
<file path=[Content_Types].xml><?xml version="1.0" encoding="utf-8"?>
<Types xmlns="http://schemas.openxmlformats.org/package/2006/content-types">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58" r:id="rId1"/>
    <p:sldMasterId id="2147483665" r:id="rId2"/>
  </p:sldMasterIdLst>
  <p:notesMasterIdLst>
    <p:notesMasterId r:id="rId24"/>
  </p:notesMasterIdLst>
  <p:sldIdLst>
    <p:sldId id="256" r:id="rId3"/>
    <p:sldId id="257" r:id="rId4"/>
    <p:sldId id="258" r:id="rId5"/>
    <p:sldId id="259" r:id="rId6"/>
    <p:sldId id="2145706459" r:id="rId7"/>
    <p:sldId id="2145706265" r:id="rId8"/>
    <p:sldId id="2147471300" r:id="rId9"/>
    <p:sldId id="2147471298" r:id="rId10"/>
    <p:sldId id="2147471301" r:id="rId11"/>
    <p:sldId id="2145706638" r:id="rId12"/>
    <p:sldId id="2145706634" r:id="rId13"/>
    <p:sldId id="2145706472" r:id="rId14"/>
    <p:sldId id="275" r:id="rId15"/>
    <p:sldId id="2145706635" r:id="rId16"/>
    <p:sldId id="271" r:id="rId17"/>
    <p:sldId id="2145706636" r:id="rId18"/>
    <p:sldId id="2147471302" r:id="rId19"/>
    <p:sldId id="277" r:id="rId20"/>
    <p:sldId id="2145706637" r:id="rId21"/>
    <p:sldId id="280" r:id="rId22"/>
    <p:sldId id="2145706264" r:id="rId23"/>
  </p:sldIdLst>
  <p:sldSz cx="12192000" cy="6858000"/>
  <p:notesSz cx="6797675" cy="9929813"/>
  <p:embeddedFontLst>
    <p:embeddedFont>
      <p:font typeface="Book Antiqua" panose="02040602050305030304" pitchFamily="18" charset="0"/>
      <p:regular r:id="rId25"/>
      <p:bold r:id="rId26"/>
      <p:italic r:id="rId27"/>
      <p:boldItalic r:id="rId28"/>
    </p:embeddedFont>
    <p:embeddedFont>
      <p:font typeface="Century Gothic" panose="020B0502020202020204" pitchFamily="34" charset="0"/>
      <p:regular r:id="rId29"/>
      <p:bold r:id="rId30"/>
      <p:italic r:id="rId31"/>
      <p:boldItalic r:id="rId32"/>
    </p:embeddedFont>
    <p:embeddedFont>
      <p:font typeface="Merriweather Sans" pitchFamily="2" charset="0"/>
      <p:regular r:id="rId33"/>
      <p:bold r:id="rId34"/>
      <p:italic r:id="rId35"/>
      <p:boldItalic r:id="rId36"/>
    </p:embeddedFont>
    <p:embeddedFont>
      <p:font typeface="Montserrat" pitchFamily="2" charset="0"/>
      <p:regular r:id="rId37"/>
      <p:bold r:id="rId38"/>
      <p:italic r:id="rId39"/>
      <p:boldItalic r:id="rId40"/>
    </p:embeddedFont>
    <p:embeddedFont>
      <p:font typeface="Montserrat Medium" pitchFamily="2" charset="0"/>
      <p:regular r:id="rId41"/>
      <p:bold r:id="rId42"/>
      <p:italic r:id="rId43"/>
      <p:boldItalic r:id="rId44"/>
    </p:embeddedFont>
    <p:embeddedFont>
      <p:font typeface="Oswald" panose="00000500000000000000" pitchFamily="2" charset="0"/>
      <p:regular r:id="rId45"/>
      <p:bold r:id="rId46"/>
    </p:embeddedFont>
    <p:embeddedFont>
      <p:font typeface="Oswald Bold" panose="00000800000000000000" charset="0"/>
      <p:bold r:id="rId47"/>
    </p:embeddedFont>
    <p:embeddedFont>
      <p:font typeface="Oswald Light" panose="00000400000000000000" pitchFamily="2" charset="0"/>
      <p:regular r:id="rId48"/>
      <p:bold r:id="rId49"/>
    </p:embeddedFont>
    <p:embeddedFont>
      <p:font typeface="Oswald Regular" panose="00000500000000000000" pitchFamily="2" charset="0"/>
      <p:regular r:id="rId50"/>
    </p:embeddedFont>
    <p:embeddedFont>
      <p:font typeface="Quattrocento Sans" panose="020B0502050000020003" pitchFamily="34" charset="0"/>
      <p:regular r:id="rId51"/>
      <p:bold r:id="rId52"/>
      <p:italic r:id="rId53"/>
      <p:boldItalic r:id="rId54"/>
    </p:embeddedFont>
  </p:embeddedFontLst>
  <p:custDataLst>
    <p:tags r:id="rId55"/>
  </p:custData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137">
          <p15:clr>
            <a:srgbClr val="A4A3A4"/>
          </p15:clr>
        </p15:guide>
        <p15:guide id="2" pos="347" userDrawn="1">
          <p15:clr>
            <a:srgbClr val="A4A3A4"/>
          </p15:clr>
        </p15:guide>
        <p15:guide id="3" pos="4339">
          <p15:clr>
            <a:srgbClr val="A4A3A4"/>
          </p15:clr>
        </p15:guide>
        <p15:guide id="4" pos="7197">
          <p15:clr>
            <a:srgbClr val="A4A3A4"/>
          </p15:clr>
        </p15:guide>
        <p15:guide id="5" orient="horz" pos="3793">
          <p15:clr>
            <a:srgbClr val="A4A3A4"/>
          </p15:clr>
        </p15:guide>
        <p15:guide id="6" orient="horz" pos="777">
          <p15:clr>
            <a:srgbClr val="A4A3A4"/>
          </p15:clr>
        </p15:guide>
        <p15:guide id="7" pos="3840">
          <p15:clr>
            <a:srgbClr val="747775"/>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F8A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A1CDC879-0E9B-4E07-B224-634D6BFA7DC2}">
  <a:tblStyle styleId="{A1CDC879-0E9B-4E07-B224-634D6BFA7DC2}" styleName="Table_0">
    <a:wholeTbl>
      <a:tcTxStyle b="off" i="off">
        <a:font>
          <a:latin typeface="Century Gothic"/>
          <a:ea typeface="Century Gothic"/>
          <a:cs typeface="Century Gothic"/>
        </a:font>
        <a:schemeClr val="dk1"/>
      </a:tcTxStyle>
      <a:tcStyle>
        <a:tcBdr>
          <a:left>
            <a:ln w="12700" cap="flat" cmpd="sng">
              <a:solidFill>
                <a:schemeClr val="lt1"/>
              </a:solidFill>
              <a:prstDash val="solid"/>
              <a:round/>
              <a:headEnd type="none" w="sm" len="sm"/>
              <a:tailEnd type="none" w="sm" len="sm"/>
            </a:ln>
          </a:left>
          <a:right>
            <a:ln w="12700" cap="flat" cmpd="sng">
              <a:solidFill>
                <a:schemeClr val="lt1"/>
              </a:solidFill>
              <a:prstDash val="solid"/>
              <a:round/>
              <a:headEnd type="none" w="sm" len="sm"/>
              <a:tailEnd type="none" w="sm" len="sm"/>
            </a:ln>
          </a:right>
          <a:top>
            <a:ln w="12700" cap="flat" cmpd="sng">
              <a:solidFill>
                <a:schemeClr val="lt1"/>
              </a:solidFill>
              <a:prstDash val="solid"/>
              <a:round/>
              <a:headEnd type="none" w="sm" len="sm"/>
              <a:tailEnd type="none" w="sm" len="sm"/>
            </a:ln>
          </a:top>
          <a:bottom>
            <a:ln w="12700" cap="flat" cmpd="sng">
              <a:solidFill>
                <a:schemeClr val="lt1"/>
              </a:solidFill>
              <a:prstDash val="solid"/>
              <a:round/>
              <a:headEnd type="none" w="sm" len="sm"/>
              <a:tailEnd type="none" w="sm" len="sm"/>
            </a:ln>
          </a:bottom>
          <a:insideH>
            <a:ln w="12700" cap="flat" cmpd="sng">
              <a:solidFill>
                <a:schemeClr val="lt1"/>
              </a:solidFill>
              <a:prstDash val="solid"/>
              <a:round/>
              <a:headEnd type="none" w="sm" len="sm"/>
              <a:tailEnd type="none" w="sm" len="sm"/>
            </a:ln>
          </a:insideH>
          <a:insideV>
            <a:ln w="12700" cap="flat" cmpd="sng">
              <a:solidFill>
                <a:schemeClr val="lt1"/>
              </a:solidFill>
              <a:prstDash val="solid"/>
              <a:round/>
              <a:headEnd type="none" w="sm" len="sm"/>
              <a:tailEnd type="none" w="sm" len="sm"/>
            </a:ln>
          </a:insideV>
        </a:tcBdr>
        <a:fill>
          <a:solidFill>
            <a:srgbClr val="F4F4F3"/>
          </a:solidFill>
        </a:fill>
      </a:tcStyle>
    </a:wholeTbl>
    <a:band1H>
      <a:tcTxStyle/>
      <a:tcStyle>
        <a:tcBdr/>
        <a:fill>
          <a:solidFill>
            <a:srgbClr val="E8E9E7"/>
          </a:solidFill>
        </a:fill>
      </a:tcStyle>
    </a:band1H>
    <a:band2H>
      <a:tcTxStyle/>
      <a:tcStyle>
        <a:tcBdr/>
      </a:tcStyle>
    </a:band2H>
    <a:band1V>
      <a:tcTxStyle/>
      <a:tcStyle>
        <a:tcBdr/>
        <a:fill>
          <a:solidFill>
            <a:srgbClr val="E8E9E7"/>
          </a:solidFill>
        </a:fill>
      </a:tcStyle>
    </a:band1V>
    <a:band2V>
      <a:tcTxStyle/>
      <a:tcStyle>
        <a:tcBdr/>
      </a:tcStyle>
    </a:band2V>
    <a:lastCol>
      <a:tcTxStyle b="on" i="off">
        <a:font>
          <a:latin typeface="Century Gothic"/>
          <a:ea typeface="Century Gothic"/>
          <a:cs typeface="Century Gothic"/>
        </a:font>
        <a:schemeClr val="lt1"/>
      </a:tcTxStyle>
      <a:tcStyle>
        <a:tcBdr/>
        <a:fill>
          <a:solidFill>
            <a:schemeClr val="accent5"/>
          </a:solidFill>
        </a:fill>
      </a:tcStyle>
    </a:lastCol>
    <a:firstCol>
      <a:tcTxStyle b="on" i="off">
        <a:font>
          <a:latin typeface="Century Gothic"/>
          <a:ea typeface="Century Gothic"/>
          <a:cs typeface="Century Gothic"/>
        </a:font>
        <a:schemeClr val="lt1"/>
      </a:tcTxStyle>
      <a:tcStyle>
        <a:tcBdr/>
        <a:fill>
          <a:solidFill>
            <a:schemeClr val="accent5"/>
          </a:solidFill>
        </a:fill>
      </a:tcStyle>
    </a:firstCol>
    <a:lastRow>
      <a:tcTxStyle b="on" i="off">
        <a:font>
          <a:latin typeface="Century Gothic"/>
          <a:ea typeface="Century Gothic"/>
          <a:cs typeface="Century Gothic"/>
        </a:font>
        <a:schemeClr val="lt1"/>
      </a:tcTxStyle>
      <a:tcStyle>
        <a:tcBdr>
          <a:top>
            <a:ln w="38100" cap="flat" cmpd="sng">
              <a:solidFill>
                <a:schemeClr val="lt1"/>
              </a:solidFill>
              <a:prstDash val="solid"/>
              <a:round/>
              <a:headEnd type="none" w="sm" len="sm"/>
              <a:tailEnd type="none" w="sm" len="sm"/>
            </a:ln>
          </a:top>
        </a:tcBdr>
        <a:fill>
          <a:solidFill>
            <a:schemeClr val="accent5"/>
          </a:solidFill>
        </a:fill>
      </a:tcStyle>
    </a:lastRow>
    <a:seCell>
      <a:tcTxStyle/>
      <a:tcStyle>
        <a:tcBdr/>
      </a:tcStyle>
    </a:seCell>
    <a:swCell>
      <a:tcTxStyle/>
      <a:tcStyle>
        <a:tcBdr/>
      </a:tcStyle>
    </a:swCell>
    <a:firstRow>
      <a:tcTxStyle b="on" i="off">
        <a:font>
          <a:latin typeface="Century Gothic"/>
          <a:ea typeface="Century Gothic"/>
          <a:cs typeface="Century Gothic"/>
        </a:font>
        <a:schemeClr val="lt1"/>
      </a:tcTxStyle>
      <a:tcStyle>
        <a:tcBdr>
          <a:bottom>
            <a:ln w="38100" cap="flat" cmpd="sng">
              <a:solidFill>
                <a:schemeClr val="lt1"/>
              </a:solidFill>
              <a:prstDash val="solid"/>
              <a:round/>
              <a:headEnd type="none" w="sm" len="sm"/>
              <a:tailEnd type="none" w="sm" len="sm"/>
            </a:ln>
          </a:bottom>
        </a:tcBdr>
        <a:fill>
          <a:solidFill>
            <a:schemeClr val="accent5"/>
          </a:solidFill>
        </a:fill>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1634" autoAdjust="0"/>
  </p:normalViewPr>
  <p:slideViewPr>
    <p:cSldViewPr snapToGrid="0">
      <p:cViewPr varScale="1">
        <p:scale>
          <a:sx n="75" d="100"/>
          <a:sy n="75" d="100"/>
        </p:scale>
        <p:origin x="946" y="77"/>
      </p:cViewPr>
      <p:guideLst>
        <p:guide orient="horz" pos="2137"/>
        <p:guide pos="347"/>
        <p:guide pos="4339"/>
        <p:guide pos="7197"/>
        <p:guide orient="horz" pos="3793"/>
        <p:guide orient="horz" pos="777"/>
        <p:guide pos="3840"/>
      </p:guideLst>
    </p:cSldViewPr>
  </p:slideViewPr>
  <p:notesTextViewPr>
    <p:cViewPr>
      <p:scale>
        <a:sx n="1" d="1"/>
        <a:sy n="1" d="1"/>
      </p:scale>
      <p:origin x="0" y="0"/>
    </p:cViewPr>
  </p:notesTextViewPr>
  <p:sorterViewPr>
    <p:cViewPr>
      <p:scale>
        <a:sx n="100" d="100"/>
        <a:sy n="100" d="100"/>
      </p:scale>
      <p:origin x="0" y="-516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font" Target="fonts/font2.fntdata"/><Relationship Id="rId39" Type="http://schemas.openxmlformats.org/officeDocument/2006/relationships/font" Target="fonts/font15.fntdata"/><Relationship Id="rId21" Type="http://schemas.openxmlformats.org/officeDocument/2006/relationships/slide" Target="slides/slide19.xml"/><Relationship Id="rId34" Type="http://schemas.openxmlformats.org/officeDocument/2006/relationships/font" Target="fonts/font10.fntdata"/><Relationship Id="rId42" Type="http://schemas.openxmlformats.org/officeDocument/2006/relationships/font" Target="fonts/font18.fntdata"/><Relationship Id="rId47" Type="http://schemas.openxmlformats.org/officeDocument/2006/relationships/font" Target="fonts/font23.fntdata"/><Relationship Id="rId50" Type="http://schemas.openxmlformats.org/officeDocument/2006/relationships/font" Target="fonts/font26.fntdata"/><Relationship Id="rId55" Type="http://schemas.openxmlformats.org/officeDocument/2006/relationships/tags" Target="tags/tag1.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font" Target="fonts/font5.fntdata"/><Relationship Id="rId11" Type="http://schemas.openxmlformats.org/officeDocument/2006/relationships/slide" Target="slides/slide9.xml"/><Relationship Id="rId24" Type="http://schemas.openxmlformats.org/officeDocument/2006/relationships/notesMaster" Target="notesMasters/notesMaster1.xml"/><Relationship Id="rId32" Type="http://schemas.openxmlformats.org/officeDocument/2006/relationships/font" Target="fonts/font8.fntdata"/><Relationship Id="rId37" Type="http://schemas.openxmlformats.org/officeDocument/2006/relationships/font" Target="fonts/font13.fntdata"/><Relationship Id="rId40" Type="http://schemas.openxmlformats.org/officeDocument/2006/relationships/font" Target="fonts/font16.fntdata"/><Relationship Id="rId45" Type="http://schemas.openxmlformats.org/officeDocument/2006/relationships/font" Target="fonts/font21.fntdata"/><Relationship Id="rId53" Type="http://schemas.openxmlformats.org/officeDocument/2006/relationships/font" Target="fonts/font29.fntdata"/><Relationship Id="rId58" Type="http://schemas.openxmlformats.org/officeDocument/2006/relationships/theme" Target="theme/theme1.xml"/><Relationship Id="rId5" Type="http://schemas.openxmlformats.org/officeDocument/2006/relationships/slide" Target="slides/slide3.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font" Target="fonts/font3.fntdata"/><Relationship Id="rId30" Type="http://schemas.openxmlformats.org/officeDocument/2006/relationships/font" Target="fonts/font6.fntdata"/><Relationship Id="rId35" Type="http://schemas.openxmlformats.org/officeDocument/2006/relationships/font" Target="fonts/font11.fntdata"/><Relationship Id="rId43" Type="http://schemas.openxmlformats.org/officeDocument/2006/relationships/font" Target="fonts/font19.fntdata"/><Relationship Id="rId48" Type="http://schemas.openxmlformats.org/officeDocument/2006/relationships/font" Target="fonts/font24.fntdata"/><Relationship Id="rId56" Type="http://schemas.openxmlformats.org/officeDocument/2006/relationships/presProps" Target="presProps.xml"/><Relationship Id="rId8" Type="http://schemas.openxmlformats.org/officeDocument/2006/relationships/slide" Target="slides/slide6.xml"/><Relationship Id="rId51" Type="http://schemas.openxmlformats.org/officeDocument/2006/relationships/font" Target="fonts/font27.fntdata"/><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font" Target="fonts/font1.fntdata"/><Relationship Id="rId33" Type="http://schemas.openxmlformats.org/officeDocument/2006/relationships/font" Target="fonts/font9.fntdata"/><Relationship Id="rId38" Type="http://schemas.openxmlformats.org/officeDocument/2006/relationships/font" Target="fonts/font14.fntdata"/><Relationship Id="rId46" Type="http://schemas.openxmlformats.org/officeDocument/2006/relationships/font" Target="fonts/font22.fntdata"/><Relationship Id="rId59" Type="http://schemas.openxmlformats.org/officeDocument/2006/relationships/tableStyles" Target="tableStyles.xml"/><Relationship Id="rId20" Type="http://schemas.openxmlformats.org/officeDocument/2006/relationships/slide" Target="slides/slide18.xml"/><Relationship Id="rId41" Type="http://schemas.openxmlformats.org/officeDocument/2006/relationships/font" Target="fonts/font17.fntdata"/><Relationship Id="rId54" Type="http://schemas.openxmlformats.org/officeDocument/2006/relationships/font" Target="fonts/font30.fntdata"/><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font" Target="fonts/font4.fntdata"/><Relationship Id="rId36" Type="http://schemas.openxmlformats.org/officeDocument/2006/relationships/font" Target="fonts/font12.fntdata"/><Relationship Id="rId49" Type="http://schemas.openxmlformats.org/officeDocument/2006/relationships/font" Target="fonts/font25.fntdata"/><Relationship Id="rId57" Type="http://schemas.openxmlformats.org/officeDocument/2006/relationships/viewProps" Target="viewProps.xml"/><Relationship Id="rId10" Type="http://schemas.openxmlformats.org/officeDocument/2006/relationships/slide" Target="slides/slide8.xml"/><Relationship Id="rId31" Type="http://schemas.openxmlformats.org/officeDocument/2006/relationships/font" Target="fonts/font7.fntdata"/><Relationship Id="rId44" Type="http://schemas.openxmlformats.org/officeDocument/2006/relationships/font" Target="fonts/font20.fntdata"/><Relationship Id="rId52" Type="http://schemas.openxmlformats.org/officeDocument/2006/relationships/font" Target="fonts/font28.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45659" cy="498215"/>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50443" y="0"/>
            <a:ext cx="2945659" cy="498215"/>
          </a:xfrm>
          <a:prstGeom prst="rect">
            <a:avLst/>
          </a:prstGeom>
          <a:noFill/>
          <a:ln>
            <a:noFill/>
          </a:ln>
        </p:spPr>
        <p:txBody>
          <a:bodyPr spcFirstLastPara="1" wrap="square" lIns="91425" tIns="45700" rIns="91425" bIns="45700" anchor="t" anchorCtr="0">
            <a:noAutofit/>
          </a:bodyPr>
          <a:lstStyle>
            <a:lvl1pPr marR="0" lvl="0" algn="r"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420688" y="1241425"/>
            <a:ext cx="5956300" cy="33512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79768" y="4778722"/>
            <a:ext cx="5438140" cy="3909864"/>
          </a:xfrm>
          <a:prstGeom prst="rect">
            <a:avLst/>
          </a:prstGeom>
          <a:noFill/>
          <a:ln>
            <a:noFill/>
          </a:ln>
        </p:spPr>
        <p:txBody>
          <a:bodyPr spcFirstLastPara="1" wrap="square" lIns="91425" tIns="45700" rIns="91425" bIns="45700" anchor="t" anchorCtr="0">
            <a:noAutofit/>
          </a:bodyPr>
          <a:lstStyle>
            <a:lvl1pPr marL="457200" marR="0" lvl="0"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L="914400" marR="0" lvl="1"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2pPr>
            <a:lvl3pPr marL="1371600" marR="0" lvl="2"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3pPr>
            <a:lvl4pPr marL="1828800" marR="0" lvl="3"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4pPr>
            <a:lvl5pPr marL="2286000" marR="0" lvl="4"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5pPr>
            <a:lvl6pPr marL="2743200" marR="0" lvl="5"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9431600"/>
            <a:ext cx="2945659" cy="498214"/>
          </a:xfrm>
          <a:prstGeom prst="rect">
            <a:avLst/>
          </a:prstGeom>
          <a:noFill/>
          <a:ln>
            <a:noFill/>
          </a:ln>
        </p:spPr>
        <p:txBody>
          <a:bodyPr spcFirstLastPara="1" wrap="square" lIns="91425" tIns="45700" rIns="91425" bIns="45700" anchor="b"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50443" y="9431600"/>
            <a:ext cx="2945659" cy="498214"/>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fr-FR" sz="1200" b="0" i="0" u="none" strike="noStrike" cap="none">
                <a:solidFill>
                  <a:schemeClr val="dk1"/>
                </a:solidFill>
                <a:latin typeface="Calibri"/>
                <a:ea typeface="Calibri"/>
                <a:cs typeface="Calibri"/>
                <a:sym typeface="Calibri"/>
              </a:rPr>
              <a:t>‹N°›</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5"/>
        <p:cNvGrpSpPr/>
        <p:nvPr/>
      </p:nvGrpSpPr>
      <p:grpSpPr>
        <a:xfrm>
          <a:off x="0" y="0"/>
          <a:ext cx="0" cy="0"/>
          <a:chOff x="0" y="0"/>
          <a:chExt cx="0" cy="0"/>
        </a:xfrm>
      </p:grpSpPr>
      <p:sp>
        <p:nvSpPr>
          <p:cNvPr id="66" name="Google Shape;66;p1:notes"/>
          <p:cNvSpPr txBox="1">
            <a:spLocks noGrp="1"/>
          </p:cNvSpPr>
          <p:nvPr>
            <p:ph type="body" idx="1"/>
          </p:nvPr>
        </p:nvSpPr>
        <p:spPr>
          <a:xfrm>
            <a:off x="679768" y="4778722"/>
            <a:ext cx="5438140" cy="3909864"/>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7" name="Google Shape;67;p1:notes"/>
          <p:cNvSpPr>
            <a:spLocks noGrp="1" noRot="1" noChangeAspect="1"/>
          </p:cNvSpPr>
          <p:nvPr>
            <p:ph type="sldImg" idx="2"/>
          </p:nvPr>
        </p:nvSpPr>
        <p:spPr>
          <a:xfrm>
            <a:off x="420688" y="1241425"/>
            <a:ext cx="5956300" cy="3351213"/>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96"/>
        <p:cNvGrpSpPr/>
        <p:nvPr/>
      </p:nvGrpSpPr>
      <p:grpSpPr>
        <a:xfrm>
          <a:off x="0" y="0"/>
          <a:ext cx="0" cy="0"/>
          <a:chOff x="0" y="0"/>
          <a:chExt cx="0" cy="0"/>
        </a:xfrm>
      </p:grpSpPr>
      <p:sp>
        <p:nvSpPr>
          <p:cNvPr id="497" name="Google Shape;497;p18:notes"/>
          <p:cNvSpPr txBox="1">
            <a:spLocks noGrp="1"/>
          </p:cNvSpPr>
          <p:nvPr>
            <p:ph type="body" idx="1"/>
          </p:nvPr>
        </p:nvSpPr>
        <p:spPr>
          <a:xfrm>
            <a:off x="679768" y="4778722"/>
            <a:ext cx="5438140" cy="3909864"/>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98" name="Google Shape;498;p18:notes"/>
          <p:cNvSpPr>
            <a:spLocks noGrp="1" noRot="1" noChangeAspect="1"/>
          </p:cNvSpPr>
          <p:nvPr>
            <p:ph type="sldImg" idx="2"/>
          </p:nvPr>
        </p:nvSpPr>
        <p:spPr>
          <a:xfrm>
            <a:off x="420688" y="1241425"/>
            <a:ext cx="5956300" cy="3351213"/>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1"/>
        <p:cNvGrpSpPr/>
        <p:nvPr/>
      </p:nvGrpSpPr>
      <p:grpSpPr>
        <a:xfrm>
          <a:off x="0" y="0"/>
          <a:ext cx="0" cy="0"/>
          <a:chOff x="0" y="0"/>
          <a:chExt cx="0" cy="0"/>
        </a:xfrm>
      </p:grpSpPr>
      <p:sp>
        <p:nvSpPr>
          <p:cNvPr id="92" name="Google Shape;92;p3:notes"/>
          <p:cNvSpPr txBox="1">
            <a:spLocks noGrp="1"/>
          </p:cNvSpPr>
          <p:nvPr>
            <p:ph type="body" idx="1"/>
          </p:nvPr>
        </p:nvSpPr>
        <p:spPr>
          <a:xfrm>
            <a:off x="679768" y="4778722"/>
            <a:ext cx="5438140" cy="3909864"/>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93" name="Google Shape;93;p3:notes"/>
          <p:cNvSpPr>
            <a:spLocks noGrp="1" noRot="1" noChangeAspect="1"/>
          </p:cNvSpPr>
          <p:nvPr>
            <p:ph type="sldImg" idx="2"/>
          </p:nvPr>
        </p:nvSpPr>
        <p:spPr>
          <a:xfrm>
            <a:off x="420688" y="1241425"/>
            <a:ext cx="5956300" cy="3351213"/>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72017892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3"/>
        <p:cNvGrpSpPr/>
        <p:nvPr/>
      </p:nvGrpSpPr>
      <p:grpSpPr>
        <a:xfrm>
          <a:off x="0" y="0"/>
          <a:ext cx="0" cy="0"/>
          <a:chOff x="0" y="0"/>
          <a:chExt cx="0" cy="0"/>
        </a:xfrm>
      </p:grpSpPr>
      <p:sp>
        <p:nvSpPr>
          <p:cNvPr id="374" name="Google Shape;374;p14:notes"/>
          <p:cNvSpPr txBox="1">
            <a:spLocks noGrp="1"/>
          </p:cNvSpPr>
          <p:nvPr>
            <p:ph type="body" idx="1"/>
          </p:nvPr>
        </p:nvSpPr>
        <p:spPr>
          <a:xfrm>
            <a:off x="679768" y="4778722"/>
            <a:ext cx="5438140" cy="3909864"/>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75" name="Google Shape;375;p14:notes"/>
          <p:cNvSpPr>
            <a:spLocks noGrp="1" noRot="1" noChangeAspect="1"/>
          </p:cNvSpPr>
          <p:nvPr>
            <p:ph type="sldImg" idx="2"/>
          </p:nvPr>
        </p:nvSpPr>
        <p:spPr>
          <a:xfrm>
            <a:off x="420688" y="1241425"/>
            <a:ext cx="5956300" cy="3351213"/>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1"/>
        <p:cNvGrpSpPr/>
        <p:nvPr/>
      </p:nvGrpSpPr>
      <p:grpSpPr>
        <a:xfrm>
          <a:off x="0" y="0"/>
          <a:ext cx="0" cy="0"/>
          <a:chOff x="0" y="0"/>
          <a:chExt cx="0" cy="0"/>
        </a:xfrm>
      </p:grpSpPr>
      <p:sp>
        <p:nvSpPr>
          <p:cNvPr id="92" name="Google Shape;92;p3:notes"/>
          <p:cNvSpPr txBox="1">
            <a:spLocks noGrp="1"/>
          </p:cNvSpPr>
          <p:nvPr>
            <p:ph type="body" idx="1"/>
          </p:nvPr>
        </p:nvSpPr>
        <p:spPr>
          <a:xfrm>
            <a:off x="679768" y="4778722"/>
            <a:ext cx="5438140" cy="3909864"/>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93" name="Google Shape;93;p3:notes"/>
          <p:cNvSpPr>
            <a:spLocks noGrp="1" noRot="1" noChangeAspect="1"/>
          </p:cNvSpPr>
          <p:nvPr>
            <p:ph type="sldImg" idx="2"/>
          </p:nvPr>
        </p:nvSpPr>
        <p:spPr>
          <a:xfrm>
            <a:off x="420688" y="1241425"/>
            <a:ext cx="5956300" cy="3351213"/>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72681039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6"/>
        <p:cNvGrpSpPr/>
        <p:nvPr/>
      </p:nvGrpSpPr>
      <p:grpSpPr>
        <a:xfrm>
          <a:off x="0" y="0"/>
          <a:ext cx="0" cy="0"/>
          <a:chOff x="0" y="0"/>
          <a:chExt cx="0" cy="0"/>
        </a:xfrm>
      </p:grpSpPr>
      <p:sp>
        <p:nvSpPr>
          <p:cNvPr id="527" name="Google Shape;527;p20:notes"/>
          <p:cNvSpPr txBox="1">
            <a:spLocks noGrp="1"/>
          </p:cNvSpPr>
          <p:nvPr>
            <p:ph type="body" idx="1"/>
          </p:nvPr>
        </p:nvSpPr>
        <p:spPr>
          <a:xfrm>
            <a:off x="679768" y="4778722"/>
            <a:ext cx="5438140" cy="3909864"/>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528" name="Google Shape;528;p20:notes"/>
          <p:cNvSpPr>
            <a:spLocks noGrp="1" noRot="1" noChangeAspect="1"/>
          </p:cNvSpPr>
          <p:nvPr>
            <p:ph type="sldImg" idx="2"/>
          </p:nvPr>
        </p:nvSpPr>
        <p:spPr>
          <a:xfrm>
            <a:off x="420688" y="1241425"/>
            <a:ext cx="5956300" cy="3351213"/>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1"/>
        <p:cNvGrpSpPr/>
        <p:nvPr/>
      </p:nvGrpSpPr>
      <p:grpSpPr>
        <a:xfrm>
          <a:off x="0" y="0"/>
          <a:ext cx="0" cy="0"/>
          <a:chOff x="0" y="0"/>
          <a:chExt cx="0" cy="0"/>
        </a:xfrm>
      </p:grpSpPr>
      <p:sp>
        <p:nvSpPr>
          <p:cNvPr id="92" name="Google Shape;92;p3:notes"/>
          <p:cNvSpPr txBox="1">
            <a:spLocks noGrp="1"/>
          </p:cNvSpPr>
          <p:nvPr>
            <p:ph type="body" idx="1"/>
          </p:nvPr>
        </p:nvSpPr>
        <p:spPr>
          <a:xfrm>
            <a:off x="679768" y="4778722"/>
            <a:ext cx="5438140" cy="3909864"/>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93" name="Google Shape;93;p3:notes"/>
          <p:cNvSpPr>
            <a:spLocks noGrp="1" noRot="1" noChangeAspect="1"/>
          </p:cNvSpPr>
          <p:nvPr>
            <p:ph type="sldImg" idx="2"/>
          </p:nvPr>
        </p:nvSpPr>
        <p:spPr>
          <a:xfrm>
            <a:off x="420688" y="1241425"/>
            <a:ext cx="5956300" cy="3351213"/>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71281878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80"/>
        <p:cNvGrpSpPr/>
        <p:nvPr/>
      </p:nvGrpSpPr>
      <p:grpSpPr>
        <a:xfrm>
          <a:off x="0" y="0"/>
          <a:ext cx="0" cy="0"/>
          <a:chOff x="0" y="0"/>
          <a:chExt cx="0" cy="0"/>
        </a:xfrm>
      </p:grpSpPr>
      <p:sp>
        <p:nvSpPr>
          <p:cNvPr id="581" name="Google Shape;581;p23:notes"/>
          <p:cNvSpPr txBox="1">
            <a:spLocks noGrp="1"/>
          </p:cNvSpPr>
          <p:nvPr>
            <p:ph type="body" idx="1"/>
          </p:nvPr>
        </p:nvSpPr>
        <p:spPr>
          <a:xfrm>
            <a:off x="679768" y="4778722"/>
            <a:ext cx="5438140" cy="3909864"/>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582" name="Google Shape;582;p23:notes"/>
          <p:cNvSpPr>
            <a:spLocks noGrp="1" noRot="1" noChangeAspect="1"/>
          </p:cNvSpPr>
          <p:nvPr>
            <p:ph type="sldImg" idx="2"/>
          </p:nvPr>
        </p:nvSpPr>
        <p:spPr>
          <a:xfrm>
            <a:off x="420688" y="1241425"/>
            <a:ext cx="5956300" cy="3351213"/>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1"/>
        <p:cNvGrpSpPr/>
        <p:nvPr/>
      </p:nvGrpSpPr>
      <p:grpSpPr>
        <a:xfrm>
          <a:off x="0" y="0"/>
          <a:ext cx="0" cy="0"/>
          <a:chOff x="0" y="0"/>
          <a:chExt cx="0" cy="0"/>
        </a:xfrm>
      </p:grpSpPr>
      <p:sp>
        <p:nvSpPr>
          <p:cNvPr id="72" name="Google Shape;72;p2:notes"/>
          <p:cNvSpPr>
            <a:spLocks noGrp="1" noRot="1" noChangeAspect="1"/>
          </p:cNvSpPr>
          <p:nvPr>
            <p:ph type="sldImg" idx="2"/>
          </p:nvPr>
        </p:nvSpPr>
        <p:spPr>
          <a:xfrm>
            <a:off x="420688" y="1241425"/>
            <a:ext cx="5956300" cy="33512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3" name="Google Shape;73;p2:notes"/>
          <p:cNvSpPr txBox="1">
            <a:spLocks noGrp="1"/>
          </p:cNvSpPr>
          <p:nvPr>
            <p:ph type="body" idx="1"/>
          </p:nvPr>
        </p:nvSpPr>
        <p:spPr>
          <a:xfrm>
            <a:off x="679768" y="4778722"/>
            <a:ext cx="5438140" cy="3909864"/>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74" name="Google Shape;74;p2:notes"/>
          <p:cNvSpPr txBox="1">
            <a:spLocks noGrp="1"/>
          </p:cNvSpPr>
          <p:nvPr>
            <p:ph type="sldNum" idx="12"/>
          </p:nvPr>
        </p:nvSpPr>
        <p:spPr>
          <a:xfrm>
            <a:off x="3850443" y="9431600"/>
            <a:ext cx="2945659" cy="498214"/>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fr-FR"/>
              <a:t>2</a:t>
            </a:fld>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1"/>
        <p:cNvGrpSpPr/>
        <p:nvPr/>
      </p:nvGrpSpPr>
      <p:grpSpPr>
        <a:xfrm>
          <a:off x="0" y="0"/>
          <a:ext cx="0" cy="0"/>
          <a:chOff x="0" y="0"/>
          <a:chExt cx="0" cy="0"/>
        </a:xfrm>
      </p:grpSpPr>
      <p:sp>
        <p:nvSpPr>
          <p:cNvPr id="92" name="Google Shape;92;p3:notes"/>
          <p:cNvSpPr txBox="1">
            <a:spLocks noGrp="1"/>
          </p:cNvSpPr>
          <p:nvPr>
            <p:ph type="body" idx="1"/>
          </p:nvPr>
        </p:nvSpPr>
        <p:spPr>
          <a:xfrm>
            <a:off x="679768" y="4778722"/>
            <a:ext cx="5438140" cy="3909864"/>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93" name="Google Shape;93;p3:notes"/>
          <p:cNvSpPr>
            <a:spLocks noGrp="1" noRot="1" noChangeAspect="1"/>
          </p:cNvSpPr>
          <p:nvPr>
            <p:ph type="sldImg" idx="2"/>
          </p:nvPr>
        </p:nvSpPr>
        <p:spPr>
          <a:xfrm>
            <a:off x="420688" y="1241425"/>
            <a:ext cx="5956300" cy="3351213"/>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2"/>
        <p:cNvGrpSpPr/>
        <p:nvPr/>
      </p:nvGrpSpPr>
      <p:grpSpPr>
        <a:xfrm>
          <a:off x="0" y="0"/>
          <a:ext cx="0" cy="0"/>
          <a:chOff x="0" y="0"/>
          <a:chExt cx="0" cy="0"/>
        </a:xfrm>
      </p:grpSpPr>
      <p:sp>
        <p:nvSpPr>
          <p:cNvPr id="113" name="Google Shape;113;p4:notes"/>
          <p:cNvSpPr txBox="1">
            <a:spLocks noGrp="1"/>
          </p:cNvSpPr>
          <p:nvPr>
            <p:ph type="body" idx="1"/>
          </p:nvPr>
        </p:nvSpPr>
        <p:spPr>
          <a:xfrm>
            <a:off x="679768" y="4778722"/>
            <a:ext cx="5438140" cy="3909864"/>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14" name="Google Shape;114;p4:notes"/>
          <p:cNvSpPr>
            <a:spLocks noGrp="1" noRot="1" noChangeAspect="1"/>
          </p:cNvSpPr>
          <p:nvPr>
            <p:ph type="sldImg" idx="2"/>
          </p:nvPr>
        </p:nvSpPr>
        <p:spPr>
          <a:xfrm>
            <a:off x="420688" y="1241425"/>
            <a:ext cx="5956300" cy="3351213"/>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3"/>
        <p:cNvGrpSpPr/>
        <p:nvPr/>
      </p:nvGrpSpPr>
      <p:grpSpPr>
        <a:xfrm>
          <a:off x="0" y="0"/>
          <a:ext cx="0" cy="0"/>
          <a:chOff x="0" y="0"/>
          <a:chExt cx="0" cy="0"/>
        </a:xfrm>
      </p:grpSpPr>
      <p:sp>
        <p:nvSpPr>
          <p:cNvPr id="144" name="Google Shape;144;g10e1df779c4_0_31: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145" name="Google Shape;145;g10e1df779c4_0_3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45720932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idx="10"/>
          </p:nvPr>
        </p:nvSpPr>
        <p:spPr/>
        <p:txBody>
          <a:bodyPr/>
          <a:lstStyle/>
          <a:p>
            <a:pPr marL="0" marR="0" lvl="0" indent="0" algn="r" rtl="0">
              <a:spcBef>
                <a:spcPts val="0"/>
              </a:spcBef>
              <a:spcAft>
                <a:spcPts val="0"/>
              </a:spcAft>
              <a:buNone/>
            </a:pPr>
            <a:fld id="{00000000-1234-1234-1234-123412341234}" type="slidenum">
              <a:rPr lang="fr-FR" sz="1200" b="0" i="0" u="none" strike="noStrike" cap="none" smtClean="0">
                <a:solidFill>
                  <a:schemeClr val="dk1"/>
                </a:solidFill>
                <a:latin typeface="Calibri"/>
                <a:ea typeface="Calibri"/>
                <a:cs typeface="Calibri"/>
                <a:sym typeface="Calibri"/>
              </a:rPr>
              <a:t>6</a:t>
            </a:fld>
            <a:endParaRPr lang="fr-FR" sz="1200" b="0" i="0" u="none" strike="noStrike" cap="none"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65183417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5143A091-67EA-D74E-9629-94988904EA8E}" type="slidenum">
              <a:rPr lang="fr-FR" smtClean="0"/>
              <a:t>8</a:t>
            </a:fld>
            <a:endParaRPr lang="fr-FR"/>
          </a:p>
        </p:txBody>
      </p:sp>
    </p:spTree>
    <p:extLst>
      <p:ext uri="{BB962C8B-B14F-4D97-AF65-F5344CB8AC3E}">
        <p14:creationId xmlns:p14="http://schemas.microsoft.com/office/powerpoint/2010/main" val="254140990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2"/>
        <p:cNvGrpSpPr/>
        <p:nvPr/>
      </p:nvGrpSpPr>
      <p:grpSpPr>
        <a:xfrm>
          <a:off x="0" y="0"/>
          <a:ext cx="0" cy="0"/>
          <a:chOff x="0" y="0"/>
          <a:chExt cx="0" cy="0"/>
        </a:xfrm>
      </p:grpSpPr>
      <p:sp>
        <p:nvSpPr>
          <p:cNvPr id="383" name="Google Shape;383;p15:notes"/>
          <p:cNvSpPr txBox="1">
            <a:spLocks noGrp="1"/>
          </p:cNvSpPr>
          <p:nvPr>
            <p:ph type="body" idx="1"/>
          </p:nvPr>
        </p:nvSpPr>
        <p:spPr>
          <a:xfrm>
            <a:off x="679768" y="4778722"/>
            <a:ext cx="5438140" cy="3909864"/>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84" name="Google Shape;384;p15:notes"/>
          <p:cNvSpPr>
            <a:spLocks noGrp="1" noRot="1" noChangeAspect="1"/>
          </p:cNvSpPr>
          <p:nvPr>
            <p:ph type="sldImg" idx="2"/>
          </p:nvPr>
        </p:nvSpPr>
        <p:spPr>
          <a:xfrm>
            <a:off x="420688" y="1241425"/>
            <a:ext cx="5956300" cy="3351213"/>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25988747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1"/>
        <p:cNvGrpSpPr/>
        <p:nvPr/>
      </p:nvGrpSpPr>
      <p:grpSpPr>
        <a:xfrm>
          <a:off x="0" y="0"/>
          <a:ext cx="0" cy="0"/>
          <a:chOff x="0" y="0"/>
          <a:chExt cx="0" cy="0"/>
        </a:xfrm>
      </p:grpSpPr>
      <p:sp>
        <p:nvSpPr>
          <p:cNvPr id="92" name="Google Shape;92;p3:notes"/>
          <p:cNvSpPr txBox="1">
            <a:spLocks noGrp="1"/>
          </p:cNvSpPr>
          <p:nvPr>
            <p:ph type="body" idx="1"/>
          </p:nvPr>
        </p:nvSpPr>
        <p:spPr>
          <a:xfrm>
            <a:off x="679768" y="4778722"/>
            <a:ext cx="5438140" cy="3909864"/>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93" name="Google Shape;93;p3:notes"/>
          <p:cNvSpPr>
            <a:spLocks noGrp="1" noRot="1" noChangeAspect="1"/>
          </p:cNvSpPr>
          <p:nvPr>
            <p:ph type="sldImg" idx="2"/>
          </p:nvPr>
        </p:nvSpPr>
        <p:spPr>
          <a:xfrm>
            <a:off x="420688" y="1241425"/>
            <a:ext cx="5956300" cy="3351213"/>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25459070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Diapositive de titre">
  <p:cSld name="Diapositive de titre">
    <p:spTree>
      <p:nvGrpSpPr>
        <p:cNvPr id="1" name="Shape 16"/>
        <p:cNvGrpSpPr/>
        <p:nvPr/>
      </p:nvGrpSpPr>
      <p:grpSpPr>
        <a:xfrm>
          <a:off x="0" y="0"/>
          <a:ext cx="0" cy="0"/>
          <a:chOff x="0" y="0"/>
          <a:chExt cx="0" cy="0"/>
        </a:xfrm>
      </p:grpSpPr>
      <p:sp>
        <p:nvSpPr>
          <p:cNvPr id="17" name="Google Shape;17;p2"/>
          <p:cNvSpPr txBox="1">
            <a:spLocks noGrp="1"/>
          </p:cNvSpPr>
          <p:nvPr>
            <p:ph type="ctrTitle"/>
          </p:nvPr>
        </p:nvSpPr>
        <p:spPr>
          <a:xfrm>
            <a:off x="1" y="1905001"/>
            <a:ext cx="12191999" cy="1528379"/>
          </a:xfrm>
          <a:prstGeom prst="rect">
            <a:avLst/>
          </a:prstGeom>
          <a:noFill/>
          <a:ln>
            <a:noFill/>
          </a:ln>
        </p:spPr>
        <p:txBody>
          <a:bodyPr spcFirstLastPara="1" wrap="square" lIns="91425" tIns="45700" rIns="91425" bIns="45700" anchor="b" anchorCtr="0">
            <a:noAutofit/>
          </a:bodyPr>
          <a:lstStyle>
            <a:lvl1pPr lvl="0" algn="ctr">
              <a:spcBef>
                <a:spcPts val="0"/>
              </a:spcBef>
              <a:spcAft>
                <a:spcPts val="0"/>
              </a:spcAft>
              <a:buClr>
                <a:schemeClr val="dk2"/>
              </a:buClr>
              <a:buSzPts val="2400"/>
              <a:buFont typeface="Oswald"/>
              <a:buNone/>
              <a:defRPr sz="2400">
                <a:solidFill>
                  <a:schemeClr val="dk2"/>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cxnSp>
        <p:nvCxnSpPr>
          <p:cNvPr id="18" name="Google Shape;18;p2"/>
          <p:cNvCxnSpPr/>
          <p:nvPr/>
        </p:nvCxnSpPr>
        <p:spPr>
          <a:xfrm>
            <a:off x="5153987" y="3637280"/>
            <a:ext cx="6062653" cy="0"/>
          </a:xfrm>
          <a:prstGeom prst="straightConnector1">
            <a:avLst/>
          </a:prstGeom>
          <a:noFill/>
          <a:ln w="19050" cap="flat" cmpd="sng">
            <a:solidFill>
              <a:schemeClr val="accent3"/>
            </a:solidFill>
            <a:prstDash val="solid"/>
            <a:round/>
            <a:headEnd type="none" w="sm" len="sm"/>
            <a:tailEnd type="none" w="sm" len="sm"/>
          </a:ln>
        </p:spPr>
      </p:cxnSp>
      <p:sp>
        <p:nvSpPr>
          <p:cNvPr id="19" name="Google Shape;19;p2"/>
          <p:cNvSpPr>
            <a:spLocks noGrp="1"/>
          </p:cNvSpPr>
          <p:nvPr>
            <p:ph type="sldNum" idx="12"/>
          </p:nvPr>
        </p:nvSpPr>
        <p:spPr>
          <a:xfrm>
            <a:off x="94615" y="6434370"/>
            <a:ext cx="731520" cy="396240"/>
          </a:xfrm>
          <a:prstGeom prst="bracketPair">
            <a:avLst/>
          </a:prstGeom>
          <a:noFill/>
          <a:ln>
            <a:noFill/>
          </a:ln>
        </p:spPr>
        <p:txBody>
          <a:bodyPr spcFirstLastPara="1" wrap="square" lIns="91425" tIns="45700" rIns="91425" bIns="45700" anchor="t" anchorCtr="0">
            <a:noAutofit/>
          </a:bodyPr>
          <a:lstStyle>
            <a:lvl1pPr marL="0" lvl="0" indent="0" algn="l">
              <a:spcBef>
                <a:spcPts val="0"/>
              </a:spcBef>
              <a:buNone/>
              <a:defRPr sz="1100" b="0" i="0" u="none" strike="noStrike" cap="none">
                <a:solidFill>
                  <a:schemeClr val="accent4"/>
                </a:solidFill>
                <a:latin typeface="Oswald"/>
                <a:ea typeface="Oswald"/>
                <a:cs typeface="Oswald"/>
                <a:sym typeface="Oswald"/>
              </a:defRPr>
            </a:lvl1pPr>
            <a:lvl2pPr marL="0" lvl="1" indent="0" algn="l">
              <a:spcBef>
                <a:spcPts val="0"/>
              </a:spcBef>
              <a:buNone/>
              <a:defRPr sz="1100" b="0" i="0" u="none" strike="noStrike" cap="none">
                <a:solidFill>
                  <a:schemeClr val="accent4"/>
                </a:solidFill>
                <a:latin typeface="Oswald"/>
                <a:ea typeface="Oswald"/>
                <a:cs typeface="Oswald"/>
                <a:sym typeface="Oswald"/>
              </a:defRPr>
            </a:lvl2pPr>
            <a:lvl3pPr marL="0" lvl="2" indent="0" algn="l">
              <a:spcBef>
                <a:spcPts val="0"/>
              </a:spcBef>
              <a:buNone/>
              <a:defRPr sz="1100" b="0" i="0" u="none" strike="noStrike" cap="none">
                <a:solidFill>
                  <a:schemeClr val="accent4"/>
                </a:solidFill>
                <a:latin typeface="Oswald"/>
                <a:ea typeface="Oswald"/>
                <a:cs typeface="Oswald"/>
                <a:sym typeface="Oswald"/>
              </a:defRPr>
            </a:lvl3pPr>
            <a:lvl4pPr marL="0" lvl="3" indent="0" algn="l">
              <a:spcBef>
                <a:spcPts val="0"/>
              </a:spcBef>
              <a:buNone/>
              <a:defRPr sz="1100" b="0" i="0" u="none" strike="noStrike" cap="none">
                <a:solidFill>
                  <a:schemeClr val="accent4"/>
                </a:solidFill>
                <a:latin typeface="Oswald"/>
                <a:ea typeface="Oswald"/>
                <a:cs typeface="Oswald"/>
                <a:sym typeface="Oswald"/>
              </a:defRPr>
            </a:lvl4pPr>
            <a:lvl5pPr marL="0" lvl="4" indent="0" algn="l">
              <a:spcBef>
                <a:spcPts val="0"/>
              </a:spcBef>
              <a:buNone/>
              <a:defRPr sz="1100" b="0" i="0" u="none" strike="noStrike" cap="none">
                <a:solidFill>
                  <a:schemeClr val="accent4"/>
                </a:solidFill>
                <a:latin typeface="Oswald"/>
                <a:ea typeface="Oswald"/>
                <a:cs typeface="Oswald"/>
                <a:sym typeface="Oswald"/>
              </a:defRPr>
            </a:lvl5pPr>
            <a:lvl6pPr marL="0" lvl="5" indent="0" algn="l">
              <a:spcBef>
                <a:spcPts val="0"/>
              </a:spcBef>
              <a:buNone/>
              <a:defRPr sz="1100" b="0" i="0" u="none" strike="noStrike" cap="none">
                <a:solidFill>
                  <a:schemeClr val="accent4"/>
                </a:solidFill>
                <a:latin typeface="Oswald"/>
                <a:ea typeface="Oswald"/>
                <a:cs typeface="Oswald"/>
                <a:sym typeface="Oswald"/>
              </a:defRPr>
            </a:lvl6pPr>
            <a:lvl7pPr marL="0" lvl="6" indent="0" algn="l">
              <a:spcBef>
                <a:spcPts val="0"/>
              </a:spcBef>
              <a:buNone/>
              <a:defRPr sz="1100" b="0" i="0" u="none" strike="noStrike" cap="none">
                <a:solidFill>
                  <a:schemeClr val="accent4"/>
                </a:solidFill>
                <a:latin typeface="Oswald"/>
                <a:ea typeface="Oswald"/>
                <a:cs typeface="Oswald"/>
                <a:sym typeface="Oswald"/>
              </a:defRPr>
            </a:lvl7pPr>
            <a:lvl8pPr marL="0" lvl="7" indent="0" algn="l">
              <a:spcBef>
                <a:spcPts val="0"/>
              </a:spcBef>
              <a:buNone/>
              <a:defRPr sz="1100" b="0" i="0" u="none" strike="noStrike" cap="none">
                <a:solidFill>
                  <a:schemeClr val="accent4"/>
                </a:solidFill>
                <a:latin typeface="Oswald"/>
                <a:ea typeface="Oswald"/>
                <a:cs typeface="Oswald"/>
                <a:sym typeface="Oswald"/>
              </a:defRPr>
            </a:lvl8pPr>
            <a:lvl9pPr marL="0" lvl="8" indent="0" algn="l">
              <a:spcBef>
                <a:spcPts val="0"/>
              </a:spcBef>
              <a:buNone/>
              <a:defRPr sz="1100" b="0" i="0" u="none" strike="noStrike" cap="none">
                <a:solidFill>
                  <a:schemeClr val="accent4"/>
                </a:solidFill>
                <a:latin typeface="Oswald"/>
                <a:ea typeface="Oswald"/>
                <a:cs typeface="Oswald"/>
                <a:sym typeface="Oswald"/>
              </a:defRPr>
            </a:lvl9pPr>
          </a:lstStyle>
          <a:p>
            <a:pPr marL="0" lvl="0" indent="0" algn="l" rtl="0">
              <a:spcBef>
                <a:spcPts val="0"/>
              </a:spcBef>
              <a:spcAft>
                <a:spcPts val="0"/>
              </a:spcAft>
              <a:buNone/>
            </a:pPr>
            <a:fld id="{00000000-1234-1234-1234-123412341234}" type="slidenum">
              <a:rPr lang="fr-FR"/>
              <a:t>‹N°›</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Deux contenus">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sz="2400"/>
            </a:lvl1pPr>
          </a:lstStyle>
          <a:p>
            <a:r>
              <a:rPr lang="fr-FR" dirty="0"/>
              <a:t>CLIQUEZ ET MODIFIEZ LE TITRE</a:t>
            </a:r>
            <a:endParaRPr lang="en-US" dirty="0"/>
          </a:p>
        </p:txBody>
      </p:sp>
      <p:sp>
        <p:nvSpPr>
          <p:cNvPr id="3" name="Content Placeholder 2"/>
          <p:cNvSpPr>
            <a:spLocks noGrp="1"/>
          </p:cNvSpPr>
          <p:nvPr>
            <p:ph sz="half" idx="1"/>
          </p:nvPr>
        </p:nvSpPr>
        <p:spPr>
          <a:xfrm>
            <a:off x="1038088" y="2164080"/>
            <a:ext cx="4876800" cy="3962400"/>
          </a:xfrm>
        </p:spPr>
        <p:txBody>
          <a:bodyPr>
            <a:normAutofit/>
          </a:bodyPr>
          <a:lstStyle>
            <a:lvl1pPr>
              <a:lnSpc>
                <a:spcPct val="120000"/>
              </a:lnSpc>
              <a:buClr>
                <a:srgbClr val="0092D2"/>
              </a:buClr>
              <a:defRPr sz="1200">
                <a:solidFill>
                  <a:srgbClr val="505150"/>
                </a:solidFill>
              </a:defRPr>
            </a:lvl1pPr>
            <a:lvl2pPr>
              <a:lnSpc>
                <a:spcPct val="120000"/>
              </a:lnSpc>
              <a:buClr>
                <a:srgbClr val="0092D2"/>
              </a:buClr>
              <a:defRPr sz="1200">
                <a:solidFill>
                  <a:srgbClr val="505150"/>
                </a:solidFill>
              </a:defRPr>
            </a:lvl2pPr>
            <a:lvl3pPr>
              <a:lnSpc>
                <a:spcPct val="120000"/>
              </a:lnSpc>
              <a:buClr>
                <a:srgbClr val="0092D2"/>
              </a:buClr>
              <a:defRPr sz="1200">
                <a:solidFill>
                  <a:srgbClr val="505150"/>
                </a:solidFill>
              </a:defRPr>
            </a:lvl3pPr>
            <a:lvl4pPr>
              <a:lnSpc>
                <a:spcPct val="120000"/>
              </a:lnSpc>
              <a:buClr>
                <a:srgbClr val="0092D2"/>
              </a:buClr>
              <a:defRPr sz="1200">
                <a:solidFill>
                  <a:srgbClr val="505150"/>
                </a:solidFill>
              </a:defRPr>
            </a:lvl4pPr>
            <a:lvl5pPr>
              <a:lnSpc>
                <a:spcPct val="120000"/>
              </a:lnSpc>
              <a:buClr>
                <a:srgbClr val="0092D2"/>
              </a:buClr>
              <a:defRPr sz="1200">
                <a:solidFill>
                  <a:srgbClr val="505150"/>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5" name="Connecteur droit 4"/>
          <p:cNvCxnSpPr/>
          <p:nvPr/>
        </p:nvCxnSpPr>
        <p:spPr>
          <a:xfrm>
            <a:off x="1172694" y="1198880"/>
            <a:ext cx="959999" cy="0"/>
          </a:xfrm>
          <a:prstGeom prst="line">
            <a:avLst/>
          </a:prstGeom>
          <a:ln w="19050" cmpd="sng">
            <a:solidFill>
              <a:schemeClr val="accent3"/>
            </a:solidFill>
          </a:ln>
        </p:spPr>
        <p:style>
          <a:lnRef idx="2">
            <a:schemeClr val="accent1"/>
          </a:lnRef>
          <a:fillRef idx="0">
            <a:schemeClr val="accent1"/>
          </a:fillRef>
          <a:effectRef idx="1">
            <a:schemeClr val="accent1"/>
          </a:effectRef>
          <a:fontRef idx="minor">
            <a:schemeClr val="tx1"/>
          </a:fontRef>
        </p:style>
      </p:cxnSp>
      <p:sp>
        <p:nvSpPr>
          <p:cNvPr id="9" name="Sous-titre 2"/>
          <p:cNvSpPr>
            <a:spLocks noGrp="1"/>
          </p:cNvSpPr>
          <p:nvPr>
            <p:ph type="subTitle" idx="11"/>
          </p:nvPr>
        </p:nvSpPr>
        <p:spPr>
          <a:xfrm>
            <a:off x="1038088" y="1541272"/>
            <a:ext cx="10137912" cy="622808"/>
          </a:xfrm>
        </p:spPr>
        <p:txBody>
          <a:bodyPr>
            <a:normAutofit/>
          </a:bodyPr>
          <a:lstStyle>
            <a:lvl1pPr marL="114300" indent="0">
              <a:buNone/>
              <a:defRPr sz="1500" b="0" i="0" u="sng">
                <a:solidFill>
                  <a:srgbClr val="0092D2"/>
                </a:solidFill>
                <a:latin typeface="Oswald Bold"/>
                <a:cs typeface="Oswald Bold"/>
              </a:defRPr>
            </a:lvl1pPr>
          </a:lstStyle>
          <a:p>
            <a:r>
              <a:rPr lang="en-US"/>
              <a:t>Click to edit Master subtitle style</a:t>
            </a:r>
            <a:endParaRPr lang="fr-FR" dirty="0"/>
          </a:p>
        </p:txBody>
      </p:sp>
      <p:sp>
        <p:nvSpPr>
          <p:cNvPr id="11" name="Content Placeholder 2"/>
          <p:cNvSpPr>
            <a:spLocks noGrp="1"/>
          </p:cNvSpPr>
          <p:nvPr>
            <p:ph sz="half" idx="12"/>
          </p:nvPr>
        </p:nvSpPr>
        <p:spPr>
          <a:xfrm>
            <a:off x="6299200" y="2164080"/>
            <a:ext cx="4876800" cy="3962400"/>
          </a:xfrm>
        </p:spPr>
        <p:txBody>
          <a:bodyPr>
            <a:normAutofit/>
          </a:bodyPr>
          <a:lstStyle>
            <a:lvl1pPr>
              <a:lnSpc>
                <a:spcPct val="120000"/>
              </a:lnSpc>
              <a:buClr>
                <a:srgbClr val="0092D2"/>
              </a:buClr>
              <a:defRPr sz="1200">
                <a:solidFill>
                  <a:srgbClr val="505150"/>
                </a:solidFill>
              </a:defRPr>
            </a:lvl1pPr>
            <a:lvl2pPr>
              <a:lnSpc>
                <a:spcPct val="120000"/>
              </a:lnSpc>
              <a:buClr>
                <a:srgbClr val="0092D2"/>
              </a:buClr>
              <a:defRPr sz="1200">
                <a:solidFill>
                  <a:srgbClr val="505150"/>
                </a:solidFill>
              </a:defRPr>
            </a:lvl2pPr>
            <a:lvl3pPr>
              <a:lnSpc>
                <a:spcPct val="120000"/>
              </a:lnSpc>
              <a:buClr>
                <a:srgbClr val="0092D2"/>
              </a:buClr>
              <a:defRPr sz="1200">
                <a:solidFill>
                  <a:srgbClr val="505150"/>
                </a:solidFill>
              </a:defRPr>
            </a:lvl3pPr>
            <a:lvl4pPr>
              <a:lnSpc>
                <a:spcPct val="120000"/>
              </a:lnSpc>
              <a:buClr>
                <a:srgbClr val="0092D2"/>
              </a:buClr>
              <a:defRPr sz="1200">
                <a:solidFill>
                  <a:srgbClr val="505150"/>
                </a:solidFill>
              </a:defRPr>
            </a:lvl4pPr>
            <a:lvl5pPr>
              <a:lnSpc>
                <a:spcPct val="120000"/>
              </a:lnSpc>
              <a:buClr>
                <a:srgbClr val="0092D2"/>
              </a:buClr>
              <a:defRPr sz="1200">
                <a:solidFill>
                  <a:srgbClr val="505150"/>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Sous-titre 2"/>
          <p:cNvSpPr txBox="1">
            <a:spLocks/>
          </p:cNvSpPr>
          <p:nvPr/>
        </p:nvSpPr>
        <p:spPr>
          <a:xfrm>
            <a:off x="6299200" y="1541272"/>
            <a:ext cx="4876800" cy="622808"/>
          </a:xfrm>
          <a:prstGeom prst="rect">
            <a:avLst/>
          </a:prstGeom>
        </p:spPr>
        <p:txBody>
          <a:bodyPr vert="horz" lIns="0" tIns="45720" rIns="0" bIns="45720" numCol="1" rtlCol="0" anchor="t">
            <a:normAutofit/>
          </a:bodyPr>
          <a:lstStyle>
            <a:lvl1pPr marL="114300" indent="0" algn="l" defTabSz="914400" rtl="0" eaLnBrk="1" latinLnBrk="0" hangingPunct="1">
              <a:lnSpc>
                <a:spcPct val="120000"/>
              </a:lnSpc>
              <a:spcBef>
                <a:spcPct val="20000"/>
              </a:spcBef>
              <a:buClr>
                <a:schemeClr val="accent1"/>
              </a:buClr>
              <a:buFont typeface="Arial"/>
              <a:buNone/>
              <a:defRPr lang="fr-FR" sz="1500" b="0" i="0" u="sng" kern="1500" baseline="0" dirty="0" smtClean="0">
                <a:solidFill>
                  <a:schemeClr val="tx1"/>
                </a:solidFill>
                <a:uFillTx/>
                <a:latin typeface="Oswald Bold"/>
                <a:ea typeface="+mn-ea"/>
                <a:cs typeface="Oswald Bold"/>
              </a:defRPr>
            </a:lvl1pPr>
            <a:lvl2pPr marL="582930" indent="-171450" algn="l" defTabSz="914400" rtl="0" eaLnBrk="1" latinLnBrk="0" hangingPunct="1">
              <a:lnSpc>
                <a:spcPct val="120000"/>
              </a:lnSpc>
              <a:spcBef>
                <a:spcPct val="20000"/>
              </a:spcBef>
              <a:buClr>
                <a:schemeClr val="accent2"/>
              </a:buClr>
              <a:buFont typeface="Arial"/>
              <a:buChar char="•"/>
              <a:defRPr lang="fr-FR" sz="900" b="0" i="0" u="none" kern="1500" baseline="0" dirty="0" smtClean="0">
                <a:solidFill>
                  <a:schemeClr val="accent1"/>
                </a:solidFill>
                <a:uFillTx/>
                <a:latin typeface="+mn-lt"/>
                <a:ea typeface="+mn-ea"/>
                <a:cs typeface="Oswald Bold"/>
              </a:defRPr>
            </a:lvl2pPr>
            <a:lvl3pPr marL="948690" indent="-171450" algn="l" defTabSz="914400" rtl="0" eaLnBrk="1" latinLnBrk="0" hangingPunct="1">
              <a:lnSpc>
                <a:spcPct val="120000"/>
              </a:lnSpc>
              <a:spcBef>
                <a:spcPct val="20000"/>
              </a:spcBef>
              <a:buClr>
                <a:schemeClr val="accent3"/>
              </a:buClr>
              <a:buFont typeface="Arial"/>
              <a:buChar char="•"/>
              <a:defRPr lang="fr-FR" sz="900" b="0" i="0" u="none" kern="1500" baseline="0" dirty="0" smtClean="0">
                <a:solidFill>
                  <a:schemeClr val="accent3"/>
                </a:solidFill>
                <a:uFillTx/>
                <a:latin typeface="+mn-lt"/>
                <a:ea typeface="+mn-ea"/>
                <a:cs typeface="Oswald Bold"/>
              </a:defRPr>
            </a:lvl3pPr>
            <a:lvl4pPr marL="1223010" indent="-171450" algn="l" defTabSz="914400" rtl="0" eaLnBrk="1" latinLnBrk="0" hangingPunct="1">
              <a:lnSpc>
                <a:spcPct val="120000"/>
              </a:lnSpc>
              <a:spcBef>
                <a:spcPct val="20000"/>
              </a:spcBef>
              <a:buClr>
                <a:schemeClr val="accent4"/>
              </a:buClr>
              <a:buFont typeface="Arial"/>
              <a:buChar char="•"/>
              <a:defRPr lang="fr-FR" sz="900" b="0" i="0" u="none" kern="1500" baseline="0" dirty="0" smtClean="0">
                <a:solidFill>
                  <a:schemeClr val="accent4"/>
                </a:solidFill>
                <a:uFillTx/>
                <a:latin typeface="+mn-lt"/>
                <a:ea typeface="+mn-ea"/>
                <a:cs typeface="Oswald Bold"/>
              </a:defRPr>
            </a:lvl4pPr>
            <a:lvl5pPr marL="1497330" indent="-171450" algn="l" defTabSz="914400" rtl="0" eaLnBrk="1" latinLnBrk="0" hangingPunct="1">
              <a:lnSpc>
                <a:spcPct val="120000"/>
              </a:lnSpc>
              <a:spcBef>
                <a:spcPct val="20000"/>
              </a:spcBef>
              <a:buClr>
                <a:schemeClr val="accent5"/>
              </a:buClr>
              <a:buFont typeface="Arial"/>
              <a:buChar char="•"/>
              <a:defRPr lang="en-US" sz="900" b="0" i="0" u="none" kern="1500" baseline="0" dirty="0">
                <a:solidFill>
                  <a:schemeClr val="accent5"/>
                </a:solidFill>
                <a:uFillTx/>
                <a:latin typeface="+mn-lt"/>
                <a:ea typeface="+mn-ea"/>
                <a:cs typeface="Oswald Bold"/>
              </a:defRPr>
            </a:lvl5pPr>
            <a:lvl6pPr marL="1737360" indent="-182880" algn="l" defTabSz="914400" rtl="0" eaLnBrk="1" latinLnBrk="0" hangingPunct="1">
              <a:spcBef>
                <a:spcPct val="20000"/>
              </a:spcBef>
              <a:buClr>
                <a:schemeClr val="accent1"/>
              </a:buClr>
              <a:buFont typeface="Arial" pitchFamily="34" charset="0"/>
              <a:buChar char="•"/>
              <a:defRPr sz="1400" kern="1200" baseline="0">
                <a:solidFill>
                  <a:schemeClr val="tx1"/>
                </a:solidFill>
                <a:latin typeface="+mn-lt"/>
                <a:ea typeface="+mn-ea"/>
                <a:cs typeface="+mn-cs"/>
              </a:defRPr>
            </a:lvl6pPr>
            <a:lvl7pPr marL="1920240" indent="-182880" algn="l" defTabSz="914400" rtl="0" eaLnBrk="1" latinLnBrk="0" hangingPunct="1">
              <a:spcBef>
                <a:spcPct val="20000"/>
              </a:spcBef>
              <a:buClr>
                <a:schemeClr val="accent2"/>
              </a:buClr>
              <a:buFont typeface="Arial" pitchFamily="34" charset="0"/>
              <a:buChar char="•"/>
              <a:defRPr sz="1400" kern="1200">
                <a:solidFill>
                  <a:schemeClr val="tx1"/>
                </a:solidFill>
                <a:latin typeface="+mn-lt"/>
                <a:ea typeface="+mn-ea"/>
                <a:cs typeface="+mn-cs"/>
              </a:defRPr>
            </a:lvl7pPr>
            <a:lvl8pPr marL="2103120" indent="-182880" algn="l" defTabSz="914400" rtl="0" eaLnBrk="1" latinLnBrk="0" hangingPunct="1">
              <a:spcBef>
                <a:spcPct val="20000"/>
              </a:spcBef>
              <a:buClr>
                <a:schemeClr val="accent3"/>
              </a:buClr>
              <a:buFont typeface="Arial" pitchFamily="34" charset="0"/>
              <a:buChar char="•"/>
              <a:defRPr sz="1400" kern="1200">
                <a:solidFill>
                  <a:schemeClr val="tx1"/>
                </a:solidFill>
                <a:latin typeface="+mn-lt"/>
                <a:ea typeface="+mn-ea"/>
                <a:cs typeface="+mn-cs"/>
              </a:defRPr>
            </a:lvl8pPr>
            <a:lvl9pPr marL="2286000" indent="-182880" algn="l" defTabSz="914400" rtl="0" eaLnBrk="1" latinLnBrk="0" hangingPunct="1">
              <a:spcBef>
                <a:spcPct val="20000"/>
              </a:spcBef>
              <a:buClr>
                <a:schemeClr val="accent4"/>
              </a:buClr>
              <a:buFont typeface="Arial" pitchFamily="34" charset="0"/>
              <a:buChar char="•"/>
              <a:defRPr sz="1400" kern="1200">
                <a:solidFill>
                  <a:schemeClr val="tx1"/>
                </a:solidFill>
                <a:latin typeface="+mn-lt"/>
                <a:ea typeface="+mn-ea"/>
                <a:cs typeface="+mn-cs"/>
              </a:defRPr>
            </a:lvl9pPr>
          </a:lstStyle>
          <a:p>
            <a:endParaRPr lang="fr-FR" sz="1500" dirty="0"/>
          </a:p>
        </p:txBody>
      </p:sp>
      <p:sp>
        <p:nvSpPr>
          <p:cNvPr id="13" name="Sous-titre 2"/>
          <p:cNvSpPr txBox="1">
            <a:spLocks/>
          </p:cNvSpPr>
          <p:nvPr/>
        </p:nvSpPr>
        <p:spPr>
          <a:xfrm>
            <a:off x="6299200" y="1541272"/>
            <a:ext cx="4876800" cy="622808"/>
          </a:xfrm>
          <a:prstGeom prst="rect">
            <a:avLst/>
          </a:prstGeom>
        </p:spPr>
        <p:txBody>
          <a:bodyPr vert="horz" lIns="0" tIns="45720" rIns="0" bIns="45720" numCol="1" rtlCol="0" anchor="t">
            <a:normAutofit/>
          </a:bodyPr>
          <a:lstStyle>
            <a:lvl1pPr marL="114300" indent="0" algn="l" defTabSz="914400" rtl="0" eaLnBrk="1" latinLnBrk="0" hangingPunct="1">
              <a:lnSpc>
                <a:spcPct val="120000"/>
              </a:lnSpc>
              <a:spcBef>
                <a:spcPct val="20000"/>
              </a:spcBef>
              <a:buClr>
                <a:schemeClr val="accent1"/>
              </a:buClr>
              <a:buFont typeface="Arial"/>
              <a:buNone/>
              <a:defRPr lang="fr-FR" sz="1500" b="0" i="0" u="sng" kern="1500" baseline="0" dirty="0" smtClean="0">
                <a:solidFill>
                  <a:schemeClr val="tx1"/>
                </a:solidFill>
                <a:uFillTx/>
                <a:latin typeface="Oswald Bold"/>
                <a:ea typeface="+mn-ea"/>
                <a:cs typeface="Oswald Bold"/>
              </a:defRPr>
            </a:lvl1pPr>
            <a:lvl2pPr marL="582930" indent="-171450" algn="l" defTabSz="914400" rtl="0" eaLnBrk="1" latinLnBrk="0" hangingPunct="1">
              <a:lnSpc>
                <a:spcPct val="120000"/>
              </a:lnSpc>
              <a:spcBef>
                <a:spcPct val="20000"/>
              </a:spcBef>
              <a:buClr>
                <a:schemeClr val="accent2"/>
              </a:buClr>
              <a:buFont typeface="Arial"/>
              <a:buChar char="•"/>
              <a:defRPr lang="fr-FR" sz="900" b="0" i="0" u="none" kern="1500" baseline="0" dirty="0" smtClean="0">
                <a:solidFill>
                  <a:schemeClr val="accent1"/>
                </a:solidFill>
                <a:uFillTx/>
                <a:latin typeface="+mn-lt"/>
                <a:ea typeface="+mn-ea"/>
                <a:cs typeface="Oswald Bold"/>
              </a:defRPr>
            </a:lvl2pPr>
            <a:lvl3pPr marL="948690" indent="-171450" algn="l" defTabSz="914400" rtl="0" eaLnBrk="1" latinLnBrk="0" hangingPunct="1">
              <a:lnSpc>
                <a:spcPct val="120000"/>
              </a:lnSpc>
              <a:spcBef>
                <a:spcPct val="20000"/>
              </a:spcBef>
              <a:buClr>
                <a:schemeClr val="accent3"/>
              </a:buClr>
              <a:buFont typeface="Arial"/>
              <a:buChar char="•"/>
              <a:defRPr lang="fr-FR" sz="900" b="0" i="0" u="none" kern="1500" baseline="0" dirty="0" smtClean="0">
                <a:solidFill>
                  <a:schemeClr val="accent3"/>
                </a:solidFill>
                <a:uFillTx/>
                <a:latin typeface="+mn-lt"/>
                <a:ea typeface="+mn-ea"/>
                <a:cs typeface="Oswald Bold"/>
              </a:defRPr>
            </a:lvl3pPr>
            <a:lvl4pPr marL="1223010" indent="-171450" algn="l" defTabSz="914400" rtl="0" eaLnBrk="1" latinLnBrk="0" hangingPunct="1">
              <a:lnSpc>
                <a:spcPct val="120000"/>
              </a:lnSpc>
              <a:spcBef>
                <a:spcPct val="20000"/>
              </a:spcBef>
              <a:buClr>
                <a:schemeClr val="accent4"/>
              </a:buClr>
              <a:buFont typeface="Arial"/>
              <a:buChar char="•"/>
              <a:defRPr lang="fr-FR" sz="900" b="0" i="0" u="none" kern="1500" baseline="0" dirty="0" smtClean="0">
                <a:solidFill>
                  <a:schemeClr val="accent4"/>
                </a:solidFill>
                <a:uFillTx/>
                <a:latin typeface="+mn-lt"/>
                <a:ea typeface="+mn-ea"/>
                <a:cs typeface="Oswald Bold"/>
              </a:defRPr>
            </a:lvl4pPr>
            <a:lvl5pPr marL="1497330" indent="-171450" algn="l" defTabSz="914400" rtl="0" eaLnBrk="1" latinLnBrk="0" hangingPunct="1">
              <a:lnSpc>
                <a:spcPct val="120000"/>
              </a:lnSpc>
              <a:spcBef>
                <a:spcPct val="20000"/>
              </a:spcBef>
              <a:buClr>
                <a:schemeClr val="accent5"/>
              </a:buClr>
              <a:buFont typeface="Arial"/>
              <a:buChar char="•"/>
              <a:defRPr lang="en-US" sz="900" b="0" i="0" u="none" kern="1500" baseline="0" dirty="0">
                <a:solidFill>
                  <a:schemeClr val="accent5"/>
                </a:solidFill>
                <a:uFillTx/>
                <a:latin typeface="+mn-lt"/>
                <a:ea typeface="+mn-ea"/>
                <a:cs typeface="Oswald Bold"/>
              </a:defRPr>
            </a:lvl5pPr>
            <a:lvl6pPr marL="1737360" indent="-182880" algn="l" defTabSz="914400" rtl="0" eaLnBrk="1" latinLnBrk="0" hangingPunct="1">
              <a:spcBef>
                <a:spcPct val="20000"/>
              </a:spcBef>
              <a:buClr>
                <a:schemeClr val="accent1"/>
              </a:buClr>
              <a:buFont typeface="Arial" pitchFamily="34" charset="0"/>
              <a:buChar char="•"/>
              <a:defRPr sz="1400" kern="1200" baseline="0">
                <a:solidFill>
                  <a:schemeClr val="tx1"/>
                </a:solidFill>
                <a:latin typeface="+mn-lt"/>
                <a:ea typeface="+mn-ea"/>
                <a:cs typeface="+mn-cs"/>
              </a:defRPr>
            </a:lvl6pPr>
            <a:lvl7pPr marL="1920240" indent="-182880" algn="l" defTabSz="914400" rtl="0" eaLnBrk="1" latinLnBrk="0" hangingPunct="1">
              <a:spcBef>
                <a:spcPct val="20000"/>
              </a:spcBef>
              <a:buClr>
                <a:schemeClr val="accent2"/>
              </a:buClr>
              <a:buFont typeface="Arial" pitchFamily="34" charset="0"/>
              <a:buChar char="•"/>
              <a:defRPr sz="1400" kern="1200">
                <a:solidFill>
                  <a:schemeClr val="tx1"/>
                </a:solidFill>
                <a:latin typeface="+mn-lt"/>
                <a:ea typeface="+mn-ea"/>
                <a:cs typeface="+mn-cs"/>
              </a:defRPr>
            </a:lvl7pPr>
            <a:lvl8pPr marL="2103120" indent="-182880" algn="l" defTabSz="914400" rtl="0" eaLnBrk="1" latinLnBrk="0" hangingPunct="1">
              <a:spcBef>
                <a:spcPct val="20000"/>
              </a:spcBef>
              <a:buClr>
                <a:schemeClr val="accent3"/>
              </a:buClr>
              <a:buFont typeface="Arial" pitchFamily="34" charset="0"/>
              <a:buChar char="•"/>
              <a:defRPr sz="1400" kern="1200">
                <a:solidFill>
                  <a:schemeClr val="tx1"/>
                </a:solidFill>
                <a:latin typeface="+mn-lt"/>
                <a:ea typeface="+mn-ea"/>
                <a:cs typeface="+mn-cs"/>
              </a:defRPr>
            </a:lvl8pPr>
            <a:lvl9pPr marL="2286000" indent="-182880" algn="l" defTabSz="914400" rtl="0" eaLnBrk="1" latinLnBrk="0" hangingPunct="1">
              <a:spcBef>
                <a:spcPct val="20000"/>
              </a:spcBef>
              <a:buClr>
                <a:schemeClr val="accent4"/>
              </a:buClr>
              <a:buFont typeface="Arial" pitchFamily="34" charset="0"/>
              <a:buChar char="•"/>
              <a:defRPr sz="1400" kern="1200">
                <a:solidFill>
                  <a:schemeClr val="tx1"/>
                </a:solidFill>
                <a:latin typeface="+mn-lt"/>
                <a:ea typeface="+mn-ea"/>
                <a:cs typeface="+mn-cs"/>
              </a:defRPr>
            </a:lvl9pPr>
          </a:lstStyle>
          <a:p>
            <a:endParaRPr lang="fr-FR" sz="1500" dirty="0"/>
          </a:p>
        </p:txBody>
      </p:sp>
      <p:sp>
        <p:nvSpPr>
          <p:cNvPr id="10" name="Slide Number Placeholder 6">
            <a:extLst>
              <a:ext uri="{FF2B5EF4-FFF2-40B4-BE49-F238E27FC236}">
                <a16:creationId xmlns:a16="http://schemas.microsoft.com/office/drawing/2014/main" id="{7F20EFC0-8CD8-4A0E-ABF4-0BA358F6A5FE}"/>
              </a:ext>
            </a:extLst>
          </p:cNvPr>
          <p:cNvSpPr>
            <a:spLocks noGrp="1"/>
          </p:cNvSpPr>
          <p:nvPr>
            <p:ph type="sldNum" sz="quarter" idx="4"/>
          </p:nvPr>
        </p:nvSpPr>
        <p:spPr>
          <a:xfrm>
            <a:off x="94615" y="6434370"/>
            <a:ext cx="731520" cy="396240"/>
          </a:xfrm>
          <a:prstGeom prst="bracketPair">
            <a:avLst>
              <a:gd name="adj" fmla="val 17949"/>
            </a:avLst>
          </a:prstGeom>
        </p:spPr>
        <p:txBody>
          <a:bodyPr/>
          <a:lstStyle>
            <a:lvl1pPr>
              <a:defRPr sz="1100" b="0" i="0">
                <a:solidFill>
                  <a:schemeClr val="accent4"/>
                </a:solidFill>
                <a:latin typeface="Oswald Regular"/>
                <a:cs typeface="Oswald Regular"/>
              </a:defRPr>
            </a:lvl1pPr>
          </a:lstStyle>
          <a:p>
            <a:fld id="{6E2D2B3B-882E-40F3-A32F-6DD516915044}" type="slidenum">
              <a:rPr lang="en-US" smtClean="0"/>
              <a:pPr/>
              <a:t>‹N°›</a:t>
            </a:fld>
            <a:endParaRPr lang="en-US" dirty="0"/>
          </a:p>
        </p:txBody>
      </p:sp>
    </p:spTree>
    <p:extLst>
      <p:ext uri="{BB962C8B-B14F-4D97-AF65-F5344CB8AC3E}">
        <p14:creationId xmlns:p14="http://schemas.microsoft.com/office/powerpoint/2010/main" val="24498753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CDA496-2209-B40E-870E-1D149F6C1A14}"/>
              </a:ext>
            </a:extLst>
          </p:cNvPr>
          <p:cNvSpPr>
            <a:spLocks noGrp="1"/>
          </p:cNvSpPr>
          <p:nvPr>
            <p:ph type="title"/>
          </p:nvPr>
        </p:nvSpPr>
        <p:spPr/>
        <p:txBody>
          <a:bodyPr/>
          <a:lstStyle/>
          <a:p>
            <a:r>
              <a:rPr lang="en-US"/>
              <a:t>Click to edit Master title style</a:t>
            </a:r>
            <a:endParaRPr lang="fr-FR"/>
          </a:p>
        </p:txBody>
      </p:sp>
      <p:sp>
        <p:nvSpPr>
          <p:cNvPr id="3" name="Footer Placeholder 2">
            <a:extLst>
              <a:ext uri="{FF2B5EF4-FFF2-40B4-BE49-F238E27FC236}">
                <a16:creationId xmlns:a16="http://schemas.microsoft.com/office/drawing/2014/main" id="{191F4A95-7846-7841-1B07-171095AE29C4}"/>
              </a:ext>
            </a:extLst>
          </p:cNvPr>
          <p:cNvSpPr>
            <a:spLocks noGrp="1"/>
          </p:cNvSpPr>
          <p:nvPr>
            <p:ph type="ftr" sz="quarter" idx="10"/>
          </p:nvPr>
        </p:nvSpPr>
        <p:spPr/>
        <p:txBody>
          <a:bodyPr/>
          <a:lstStyle/>
          <a:p>
            <a:endParaRPr lang="en-US" dirty="0"/>
          </a:p>
        </p:txBody>
      </p:sp>
      <p:sp>
        <p:nvSpPr>
          <p:cNvPr id="4" name="Slide Number Placeholder 3">
            <a:extLst>
              <a:ext uri="{FF2B5EF4-FFF2-40B4-BE49-F238E27FC236}">
                <a16:creationId xmlns:a16="http://schemas.microsoft.com/office/drawing/2014/main" id="{96DB14FD-0729-6211-2114-A1C95813A55C}"/>
              </a:ext>
            </a:extLst>
          </p:cNvPr>
          <p:cNvSpPr>
            <a:spLocks noGrp="1"/>
          </p:cNvSpPr>
          <p:nvPr>
            <p:ph type="sldNum" sz="quarter" idx="11"/>
          </p:nvPr>
        </p:nvSpPr>
        <p:spPr/>
        <p:txBody>
          <a:bodyPr/>
          <a:lstStyle/>
          <a:p>
            <a:fld id="{6E2D2B3B-882E-40F3-A32F-6DD516915044}" type="slidenum">
              <a:rPr lang="en-US" smtClean="0"/>
              <a:pPr/>
              <a:t>‹N°›</a:t>
            </a:fld>
            <a:endParaRPr lang="en-US" dirty="0"/>
          </a:p>
        </p:txBody>
      </p:sp>
    </p:spTree>
    <p:extLst>
      <p:ext uri="{BB962C8B-B14F-4D97-AF65-F5344CB8AC3E}">
        <p14:creationId xmlns:p14="http://schemas.microsoft.com/office/powerpoint/2010/main" val="211940083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re et contenu - orange">
  <p:cSld name="Titre et contenu - orange">
    <p:spTree>
      <p:nvGrpSpPr>
        <p:cNvPr id="1" name="Shape 46"/>
        <p:cNvGrpSpPr/>
        <p:nvPr/>
      </p:nvGrpSpPr>
      <p:grpSpPr>
        <a:xfrm>
          <a:off x="0" y="0"/>
          <a:ext cx="0" cy="0"/>
          <a:chOff x="0" y="0"/>
          <a:chExt cx="0" cy="0"/>
        </a:xfrm>
      </p:grpSpPr>
      <p:sp>
        <p:nvSpPr>
          <p:cNvPr id="47" name="Google Shape;47;p5"/>
          <p:cNvSpPr txBox="1">
            <a:spLocks noGrp="1"/>
          </p:cNvSpPr>
          <p:nvPr>
            <p:ph type="body" idx="1"/>
          </p:nvPr>
        </p:nvSpPr>
        <p:spPr>
          <a:xfrm>
            <a:off x="480000" y="1631861"/>
            <a:ext cx="11232000" cy="4173652"/>
          </a:xfrm>
          <a:prstGeom prst="rect">
            <a:avLst/>
          </a:prstGeom>
          <a:noFill/>
          <a:ln>
            <a:noFill/>
          </a:ln>
        </p:spPr>
        <p:txBody>
          <a:bodyPr spcFirstLastPara="1" wrap="square" lIns="0" tIns="0" rIns="0" bIns="0" anchor="t" anchorCtr="0">
            <a:noAutofit/>
          </a:bodyPr>
          <a:lstStyle>
            <a:lvl1pPr marL="609585" lvl="0" indent="-304792" algn="l">
              <a:lnSpc>
                <a:spcPct val="100000"/>
              </a:lnSpc>
              <a:spcBef>
                <a:spcPts val="0"/>
              </a:spcBef>
              <a:spcAft>
                <a:spcPts val="0"/>
              </a:spcAft>
              <a:buClr>
                <a:schemeClr val="accent1"/>
              </a:buClr>
              <a:buSzPts val="1800"/>
              <a:buNone/>
              <a:defRPr/>
            </a:lvl1pPr>
            <a:lvl2pPr marL="1219170" lvl="1" indent="-304792" algn="l">
              <a:lnSpc>
                <a:spcPct val="100000"/>
              </a:lnSpc>
              <a:spcBef>
                <a:spcPts val="800"/>
              </a:spcBef>
              <a:spcAft>
                <a:spcPts val="0"/>
              </a:spcAft>
              <a:buSzPts val="1800"/>
              <a:buNone/>
              <a:defRPr/>
            </a:lvl2pPr>
            <a:lvl3pPr marL="1828754" lvl="2" indent="-457189" algn="l">
              <a:lnSpc>
                <a:spcPct val="100000"/>
              </a:lnSpc>
              <a:spcBef>
                <a:spcPts val="800"/>
              </a:spcBef>
              <a:spcAft>
                <a:spcPts val="0"/>
              </a:spcAft>
              <a:buSzPts val="1800"/>
              <a:buChar char="→"/>
              <a:defRPr/>
            </a:lvl3pPr>
            <a:lvl4pPr marL="2438339" lvl="3" indent="-457189" algn="l">
              <a:lnSpc>
                <a:spcPct val="100000"/>
              </a:lnSpc>
              <a:spcBef>
                <a:spcPts val="800"/>
              </a:spcBef>
              <a:spcAft>
                <a:spcPts val="0"/>
              </a:spcAft>
              <a:buSzPts val="1800"/>
              <a:buChar char="•"/>
              <a:defRPr/>
            </a:lvl4pPr>
            <a:lvl5pPr marL="3047924" lvl="4" indent="-457189" algn="l">
              <a:lnSpc>
                <a:spcPct val="100000"/>
              </a:lnSpc>
              <a:spcBef>
                <a:spcPts val="800"/>
              </a:spcBef>
              <a:spcAft>
                <a:spcPts val="0"/>
              </a:spcAft>
              <a:buSzPts val="1800"/>
              <a:buChar char="▪"/>
              <a:defRPr/>
            </a:lvl5pPr>
            <a:lvl6pPr marL="3657509" lvl="5" indent="-457189" algn="l">
              <a:spcBef>
                <a:spcPts val="800"/>
              </a:spcBef>
              <a:spcAft>
                <a:spcPts val="0"/>
              </a:spcAft>
              <a:buClr>
                <a:schemeClr val="dk1"/>
              </a:buClr>
              <a:buSzPts val="1800"/>
              <a:buChar char="•"/>
              <a:defRPr/>
            </a:lvl6pPr>
            <a:lvl7pPr marL="4267093" lvl="6" indent="-457189" algn="l">
              <a:spcBef>
                <a:spcPts val="480"/>
              </a:spcBef>
              <a:spcAft>
                <a:spcPts val="0"/>
              </a:spcAft>
              <a:buClr>
                <a:schemeClr val="dk1"/>
              </a:buClr>
              <a:buSzPts val="1800"/>
              <a:buChar char="•"/>
              <a:defRPr/>
            </a:lvl7pPr>
            <a:lvl8pPr marL="4876678" lvl="7" indent="-457189" algn="l">
              <a:spcBef>
                <a:spcPts val="480"/>
              </a:spcBef>
              <a:spcAft>
                <a:spcPts val="0"/>
              </a:spcAft>
              <a:buClr>
                <a:schemeClr val="dk1"/>
              </a:buClr>
              <a:buSzPts val="1800"/>
              <a:buChar char="•"/>
              <a:defRPr/>
            </a:lvl8pPr>
            <a:lvl9pPr marL="5486263" lvl="8" indent="-457189" algn="l">
              <a:spcBef>
                <a:spcPts val="480"/>
              </a:spcBef>
              <a:spcAft>
                <a:spcPts val="0"/>
              </a:spcAft>
              <a:buClr>
                <a:schemeClr val="dk1"/>
              </a:buClr>
              <a:buSzPts val="1800"/>
              <a:buChar char="•"/>
              <a:defRPr/>
            </a:lvl9pPr>
          </a:lstStyle>
          <a:p>
            <a:endParaRPr/>
          </a:p>
        </p:txBody>
      </p:sp>
      <p:sp>
        <p:nvSpPr>
          <p:cNvPr id="48" name="Google Shape;48;p5"/>
          <p:cNvSpPr txBox="1">
            <a:spLocks noGrp="1"/>
          </p:cNvSpPr>
          <p:nvPr>
            <p:ph type="dt" idx="10"/>
          </p:nvPr>
        </p:nvSpPr>
        <p:spPr>
          <a:xfrm>
            <a:off x="0" y="6618000"/>
            <a:ext cx="240000" cy="240000"/>
          </a:xfrm>
          <a:prstGeom prst="rect">
            <a:avLst/>
          </a:prstGeom>
          <a:noFill/>
          <a:ln w="9525" cap="flat" cmpd="sng">
            <a:solidFill>
              <a:schemeClr val="lt1">
                <a:alpha val="0"/>
              </a:schemeClr>
            </a:solidFill>
            <a:prstDash val="solid"/>
            <a:round/>
            <a:headEnd type="none" w="sm" len="sm"/>
            <a:tailEnd type="none" w="sm" len="sm"/>
          </a:ln>
        </p:spPr>
        <p:txBody>
          <a:bodyPr spcFirstLastPara="1" wrap="square" lIns="0" tIns="0" rIns="0" bIns="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pPr defTabSz="1219170">
              <a:buClr>
                <a:srgbClr val="000000"/>
              </a:buClr>
            </a:pPr>
            <a:endParaRPr lang="fr-FR" kern="0">
              <a:solidFill>
                <a:srgbClr val="FFFFFF"/>
              </a:solidFill>
            </a:endParaRPr>
          </a:p>
        </p:txBody>
      </p:sp>
      <p:sp>
        <p:nvSpPr>
          <p:cNvPr id="49" name="Google Shape;49;p5"/>
          <p:cNvSpPr txBox="1">
            <a:spLocks noGrp="1"/>
          </p:cNvSpPr>
          <p:nvPr>
            <p:ph type="ftr" idx="11"/>
          </p:nvPr>
        </p:nvSpPr>
        <p:spPr>
          <a:xfrm>
            <a:off x="335360" y="6468584"/>
            <a:ext cx="8592331" cy="224779"/>
          </a:xfrm>
          <a:prstGeom prst="rect">
            <a:avLst/>
          </a:prstGeom>
          <a:noFill/>
          <a:ln>
            <a:noFill/>
          </a:ln>
        </p:spPr>
        <p:txBody>
          <a:bodyPr spcFirstLastPara="1" wrap="square" lIns="0" tIns="0" rIns="0" bIns="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pPr defTabSz="1219170">
              <a:buClr>
                <a:srgbClr val="000000"/>
              </a:buClr>
            </a:pPr>
            <a:endParaRPr lang="fr-FR" kern="0">
              <a:solidFill>
                <a:srgbClr val="30287C"/>
              </a:solidFill>
            </a:endParaRPr>
          </a:p>
        </p:txBody>
      </p:sp>
      <p:sp>
        <p:nvSpPr>
          <p:cNvPr id="50" name="Google Shape;50;p5"/>
          <p:cNvSpPr txBox="1">
            <a:spLocks noGrp="1"/>
          </p:cNvSpPr>
          <p:nvPr>
            <p:ph type="sldNum" idx="12"/>
          </p:nvPr>
        </p:nvSpPr>
        <p:spPr>
          <a:xfrm>
            <a:off x="11616000" y="6312513"/>
            <a:ext cx="432000" cy="336000"/>
          </a:xfrm>
          <a:prstGeom prst="rect">
            <a:avLst/>
          </a:prstGeom>
          <a:noFill/>
          <a:ln>
            <a:noFill/>
          </a:ln>
        </p:spPr>
        <p:txBody>
          <a:bodyPr spcFirstLastPara="1" wrap="square" lIns="0" tIns="0" rIns="0" bIns="0" anchor="ctr" anchorCtr="0">
            <a:noAutofit/>
          </a:bodyPr>
          <a:lstStyle>
            <a:lvl1pPr marL="0" lvl="0" indent="0" algn="ctr">
              <a:spcBef>
                <a:spcPts val="0"/>
              </a:spcBef>
              <a:buNone/>
              <a:defRPr/>
            </a:lvl1pPr>
            <a:lvl2pPr marL="0" lvl="1" indent="0" algn="ctr">
              <a:spcBef>
                <a:spcPts val="0"/>
              </a:spcBef>
              <a:buNone/>
              <a:defRPr/>
            </a:lvl2pPr>
            <a:lvl3pPr marL="0" lvl="2" indent="0" algn="ctr">
              <a:spcBef>
                <a:spcPts val="0"/>
              </a:spcBef>
              <a:buNone/>
              <a:defRPr/>
            </a:lvl3pPr>
            <a:lvl4pPr marL="0" lvl="3" indent="0" algn="ctr">
              <a:spcBef>
                <a:spcPts val="0"/>
              </a:spcBef>
              <a:buNone/>
              <a:defRPr/>
            </a:lvl4pPr>
            <a:lvl5pPr marL="0" lvl="4" indent="0" algn="ctr">
              <a:spcBef>
                <a:spcPts val="0"/>
              </a:spcBef>
              <a:buNone/>
              <a:defRPr/>
            </a:lvl5pPr>
            <a:lvl6pPr marL="0" lvl="5" indent="0" algn="ctr">
              <a:spcBef>
                <a:spcPts val="0"/>
              </a:spcBef>
              <a:buNone/>
              <a:defRPr/>
            </a:lvl6pPr>
            <a:lvl7pPr marL="0" lvl="6" indent="0" algn="ctr">
              <a:spcBef>
                <a:spcPts val="0"/>
              </a:spcBef>
              <a:buNone/>
              <a:defRPr/>
            </a:lvl7pPr>
            <a:lvl8pPr marL="0" lvl="7" indent="0" algn="ctr">
              <a:spcBef>
                <a:spcPts val="0"/>
              </a:spcBef>
              <a:buNone/>
              <a:defRPr/>
            </a:lvl8pPr>
            <a:lvl9pPr marL="0" lvl="8" indent="0" algn="ctr">
              <a:spcBef>
                <a:spcPts val="0"/>
              </a:spcBef>
              <a:buNone/>
              <a:defRPr/>
            </a:lvl9pPr>
          </a:lstStyle>
          <a:p>
            <a:pPr defTabSz="1219170">
              <a:buClr>
                <a:srgbClr val="000000"/>
              </a:buClr>
            </a:pPr>
            <a:fld id="{00000000-1234-1234-1234-123412341234}" type="slidenum">
              <a:rPr lang="fr-FR" kern="0" smtClean="0">
                <a:solidFill>
                  <a:srgbClr val="30287C"/>
                </a:solidFill>
              </a:rPr>
              <a:pPr defTabSz="1219170">
                <a:buClr>
                  <a:srgbClr val="000000"/>
                </a:buClr>
              </a:pPr>
              <a:t>‹N°›</a:t>
            </a:fld>
            <a:endParaRPr lang="fr-FR" kern="0">
              <a:solidFill>
                <a:srgbClr val="30287C"/>
              </a:solidFill>
            </a:endParaRPr>
          </a:p>
        </p:txBody>
      </p:sp>
      <p:sp>
        <p:nvSpPr>
          <p:cNvPr id="51" name="Google Shape;51;p5"/>
          <p:cNvSpPr txBox="1">
            <a:spLocks noGrp="1"/>
          </p:cNvSpPr>
          <p:nvPr>
            <p:ph type="body" idx="2"/>
          </p:nvPr>
        </p:nvSpPr>
        <p:spPr>
          <a:xfrm>
            <a:off x="480485" y="1052488"/>
            <a:ext cx="11231516" cy="397000"/>
          </a:xfrm>
          <a:prstGeom prst="rect">
            <a:avLst/>
          </a:prstGeom>
          <a:noFill/>
          <a:ln>
            <a:noFill/>
          </a:ln>
        </p:spPr>
        <p:txBody>
          <a:bodyPr spcFirstLastPara="1" wrap="square" lIns="0" tIns="0" rIns="0" bIns="0" anchor="ctr" anchorCtr="0">
            <a:noAutofit/>
          </a:bodyPr>
          <a:lstStyle>
            <a:lvl1pPr marL="609585" lvl="0" indent="-304792" algn="l">
              <a:lnSpc>
                <a:spcPct val="100000"/>
              </a:lnSpc>
              <a:spcBef>
                <a:spcPts val="0"/>
              </a:spcBef>
              <a:spcAft>
                <a:spcPts val="0"/>
              </a:spcAft>
              <a:buClr>
                <a:schemeClr val="lt2"/>
              </a:buClr>
              <a:buSzPts val="1800"/>
              <a:buNone/>
              <a:defRPr sz="2400" b="0" i="0">
                <a:solidFill>
                  <a:schemeClr val="lt2"/>
                </a:solidFill>
                <a:latin typeface="Montserrat Medium"/>
                <a:ea typeface="Montserrat Medium"/>
                <a:cs typeface="Montserrat Medium"/>
                <a:sym typeface="Montserrat Medium"/>
              </a:defRPr>
            </a:lvl1pPr>
            <a:lvl2pPr marL="1219170" lvl="1" indent="-304792" algn="l">
              <a:lnSpc>
                <a:spcPct val="100000"/>
              </a:lnSpc>
              <a:spcBef>
                <a:spcPts val="800"/>
              </a:spcBef>
              <a:spcAft>
                <a:spcPts val="0"/>
              </a:spcAft>
              <a:buSzPts val="1800"/>
              <a:buNone/>
              <a:defRPr/>
            </a:lvl2pPr>
            <a:lvl3pPr marL="1828754" lvl="2" indent="-457189" algn="l">
              <a:lnSpc>
                <a:spcPct val="100000"/>
              </a:lnSpc>
              <a:spcBef>
                <a:spcPts val="800"/>
              </a:spcBef>
              <a:spcAft>
                <a:spcPts val="0"/>
              </a:spcAft>
              <a:buSzPts val="1800"/>
              <a:buChar char="→"/>
              <a:defRPr/>
            </a:lvl3pPr>
            <a:lvl4pPr marL="2438339" lvl="3" indent="-457189" algn="l">
              <a:lnSpc>
                <a:spcPct val="100000"/>
              </a:lnSpc>
              <a:spcBef>
                <a:spcPts val="800"/>
              </a:spcBef>
              <a:spcAft>
                <a:spcPts val="0"/>
              </a:spcAft>
              <a:buSzPts val="1800"/>
              <a:buChar char="•"/>
              <a:defRPr/>
            </a:lvl4pPr>
            <a:lvl5pPr marL="3047924" lvl="4" indent="-457189" algn="l">
              <a:lnSpc>
                <a:spcPct val="100000"/>
              </a:lnSpc>
              <a:spcBef>
                <a:spcPts val="800"/>
              </a:spcBef>
              <a:spcAft>
                <a:spcPts val="0"/>
              </a:spcAft>
              <a:buSzPts val="1800"/>
              <a:buChar char="▪"/>
              <a:defRPr/>
            </a:lvl5pPr>
            <a:lvl6pPr marL="3657509" lvl="5" indent="-457189" algn="l">
              <a:spcBef>
                <a:spcPts val="800"/>
              </a:spcBef>
              <a:spcAft>
                <a:spcPts val="0"/>
              </a:spcAft>
              <a:buClr>
                <a:schemeClr val="dk1"/>
              </a:buClr>
              <a:buSzPts val="1800"/>
              <a:buChar char="•"/>
              <a:defRPr/>
            </a:lvl6pPr>
            <a:lvl7pPr marL="4267093" lvl="6" indent="-457189" algn="l">
              <a:spcBef>
                <a:spcPts val="480"/>
              </a:spcBef>
              <a:spcAft>
                <a:spcPts val="0"/>
              </a:spcAft>
              <a:buClr>
                <a:schemeClr val="dk1"/>
              </a:buClr>
              <a:buSzPts val="1800"/>
              <a:buChar char="•"/>
              <a:defRPr/>
            </a:lvl7pPr>
            <a:lvl8pPr marL="4876678" lvl="7" indent="-457189" algn="l">
              <a:spcBef>
                <a:spcPts val="480"/>
              </a:spcBef>
              <a:spcAft>
                <a:spcPts val="0"/>
              </a:spcAft>
              <a:buClr>
                <a:schemeClr val="dk1"/>
              </a:buClr>
              <a:buSzPts val="1800"/>
              <a:buChar char="•"/>
              <a:defRPr/>
            </a:lvl8pPr>
            <a:lvl9pPr marL="5486263" lvl="8" indent="-457189" algn="l">
              <a:spcBef>
                <a:spcPts val="480"/>
              </a:spcBef>
              <a:spcAft>
                <a:spcPts val="0"/>
              </a:spcAft>
              <a:buClr>
                <a:schemeClr val="dk1"/>
              </a:buClr>
              <a:buSzPts val="1800"/>
              <a:buChar char="•"/>
              <a:defRPr/>
            </a:lvl9pPr>
          </a:lstStyle>
          <a:p>
            <a:endParaRPr/>
          </a:p>
        </p:txBody>
      </p:sp>
      <p:sp>
        <p:nvSpPr>
          <p:cNvPr id="52" name="Google Shape;52;p5"/>
          <p:cNvSpPr txBox="1">
            <a:spLocks noGrp="1"/>
          </p:cNvSpPr>
          <p:nvPr>
            <p:ph type="title"/>
          </p:nvPr>
        </p:nvSpPr>
        <p:spPr>
          <a:xfrm>
            <a:off x="480000" y="488735"/>
            <a:ext cx="11232000" cy="480053"/>
          </a:xfrm>
          <a:prstGeom prst="rect">
            <a:avLst/>
          </a:prstGeom>
          <a:noFill/>
          <a:ln>
            <a:noFill/>
          </a:ln>
        </p:spPr>
        <p:txBody>
          <a:bodyPr spcFirstLastPara="1" wrap="square" lIns="0" tIns="0" rIns="0" bIns="0" anchor="t" anchorCtr="0">
            <a:noAutofit/>
          </a:bodyPr>
          <a:lstStyle>
            <a:lvl1pPr lvl="0" algn="l">
              <a:lnSpc>
                <a:spcPct val="10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Tree>
    <p:extLst>
      <p:ext uri="{BB962C8B-B14F-4D97-AF65-F5344CB8AC3E}">
        <p14:creationId xmlns:p14="http://schemas.microsoft.com/office/powerpoint/2010/main" val="278576602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6_Titre et contenu">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E7E8F3C-B81E-450F-B0E4-EFDF6FBA35AB}"/>
              </a:ext>
            </a:extLst>
          </p:cNvPr>
          <p:cNvSpPr/>
          <p:nvPr userDrawn="1"/>
        </p:nvSpPr>
        <p:spPr>
          <a:xfrm>
            <a:off x="0" y="6400800"/>
            <a:ext cx="12192000" cy="457200"/>
          </a:xfrm>
          <a:prstGeom prst="rect">
            <a:avLst/>
          </a:prstGeom>
          <a:solidFill>
            <a:schemeClr val="tx1">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800" dirty="0"/>
          </a:p>
        </p:txBody>
      </p:sp>
      <p:sp>
        <p:nvSpPr>
          <p:cNvPr id="2" name="Title 1"/>
          <p:cNvSpPr>
            <a:spLocks noGrp="1"/>
          </p:cNvSpPr>
          <p:nvPr>
            <p:ph type="title" hasCustomPrompt="1"/>
          </p:nvPr>
        </p:nvSpPr>
        <p:spPr/>
        <p:txBody>
          <a:bodyPr/>
          <a:lstStyle>
            <a:lvl1pPr>
              <a:defRPr sz="2400"/>
            </a:lvl1pPr>
          </a:lstStyle>
          <a:p>
            <a:r>
              <a:rPr lang="fr-FR" dirty="0"/>
              <a:t>CLIQUEZ ET MODIFIEZ LE TITRE</a:t>
            </a:r>
            <a:endParaRPr lang="en-US" dirty="0"/>
          </a:p>
        </p:txBody>
      </p:sp>
      <p:sp>
        <p:nvSpPr>
          <p:cNvPr id="3" name="Content Placeholder 2"/>
          <p:cNvSpPr>
            <a:spLocks noGrp="1"/>
          </p:cNvSpPr>
          <p:nvPr>
            <p:ph idx="1" hasCustomPrompt="1"/>
          </p:nvPr>
        </p:nvSpPr>
        <p:spPr>
          <a:xfrm>
            <a:off x="1038089" y="2164080"/>
            <a:ext cx="10137911" cy="4236720"/>
          </a:xfrm>
        </p:spPr>
        <p:txBody>
          <a:bodyPr>
            <a:normAutofit/>
          </a:bodyPr>
          <a:lstStyle>
            <a:lvl1pPr marL="112950" indent="0">
              <a:buClr>
                <a:srgbClr val="0092D2"/>
              </a:buClr>
              <a:buFont typeface="Arial"/>
              <a:buNone/>
              <a:defRPr sz="1200" u="none">
                <a:solidFill>
                  <a:srgbClr val="505150"/>
                </a:solidFill>
              </a:defRPr>
            </a:lvl1pPr>
            <a:lvl2pPr marL="581580" indent="-171450">
              <a:buClr>
                <a:srgbClr val="0092D2"/>
              </a:buClr>
              <a:buFont typeface="Arial"/>
              <a:buChar char="•"/>
              <a:defRPr sz="1200" u="none">
                <a:solidFill>
                  <a:srgbClr val="505150"/>
                </a:solidFill>
              </a:defRPr>
            </a:lvl2pPr>
            <a:lvl3pPr marL="947340" indent="-171450">
              <a:buClr>
                <a:srgbClr val="0092D2"/>
              </a:buClr>
              <a:buFont typeface="Lucida Grande"/>
              <a:buChar char="-"/>
              <a:defRPr sz="1200" u="none">
                <a:solidFill>
                  <a:srgbClr val="505150"/>
                </a:solidFill>
              </a:defRPr>
            </a:lvl3pPr>
            <a:lvl4pPr marL="1221660" indent="-171450">
              <a:buClr>
                <a:srgbClr val="0092D2"/>
              </a:buClr>
              <a:buFont typeface="Lucida Grande"/>
              <a:buChar char="&gt;"/>
              <a:defRPr sz="1200" u="none">
                <a:solidFill>
                  <a:srgbClr val="505150"/>
                </a:solidFill>
              </a:defRPr>
            </a:lvl4pPr>
            <a:lvl5pPr marL="1324530" indent="0">
              <a:buClr>
                <a:srgbClr val="0092D2"/>
              </a:buClr>
              <a:buFont typeface="Arial"/>
              <a:buNone/>
              <a:defRPr sz="1200" u="none">
                <a:solidFill>
                  <a:srgbClr val="505150"/>
                </a:solidFill>
              </a:defRPr>
            </a:lvl5pPr>
          </a:lstStyle>
          <a:p>
            <a:pPr lvl="0"/>
            <a:r>
              <a:rPr lang="fr-FR" dirty="0"/>
              <a:t>Modifier les styles du texte du masque</a:t>
            </a:r>
          </a:p>
          <a:p>
            <a:pPr lvl="1"/>
            <a:r>
              <a:rPr lang="fr-FR" dirty="0"/>
              <a:t>Deuxième niveau</a:t>
            </a:r>
          </a:p>
          <a:p>
            <a:pPr lvl="2"/>
            <a:r>
              <a:rPr lang="fr-FR" dirty="0"/>
              <a:t>Troisième niveau</a:t>
            </a:r>
          </a:p>
          <a:p>
            <a:pPr lvl="3"/>
            <a:r>
              <a:rPr lang="fr-FR" dirty="0"/>
              <a:t>Quatrième niveau</a:t>
            </a:r>
          </a:p>
          <a:p>
            <a:pPr lvl="4"/>
            <a:r>
              <a:rPr lang="fr-FR" dirty="0"/>
              <a:t>Cinquième niveau</a:t>
            </a:r>
            <a:endParaRPr lang="en-US" dirty="0"/>
          </a:p>
        </p:txBody>
      </p:sp>
      <p:cxnSp>
        <p:nvCxnSpPr>
          <p:cNvPr id="4" name="Connecteur droit 3"/>
          <p:cNvCxnSpPr/>
          <p:nvPr userDrawn="1"/>
        </p:nvCxnSpPr>
        <p:spPr>
          <a:xfrm>
            <a:off x="1172694" y="1198880"/>
            <a:ext cx="959999" cy="0"/>
          </a:xfrm>
          <a:prstGeom prst="line">
            <a:avLst/>
          </a:prstGeom>
          <a:ln w="19050" cmpd="sng">
            <a:solidFill>
              <a:schemeClr val="accent3"/>
            </a:solidFill>
          </a:ln>
        </p:spPr>
        <p:style>
          <a:lnRef idx="2">
            <a:schemeClr val="accent1"/>
          </a:lnRef>
          <a:fillRef idx="0">
            <a:schemeClr val="accent1"/>
          </a:fillRef>
          <a:effectRef idx="1">
            <a:schemeClr val="accent1"/>
          </a:effectRef>
          <a:fontRef idx="minor">
            <a:schemeClr val="tx1"/>
          </a:fontRef>
        </p:style>
      </p:cxnSp>
      <p:sp>
        <p:nvSpPr>
          <p:cNvPr id="5" name="Sous-titre 2"/>
          <p:cNvSpPr>
            <a:spLocks noGrp="1"/>
          </p:cNvSpPr>
          <p:nvPr>
            <p:ph type="subTitle" idx="11"/>
          </p:nvPr>
        </p:nvSpPr>
        <p:spPr>
          <a:xfrm>
            <a:off x="1038088" y="1541272"/>
            <a:ext cx="10137912" cy="622808"/>
          </a:xfrm>
        </p:spPr>
        <p:txBody>
          <a:bodyPr>
            <a:normAutofit/>
          </a:bodyPr>
          <a:lstStyle>
            <a:lvl1pPr marL="114300" indent="0">
              <a:buNone/>
              <a:defRPr sz="1500" b="0" i="0" u="sng">
                <a:solidFill>
                  <a:srgbClr val="0092D2"/>
                </a:solidFill>
                <a:latin typeface="Oswald Bold"/>
                <a:cs typeface="Oswald Bold"/>
              </a:defRPr>
            </a:lvl1pPr>
          </a:lstStyle>
          <a:p>
            <a:r>
              <a:rPr lang="fr-FR"/>
              <a:t>Modifiez le style des sous-titres du masque</a:t>
            </a:r>
            <a:endParaRPr lang="fr-FR" dirty="0"/>
          </a:p>
        </p:txBody>
      </p:sp>
      <p:sp>
        <p:nvSpPr>
          <p:cNvPr id="6" name="Slide Number Placeholder 6">
            <a:extLst>
              <a:ext uri="{FF2B5EF4-FFF2-40B4-BE49-F238E27FC236}">
                <a16:creationId xmlns:a16="http://schemas.microsoft.com/office/drawing/2014/main" id="{51D481A0-157A-4094-9336-330984418AE6}"/>
              </a:ext>
            </a:extLst>
          </p:cNvPr>
          <p:cNvSpPr>
            <a:spLocks noGrp="1"/>
          </p:cNvSpPr>
          <p:nvPr>
            <p:ph type="sldNum" sz="quarter" idx="4"/>
          </p:nvPr>
        </p:nvSpPr>
        <p:spPr>
          <a:xfrm>
            <a:off x="94615" y="6434370"/>
            <a:ext cx="731520" cy="396240"/>
          </a:xfrm>
          <a:prstGeom prst="bracketPair">
            <a:avLst>
              <a:gd name="adj" fmla="val 17949"/>
            </a:avLst>
          </a:prstGeom>
        </p:spPr>
        <p:txBody>
          <a:bodyPr/>
          <a:lstStyle>
            <a:lvl1pPr>
              <a:defRPr sz="1100" b="0" i="0">
                <a:solidFill>
                  <a:schemeClr val="accent4"/>
                </a:solidFill>
                <a:latin typeface="Oswald Regular"/>
                <a:cs typeface="Oswald Regular"/>
              </a:defRPr>
            </a:lvl1pPr>
          </a:lstStyle>
          <a:p>
            <a:fld id="{6E2D2B3B-882E-40F3-A32F-6DD516915044}" type="slidenum">
              <a:rPr lang="en-US" smtClean="0"/>
              <a:pPr/>
              <a:t>‹N°›</a:t>
            </a:fld>
            <a:endParaRPr lang="en-US" dirty="0"/>
          </a:p>
        </p:txBody>
      </p:sp>
    </p:spTree>
    <p:extLst>
      <p:ext uri="{BB962C8B-B14F-4D97-AF65-F5344CB8AC3E}">
        <p14:creationId xmlns:p14="http://schemas.microsoft.com/office/powerpoint/2010/main" val="234959040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re et contenu">
  <p:cSld name="Titre et contenu">
    <p:spTree>
      <p:nvGrpSpPr>
        <p:cNvPr id="1" name="Shape 20"/>
        <p:cNvGrpSpPr/>
        <p:nvPr/>
      </p:nvGrpSpPr>
      <p:grpSpPr>
        <a:xfrm>
          <a:off x="0" y="0"/>
          <a:ext cx="0" cy="0"/>
          <a:chOff x="0" y="0"/>
          <a:chExt cx="0" cy="0"/>
        </a:xfrm>
      </p:grpSpPr>
      <p:sp>
        <p:nvSpPr>
          <p:cNvPr id="21" name="Google Shape;21;p3"/>
          <p:cNvSpPr txBox="1">
            <a:spLocks noGrp="1"/>
          </p:cNvSpPr>
          <p:nvPr>
            <p:ph type="title"/>
          </p:nvPr>
        </p:nvSpPr>
        <p:spPr>
          <a:xfrm>
            <a:off x="560561" y="274638"/>
            <a:ext cx="11068493" cy="799248"/>
          </a:xfrm>
          <a:prstGeom prst="rect">
            <a:avLst/>
          </a:prstGeom>
          <a:noFill/>
          <a:ln>
            <a:noFill/>
          </a:ln>
        </p:spPr>
        <p:txBody>
          <a:bodyPr spcFirstLastPara="1" wrap="square" lIns="0" tIns="0" rIns="0" bIns="0" anchor="ctr" anchorCtr="0">
            <a:noAutofit/>
          </a:bodyPr>
          <a:lstStyle>
            <a:lvl1pPr lvl="0" algn="l">
              <a:spcBef>
                <a:spcPts val="0"/>
              </a:spcBef>
              <a:spcAft>
                <a:spcPts val="0"/>
              </a:spcAft>
              <a:buClr>
                <a:schemeClr val="dk1"/>
              </a:buClr>
              <a:buSzPts val="2400"/>
              <a:buFont typeface="Oswald"/>
              <a:buNone/>
              <a:defRPr sz="2400" b="1"/>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dirty="0"/>
          </a:p>
        </p:txBody>
      </p:sp>
      <p:sp>
        <p:nvSpPr>
          <p:cNvPr id="22" name="Google Shape;22;p3"/>
          <p:cNvSpPr txBox="1">
            <a:spLocks noGrp="1"/>
          </p:cNvSpPr>
          <p:nvPr>
            <p:ph type="body" idx="1"/>
          </p:nvPr>
        </p:nvSpPr>
        <p:spPr>
          <a:xfrm>
            <a:off x="597209" y="2164080"/>
            <a:ext cx="11044428" cy="4236720"/>
          </a:xfrm>
          <a:prstGeom prst="rect">
            <a:avLst/>
          </a:prstGeom>
          <a:noFill/>
          <a:ln>
            <a:noFill/>
          </a:ln>
        </p:spPr>
        <p:txBody>
          <a:bodyPr spcFirstLastPara="1" wrap="square" lIns="0" tIns="45700" rIns="0" bIns="45700" anchor="t" anchorCtr="0">
            <a:normAutofit/>
          </a:bodyPr>
          <a:lstStyle>
            <a:lvl1pPr marL="457200" lvl="0" indent="-228600" algn="l">
              <a:lnSpc>
                <a:spcPct val="120000"/>
              </a:lnSpc>
              <a:spcBef>
                <a:spcPts val="240"/>
              </a:spcBef>
              <a:spcAft>
                <a:spcPts val="0"/>
              </a:spcAft>
              <a:buClr>
                <a:srgbClr val="0092D2"/>
              </a:buClr>
              <a:buSzPts val="1200"/>
              <a:buFont typeface="Arial"/>
              <a:buNone/>
              <a:defRPr sz="1200" u="none">
                <a:solidFill>
                  <a:srgbClr val="505150"/>
                </a:solidFill>
              </a:defRPr>
            </a:lvl1pPr>
            <a:lvl2pPr marL="914400" lvl="1" indent="-304800" algn="l">
              <a:lnSpc>
                <a:spcPct val="120000"/>
              </a:lnSpc>
              <a:spcBef>
                <a:spcPts val="240"/>
              </a:spcBef>
              <a:spcAft>
                <a:spcPts val="0"/>
              </a:spcAft>
              <a:buClr>
                <a:srgbClr val="0092D2"/>
              </a:buClr>
              <a:buSzPts val="1200"/>
              <a:buFont typeface="Arial"/>
              <a:buChar char="•"/>
              <a:defRPr sz="1200" u="none">
                <a:solidFill>
                  <a:srgbClr val="505150"/>
                </a:solidFill>
              </a:defRPr>
            </a:lvl2pPr>
            <a:lvl3pPr marL="1371600" lvl="2" indent="-304800" algn="l">
              <a:lnSpc>
                <a:spcPct val="120000"/>
              </a:lnSpc>
              <a:spcBef>
                <a:spcPts val="240"/>
              </a:spcBef>
              <a:spcAft>
                <a:spcPts val="0"/>
              </a:spcAft>
              <a:buClr>
                <a:srgbClr val="0092D2"/>
              </a:buClr>
              <a:buSzPts val="1200"/>
              <a:buFont typeface="Merriweather Sans"/>
              <a:buChar char="-"/>
              <a:defRPr sz="1200" u="none">
                <a:solidFill>
                  <a:srgbClr val="505150"/>
                </a:solidFill>
              </a:defRPr>
            </a:lvl3pPr>
            <a:lvl4pPr marL="1828800" lvl="3" indent="-304800" algn="l">
              <a:lnSpc>
                <a:spcPct val="120000"/>
              </a:lnSpc>
              <a:spcBef>
                <a:spcPts val="240"/>
              </a:spcBef>
              <a:spcAft>
                <a:spcPts val="0"/>
              </a:spcAft>
              <a:buClr>
                <a:srgbClr val="0092D2"/>
              </a:buClr>
              <a:buSzPts val="1200"/>
              <a:buFont typeface="Merriweather Sans"/>
              <a:buChar char="&gt;"/>
              <a:defRPr sz="1200" u="none">
                <a:solidFill>
                  <a:srgbClr val="505150"/>
                </a:solidFill>
              </a:defRPr>
            </a:lvl4pPr>
            <a:lvl5pPr marL="2286000" lvl="4" indent="-228600" algn="l">
              <a:lnSpc>
                <a:spcPct val="120000"/>
              </a:lnSpc>
              <a:spcBef>
                <a:spcPts val="240"/>
              </a:spcBef>
              <a:spcAft>
                <a:spcPts val="0"/>
              </a:spcAft>
              <a:buClr>
                <a:srgbClr val="0092D2"/>
              </a:buClr>
              <a:buSzPts val="1200"/>
              <a:buFont typeface="Arial"/>
              <a:buNone/>
              <a:defRPr sz="1200" u="none">
                <a:solidFill>
                  <a:srgbClr val="505150"/>
                </a:solidFill>
              </a:defRPr>
            </a:lvl5pPr>
            <a:lvl6pPr marL="2743200" lvl="5" indent="-342900" algn="l">
              <a:spcBef>
                <a:spcPts val="360"/>
              </a:spcBef>
              <a:spcAft>
                <a:spcPts val="0"/>
              </a:spcAft>
              <a:buSzPts val="1800"/>
              <a:buChar char="•"/>
              <a:defRPr/>
            </a:lvl6pPr>
            <a:lvl7pPr marL="3200400" lvl="6" indent="-342900" algn="l">
              <a:spcBef>
                <a:spcPts val="360"/>
              </a:spcBef>
              <a:spcAft>
                <a:spcPts val="0"/>
              </a:spcAft>
              <a:buSzPts val="1800"/>
              <a:buChar char="•"/>
              <a:defRPr/>
            </a:lvl7pPr>
            <a:lvl8pPr marL="3657600" lvl="7" indent="-342900" algn="l">
              <a:spcBef>
                <a:spcPts val="360"/>
              </a:spcBef>
              <a:spcAft>
                <a:spcPts val="0"/>
              </a:spcAft>
              <a:buSzPts val="1800"/>
              <a:buChar char="•"/>
              <a:defRPr/>
            </a:lvl8pPr>
            <a:lvl9pPr marL="4114800" lvl="8" indent="-342900" algn="l">
              <a:spcBef>
                <a:spcPts val="360"/>
              </a:spcBef>
              <a:spcAft>
                <a:spcPts val="0"/>
              </a:spcAft>
              <a:buSzPts val="1800"/>
              <a:buChar char="•"/>
              <a:defRPr/>
            </a:lvl9pPr>
          </a:lstStyle>
          <a:p>
            <a:endParaRPr/>
          </a:p>
        </p:txBody>
      </p:sp>
      <p:cxnSp>
        <p:nvCxnSpPr>
          <p:cNvPr id="23" name="Google Shape;23;p3"/>
          <p:cNvCxnSpPr/>
          <p:nvPr/>
        </p:nvCxnSpPr>
        <p:spPr>
          <a:xfrm>
            <a:off x="560561" y="1198880"/>
            <a:ext cx="1045841" cy="0"/>
          </a:xfrm>
          <a:prstGeom prst="straightConnector1">
            <a:avLst/>
          </a:prstGeom>
          <a:noFill/>
          <a:ln w="19050" cap="flat" cmpd="sng">
            <a:solidFill>
              <a:schemeClr val="accent3"/>
            </a:solidFill>
            <a:prstDash val="solid"/>
            <a:round/>
            <a:headEnd type="none" w="sm" len="sm"/>
            <a:tailEnd type="none" w="sm" len="sm"/>
          </a:ln>
        </p:spPr>
      </p:cxnSp>
      <p:sp>
        <p:nvSpPr>
          <p:cNvPr id="24" name="Google Shape;24;p3"/>
          <p:cNvSpPr txBox="1">
            <a:spLocks noGrp="1"/>
          </p:cNvSpPr>
          <p:nvPr>
            <p:ph type="subTitle" idx="2"/>
          </p:nvPr>
        </p:nvSpPr>
        <p:spPr>
          <a:xfrm>
            <a:off x="597207" y="1541272"/>
            <a:ext cx="11044429" cy="622808"/>
          </a:xfrm>
          <a:prstGeom prst="rect">
            <a:avLst/>
          </a:prstGeom>
          <a:noFill/>
          <a:ln>
            <a:noFill/>
          </a:ln>
        </p:spPr>
        <p:txBody>
          <a:bodyPr spcFirstLastPara="1" wrap="square" lIns="0" tIns="45700" rIns="0" bIns="45700" anchor="t" anchorCtr="0">
            <a:normAutofit/>
          </a:bodyPr>
          <a:lstStyle>
            <a:lvl1pPr lvl="0" algn="l">
              <a:lnSpc>
                <a:spcPct val="120000"/>
              </a:lnSpc>
              <a:spcBef>
                <a:spcPts val="300"/>
              </a:spcBef>
              <a:spcAft>
                <a:spcPts val="0"/>
              </a:spcAft>
              <a:buSzPts val="1500"/>
              <a:buNone/>
              <a:defRPr sz="1500" b="1" i="0" u="sng">
                <a:solidFill>
                  <a:srgbClr val="0092D2"/>
                </a:solidFill>
                <a:latin typeface="Oswald"/>
                <a:ea typeface="Oswald"/>
                <a:cs typeface="Oswald"/>
                <a:sym typeface="Oswald"/>
              </a:defRPr>
            </a:lvl1pPr>
            <a:lvl2pPr lvl="1" algn="l">
              <a:lnSpc>
                <a:spcPct val="120000"/>
              </a:lnSpc>
              <a:spcBef>
                <a:spcPts val="360"/>
              </a:spcBef>
              <a:spcAft>
                <a:spcPts val="0"/>
              </a:spcAft>
              <a:buSzPts val="1800"/>
              <a:buChar char="•"/>
              <a:defRPr/>
            </a:lvl2pPr>
            <a:lvl3pPr lvl="2" algn="l">
              <a:lnSpc>
                <a:spcPct val="120000"/>
              </a:lnSpc>
              <a:spcBef>
                <a:spcPts val="360"/>
              </a:spcBef>
              <a:spcAft>
                <a:spcPts val="0"/>
              </a:spcAft>
              <a:buSzPts val="1800"/>
              <a:buChar char="-"/>
              <a:defRPr/>
            </a:lvl3pPr>
            <a:lvl4pPr lvl="3" algn="l">
              <a:lnSpc>
                <a:spcPct val="120000"/>
              </a:lnSpc>
              <a:spcBef>
                <a:spcPts val="360"/>
              </a:spcBef>
              <a:spcAft>
                <a:spcPts val="0"/>
              </a:spcAft>
              <a:buSzPts val="1800"/>
              <a:buChar char="&gt;"/>
              <a:defRPr/>
            </a:lvl4pPr>
            <a:lvl5pPr lvl="4" algn="l">
              <a:lnSpc>
                <a:spcPct val="120000"/>
              </a:lnSpc>
              <a:spcBef>
                <a:spcPts val="360"/>
              </a:spcBef>
              <a:spcAft>
                <a:spcPts val="0"/>
              </a:spcAft>
              <a:buSzPts val="1800"/>
              <a:buNone/>
              <a:defRPr/>
            </a:lvl5pPr>
            <a:lvl6pPr lvl="5" algn="l">
              <a:spcBef>
                <a:spcPts val="360"/>
              </a:spcBef>
              <a:spcAft>
                <a:spcPts val="0"/>
              </a:spcAft>
              <a:buSzPts val="1800"/>
              <a:buChar char="•"/>
              <a:defRPr/>
            </a:lvl6pPr>
            <a:lvl7pPr lvl="6" algn="l">
              <a:spcBef>
                <a:spcPts val="360"/>
              </a:spcBef>
              <a:spcAft>
                <a:spcPts val="0"/>
              </a:spcAft>
              <a:buSzPts val="1800"/>
              <a:buChar char="•"/>
              <a:defRPr/>
            </a:lvl7pPr>
            <a:lvl8pPr lvl="7" algn="l">
              <a:spcBef>
                <a:spcPts val="360"/>
              </a:spcBef>
              <a:spcAft>
                <a:spcPts val="0"/>
              </a:spcAft>
              <a:buSzPts val="1800"/>
              <a:buChar char="•"/>
              <a:defRPr/>
            </a:lvl8pPr>
            <a:lvl9pPr lvl="8" algn="l">
              <a:spcBef>
                <a:spcPts val="360"/>
              </a:spcBef>
              <a:spcAft>
                <a:spcPts val="0"/>
              </a:spcAft>
              <a:buSzPts val="1800"/>
              <a:buChar char="•"/>
              <a:defRPr/>
            </a:lvl9pPr>
          </a:lstStyle>
          <a:p>
            <a:endParaRPr/>
          </a:p>
        </p:txBody>
      </p:sp>
      <p:sp>
        <p:nvSpPr>
          <p:cNvPr id="25" name="Google Shape;25;p3"/>
          <p:cNvSpPr>
            <a:spLocks noGrp="1"/>
          </p:cNvSpPr>
          <p:nvPr>
            <p:ph type="sldNum" idx="12"/>
          </p:nvPr>
        </p:nvSpPr>
        <p:spPr>
          <a:xfrm>
            <a:off x="94615" y="6434370"/>
            <a:ext cx="731520" cy="396240"/>
          </a:xfrm>
          <a:prstGeom prst="bracketPair">
            <a:avLst/>
          </a:prstGeom>
          <a:noFill/>
          <a:ln>
            <a:noFill/>
          </a:ln>
        </p:spPr>
        <p:txBody>
          <a:bodyPr spcFirstLastPara="1" wrap="square" lIns="91425" tIns="45700" rIns="91425" bIns="45700" anchor="t" anchorCtr="0">
            <a:noAutofit/>
          </a:bodyPr>
          <a:lstStyle>
            <a:lvl1pPr marL="0" lvl="0" indent="0" algn="l">
              <a:spcBef>
                <a:spcPts val="0"/>
              </a:spcBef>
              <a:buNone/>
              <a:defRPr sz="1100" b="0" i="0" u="none" strike="noStrike" cap="none">
                <a:solidFill>
                  <a:schemeClr val="accent4"/>
                </a:solidFill>
                <a:latin typeface="Oswald"/>
                <a:ea typeface="Oswald"/>
                <a:cs typeface="Oswald"/>
                <a:sym typeface="Oswald"/>
              </a:defRPr>
            </a:lvl1pPr>
            <a:lvl2pPr marL="0" lvl="1" indent="0" algn="l">
              <a:spcBef>
                <a:spcPts val="0"/>
              </a:spcBef>
              <a:buNone/>
              <a:defRPr sz="1100" b="0" i="0" u="none" strike="noStrike" cap="none">
                <a:solidFill>
                  <a:schemeClr val="accent4"/>
                </a:solidFill>
                <a:latin typeface="Oswald"/>
                <a:ea typeface="Oswald"/>
                <a:cs typeface="Oswald"/>
                <a:sym typeface="Oswald"/>
              </a:defRPr>
            </a:lvl2pPr>
            <a:lvl3pPr marL="0" lvl="2" indent="0" algn="l">
              <a:spcBef>
                <a:spcPts val="0"/>
              </a:spcBef>
              <a:buNone/>
              <a:defRPr sz="1100" b="0" i="0" u="none" strike="noStrike" cap="none">
                <a:solidFill>
                  <a:schemeClr val="accent4"/>
                </a:solidFill>
                <a:latin typeface="Oswald"/>
                <a:ea typeface="Oswald"/>
                <a:cs typeface="Oswald"/>
                <a:sym typeface="Oswald"/>
              </a:defRPr>
            </a:lvl3pPr>
            <a:lvl4pPr marL="0" lvl="3" indent="0" algn="l">
              <a:spcBef>
                <a:spcPts val="0"/>
              </a:spcBef>
              <a:buNone/>
              <a:defRPr sz="1100" b="0" i="0" u="none" strike="noStrike" cap="none">
                <a:solidFill>
                  <a:schemeClr val="accent4"/>
                </a:solidFill>
                <a:latin typeface="Oswald"/>
                <a:ea typeface="Oswald"/>
                <a:cs typeface="Oswald"/>
                <a:sym typeface="Oswald"/>
              </a:defRPr>
            </a:lvl4pPr>
            <a:lvl5pPr marL="0" lvl="4" indent="0" algn="l">
              <a:spcBef>
                <a:spcPts val="0"/>
              </a:spcBef>
              <a:buNone/>
              <a:defRPr sz="1100" b="0" i="0" u="none" strike="noStrike" cap="none">
                <a:solidFill>
                  <a:schemeClr val="accent4"/>
                </a:solidFill>
                <a:latin typeface="Oswald"/>
                <a:ea typeface="Oswald"/>
                <a:cs typeface="Oswald"/>
                <a:sym typeface="Oswald"/>
              </a:defRPr>
            </a:lvl5pPr>
            <a:lvl6pPr marL="0" lvl="5" indent="0" algn="l">
              <a:spcBef>
                <a:spcPts val="0"/>
              </a:spcBef>
              <a:buNone/>
              <a:defRPr sz="1100" b="0" i="0" u="none" strike="noStrike" cap="none">
                <a:solidFill>
                  <a:schemeClr val="accent4"/>
                </a:solidFill>
                <a:latin typeface="Oswald"/>
                <a:ea typeface="Oswald"/>
                <a:cs typeface="Oswald"/>
                <a:sym typeface="Oswald"/>
              </a:defRPr>
            </a:lvl6pPr>
            <a:lvl7pPr marL="0" lvl="6" indent="0" algn="l">
              <a:spcBef>
                <a:spcPts val="0"/>
              </a:spcBef>
              <a:buNone/>
              <a:defRPr sz="1100" b="0" i="0" u="none" strike="noStrike" cap="none">
                <a:solidFill>
                  <a:schemeClr val="accent4"/>
                </a:solidFill>
                <a:latin typeface="Oswald"/>
                <a:ea typeface="Oswald"/>
                <a:cs typeface="Oswald"/>
                <a:sym typeface="Oswald"/>
              </a:defRPr>
            </a:lvl7pPr>
            <a:lvl8pPr marL="0" lvl="7" indent="0" algn="l">
              <a:spcBef>
                <a:spcPts val="0"/>
              </a:spcBef>
              <a:buNone/>
              <a:defRPr sz="1100" b="0" i="0" u="none" strike="noStrike" cap="none">
                <a:solidFill>
                  <a:schemeClr val="accent4"/>
                </a:solidFill>
                <a:latin typeface="Oswald"/>
                <a:ea typeface="Oswald"/>
                <a:cs typeface="Oswald"/>
                <a:sym typeface="Oswald"/>
              </a:defRPr>
            </a:lvl8pPr>
            <a:lvl9pPr marL="0" lvl="8" indent="0" algn="l">
              <a:spcBef>
                <a:spcPts val="0"/>
              </a:spcBef>
              <a:buNone/>
              <a:defRPr sz="1100" b="0" i="0" u="none" strike="noStrike" cap="none">
                <a:solidFill>
                  <a:schemeClr val="accent4"/>
                </a:solidFill>
                <a:latin typeface="Oswald"/>
                <a:ea typeface="Oswald"/>
                <a:cs typeface="Oswald"/>
                <a:sym typeface="Oswald"/>
              </a:defRPr>
            </a:lvl9pPr>
          </a:lstStyle>
          <a:p>
            <a:pPr marL="0" lvl="0" indent="0" algn="l" rtl="0">
              <a:spcBef>
                <a:spcPts val="0"/>
              </a:spcBef>
              <a:spcAft>
                <a:spcPts val="0"/>
              </a:spcAft>
              <a:buNone/>
            </a:pPr>
            <a:fld id="{00000000-1234-1234-1234-123412341234}" type="slidenum">
              <a:rPr lang="fr-FR"/>
              <a:t>‹N°›</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1_Titre et contenu">
  <p:cSld name="1_Titre et contenu">
    <p:spTree>
      <p:nvGrpSpPr>
        <p:cNvPr id="1" name="Shape 45"/>
        <p:cNvGrpSpPr/>
        <p:nvPr/>
      </p:nvGrpSpPr>
      <p:grpSpPr>
        <a:xfrm>
          <a:off x="0" y="0"/>
          <a:ext cx="0" cy="0"/>
          <a:chOff x="0" y="0"/>
          <a:chExt cx="0" cy="0"/>
        </a:xfrm>
      </p:grpSpPr>
      <p:sp>
        <p:nvSpPr>
          <p:cNvPr id="46" name="Google Shape;46;p8"/>
          <p:cNvSpPr txBox="1">
            <a:spLocks noGrp="1"/>
          </p:cNvSpPr>
          <p:nvPr>
            <p:ph type="title"/>
          </p:nvPr>
        </p:nvSpPr>
        <p:spPr>
          <a:xfrm>
            <a:off x="560561" y="2673625"/>
            <a:ext cx="11068493" cy="1143000"/>
          </a:xfrm>
          <a:prstGeom prst="rect">
            <a:avLst/>
          </a:prstGeom>
          <a:noFill/>
          <a:ln>
            <a:noFill/>
          </a:ln>
        </p:spPr>
        <p:txBody>
          <a:bodyPr spcFirstLastPara="1" wrap="square" lIns="0" tIns="0" rIns="0" bIns="0" anchor="ctr" anchorCtr="0">
            <a:noAutofit/>
          </a:bodyPr>
          <a:lstStyle>
            <a:lvl1pPr lvl="0" algn="l">
              <a:spcBef>
                <a:spcPts val="0"/>
              </a:spcBef>
              <a:spcAft>
                <a:spcPts val="0"/>
              </a:spcAft>
              <a:buClr>
                <a:schemeClr val="dk1"/>
              </a:buClr>
              <a:buSzPts val="2400"/>
              <a:buFont typeface="Oswald"/>
              <a:buNone/>
              <a:defRPr sz="2400" b="1"/>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7" name="Google Shape;47;p8"/>
          <p:cNvSpPr>
            <a:spLocks noGrp="1"/>
          </p:cNvSpPr>
          <p:nvPr>
            <p:ph type="sldNum" idx="12"/>
          </p:nvPr>
        </p:nvSpPr>
        <p:spPr>
          <a:xfrm>
            <a:off x="94615" y="6434370"/>
            <a:ext cx="731520" cy="396240"/>
          </a:xfrm>
          <a:prstGeom prst="bracketPair">
            <a:avLst/>
          </a:prstGeom>
          <a:noFill/>
          <a:ln>
            <a:noFill/>
          </a:ln>
        </p:spPr>
        <p:txBody>
          <a:bodyPr spcFirstLastPara="1" wrap="square" lIns="91425" tIns="45700" rIns="91425" bIns="45700" anchor="t" anchorCtr="0">
            <a:noAutofit/>
          </a:bodyPr>
          <a:lstStyle>
            <a:lvl1pPr marL="0" lvl="0" indent="0" algn="l">
              <a:spcBef>
                <a:spcPts val="0"/>
              </a:spcBef>
              <a:buNone/>
              <a:defRPr sz="1100" b="0" i="0">
                <a:solidFill>
                  <a:schemeClr val="accent4"/>
                </a:solidFill>
                <a:latin typeface="Oswald"/>
                <a:ea typeface="Oswald"/>
                <a:cs typeface="Oswald"/>
                <a:sym typeface="Oswald"/>
              </a:defRPr>
            </a:lvl1pPr>
            <a:lvl2pPr marL="0" lvl="1" indent="0" algn="l">
              <a:spcBef>
                <a:spcPts val="0"/>
              </a:spcBef>
              <a:buNone/>
              <a:defRPr sz="1100" b="0" i="0">
                <a:solidFill>
                  <a:schemeClr val="accent4"/>
                </a:solidFill>
                <a:latin typeface="Oswald"/>
                <a:ea typeface="Oswald"/>
                <a:cs typeface="Oswald"/>
                <a:sym typeface="Oswald"/>
              </a:defRPr>
            </a:lvl2pPr>
            <a:lvl3pPr marL="0" lvl="2" indent="0" algn="l">
              <a:spcBef>
                <a:spcPts val="0"/>
              </a:spcBef>
              <a:buNone/>
              <a:defRPr sz="1100" b="0" i="0">
                <a:solidFill>
                  <a:schemeClr val="accent4"/>
                </a:solidFill>
                <a:latin typeface="Oswald"/>
                <a:ea typeface="Oswald"/>
                <a:cs typeface="Oswald"/>
                <a:sym typeface="Oswald"/>
              </a:defRPr>
            </a:lvl3pPr>
            <a:lvl4pPr marL="0" lvl="3" indent="0" algn="l">
              <a:spcBef>
                <a:spcPts val="0"/>
              </a:spcBef>
              <a:buNone/>
              <a:defRPr sz="1100" b="0" i="0">
                <a:solidFill>
                  <a:schemeClr val="accent4"/>
                </a:solidFill>
                <a:latin typeface="Oswald"/>
                <a:ea typeface="Oswald"/>
                <a:cs typeface="Oswald"/>
                <a:sym typeface="Oswald"/>
              </a:defRPr>
            </a:lvl4pPr>
            <a:lvl5pPr marL="0" lvl="4" indent="0" algn="l">
              <a:spcBef>
                <a:spcPts val="0"/>
              </a:spcBef>
              <a:buNone/>
              <a:defRPr sz="1100" b="0" i="0">
                <a:solidFill>
                  <a:schemeClr val="accent4"/>
                </a:solidFill>
                <a:latin typeface="Oswald"/>
                <a:ea typeface="Oswald"/>
                <a:cs typeface="Oswald"/>
                <a:sym typeface="Oswald"/>
              </a:defRPr>
            </a:lvl5pPr>
            <a:lvl6pPr marL="0" lvl="5" indent="0" algn="l">
              <a:spcBef>
                <a:spcPts val="0"/>
              </a:spcBef>
              <a:buNone/>
              <a:defRPr sz="1100" b="0" i="0">
                <a:solidFill>
                  <a:schemeClr val="accent4"/>
                </a:solidFill>
                <a:latin typeface="Oswald"/>
                <a:ea typeface="Oswald"/>
                <a:cs typeface="Oswald"/>
                <a:sym typeface="Oswald"/>
              </a:defRPr>
            </a:lvl6pPr>
            <a:lvl7pPr marL="0" lvl="6" indent="0" algn="l">
              <a:spcBef>
                <a:spcPts val="0"/>
              </a:spcBef>
              <a:buNone/>
              <a:defRPr sz="1100" b="0" i="0">
                <a:solidFill>
                  <a:schemeClr val="accent4"/>
                </a:solidFill>
                <a:latin typeface="Oswald"/>
                <a:ea typeface="Oswald"/>
                <a:cs typeface="Oswald"/>
                <a:sym typeface="Oswald"/>
              </a:defRPr>
            </a:lvl7pPr>
            <a:lvl8pPr marL="0" lvl="7" indent="0" algn="l">
              <a:spcBef>
                <a:spcPts val="0"/>
              </a:spcBef>
              <a:buNone/>
              <a:defRPr sz="1100" b="0" i="0">
                <a:solidFill>
                  <a:schemeClr val="accent4"/>
                </a:solidFill>
                <a:latin typeface="Oswald"/>
                <a:ea typeface="Oswald"/>
                <a:cs typeface="Oswald"/>
                <a:sym typeface="Oswald"/>
              </a:defRPr>
            </a:lvl8pPr>
            <a:lvl9pPr marL="0" lvl="8" indent="0" algn="l">
              <a:spcBef>
                <a:spcPts val="0"/>
              </a:spcBef>
              <a:buNone/>
              <a:defRPr sz="1100" b="0" i="0">
                <a:solidFill>
                  <a:schemeClr val="accent4"/>
                </a:solidFill>
                <a:latin typeface="Oswald"/>
                <a:ea typeface="Oswald"/>
                <a:cs typeface="Oswald"/>
                <a:sym typeface="Oswald"/>
              </a:defRPr>
            </a:lvl9pPr>
          </a:lstStyle>
          <a:p>
            <a:pPr marL="0" lvl="0" indent="0" algn="l" rtl="0">
              <a:spcBef>
                <a:spcPts val="0"/>
              </a:spcBef>
              <a:spcAft>
                <a:spcPts val="0"/>
              </a:spcAft>
              <a:buNone/>
            </a:pPr>
            <a:fld id="{00000000-1234-1234-1234-123412341234}" type="slidenum">
              <a:rPr lang="fr-FR"/>
              <a:t>‹N°›</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Deux contenus">
  <p:cSld name="Deux contenus">
    <p:spTree>
      <p:nvGrpSpPr>
        <p:cNvPr id="1" name="Shape 48"/>
        <p:cNvGrpSpPr/>
        <p:nvPr/>
      </p:nvGrpSpPr>
      <p:grpSpPr>
        <a:xfrm>
          <a:off x="0" y="0"/>
          <a:ext cx="0" cy="0"/>
          <a:chOff x="0" y="0"/>
          <a:chExt cx="0" cy="0"/>
        </a:xfrm>
      </p:grpSpPr>
      <p:sp>
        <p:nvSpPr>
          <p:cNvPr id="49" name="Google Shape;49;p9"/>
          <p:cNvSpPr txBox="1">
            <a:spLocks noGrp="1"/>
          </p:cNvSpPr>
          <p:nvPr>
            <p:ph type="title"/>
          </p:nvPr>
        </p:nvSpPr>
        <p:spPr>
          <a:xfrm>
            <a:off x="1016000" y="274638"/>
            <a:ext cx="10160000" cy="1143000"/>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Clr>
                <a:schemeClr val="dk1"/>
              </a:buClr>
              <a:buSzPts val="2400"/>
              <a:buFont typeface="Oswald"/>
              <a:buNone/>
              <a:defRPr sz="24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50" name="Google Shape;50;p9"/>
          <p:cNvSpPr txBox="1">
            <a:spLocks noGrp="1"/>
          </p:cNvSpPr>
          <p:nvPr>
            <p:ph type="body" idx="1"/>
          </p:nvPr>
        </p:nvSpPr>
        <p:spPr>
          <a:xfrm>
            <a:off x="1038088" y="2164080"/>
            <a:ext cx="4876800" cy="3962400"/>
          </a:xfrm>
          <a:prstGeom prst="rect">
            <a:avLst/>
          </a:prstGeom>
          <a:noFill/>
          <a:ln>
            <a:noFill/>
          </a:ln>
        </p:spPr>
        <p:txBody>
          <a:bodyPr spcFirstLastPara="1" wrap="square" lIns="0" tIns="45700" rIns="0" bIns="45700" anchor="t" anchorCtr="0">
            <a:normAutofit/>
          </a:bodyPr>
          <a:lstStyle>
            <a:lvl1pPr marL="457200" lvl="0" indent="-228600" algn="l">
              <a:lnSpc>
                <a:spcPct val="120000"/>
              </a:lnSpc>
              <a:spcBef>
                <a:spcPts val="240"/>
              </a:spcBef>
              <a:spcAft>
                <a:spcPts val="0"/>
              </a:spcAft>
              <a:buClr>
                <a:srgbClr val="0092D2"/>
              </a:buClr>
              <a:buSzPts val="1200"/>
              <a:buNone/>
              <a:defRPr sz="1200">
                <a:solidFill>
                  <a:srgbClr val="505150"/>
                </a:solidFill>
              </a:defRPr>
            </a:lvl1pPr>
            <a:lvl2pPr marL="914400" lvl="1" indent="-304800" algn="l">
              <a:lnSpc>
                <a:spcPct val="120000"/>
              </a:lnSpc>
              <a:spcBef>
                <a:spcPts val="240"/>
              </a:spcBef>
              <a:spcAft>
                <a:spcPts val="0"/>
              </a:spcAft>
              <a:buClr>
                <a:srgbClr val="0092D2"/>
              </a:buClr>
              <a:buSzPts val="1200"/>
              <a:buChar char="•"/>
              <a:defRPr sz="1200">
                <a:solidFill>
                  <a:srgbClr val="505150"/>
                </a:solidFill>
              </a:defRPr>
            </a:lvl2pPr>
            <a:lvl3pPr marL="1371600" lvl="2" indent="-304800" algn="l">
              <a:lnSpc>
                <a:spcPct val="120000"/>
              </a:lnSpc>
              <a:spcBef>
                <a:spcPts val="240"/>
              </a:spcBef>
              <a:spcAft>
                <a:spcPts val="0"/>
              </a:spcAft>
              <a:buClr>
                <a:srgbClr val="0092D2"/>
              </a:buClr>
              <a:buSzPts val="1200"/>
              <a:buChar char="-"/>
              <a:defRPr sz="1200">
                <a:solidFill>
                  <a:srgbClr val="505150"/>
                </a:solidFill>
              </a:defRPr>
            </a:lvl3pPr>
            <a:lvl4pPr marL="1828800" lvl="3" indent="-304800" algn="l">
              <a:lnSpc>
                <a:spcPct val="120000"/>
              </a:lnSpc>
              <a:spcBef>
                <a:spcPts val="240"/>
              </a:spcBef>
              <a:spcAft>
                <a:spcPts val="0"/>
              </a:spcAft>
              <a:buClr>
                <a:srgbClr val="0092D2"/>
              </a:buClr>
              <a:buSzPts val="1200"/>
              <a:buChar char="&gt;"/>
              <a:defRPr sz="1200">
                <a:solidFill>
                  <a:srgbClr val="505150"/>
                </a:solidFill>
              </a:defRPr>
            </a:lvl4pPr>
            <a:lvl5pPr marL="2286000" lvl="4" indent="-228600" algn="l">
              <a:lnSpc>
                <a:spcPct val="120000"/>
              </a:lnSpc>
              <a:spcBef>
                <a:spcPts val="240"/>
              </a:spcBef>
              <a:spcAft>
                <a:spcPts val="0"/>
              </a:spcAft>
              <a:buClr>
                <a:srgbClr val="0092D2"/>
              </a:buClr>
              <a:buSzPts val="1200"/>
              <a:buNone/>
              <a:defRPr sz="1200">
                <a:solidFill>
                  <a:srgbClr val="505150"/>
                </a:solidFill>
              </a:defRPr>
            </a:lvl5pPr>
            <a:lvl6pPr marL="2743200" lvl="5" indent="-342900" algn="l">
              <a:spcBef>
                <a:spcPts val="360"/>
              </a:spcBef>
              <a:spcAft>
                <a:spcPts val="0"/>
              </a:spcAft>
              <a:buSzPts val="1800"/>
              <a:buChar char="•"/>
              <a:defRPr sz="1800"/>
            </a:lvl6pPr>
            <a:lvl7pPr marL="3200400" lvl="6" indent="-342900" algn="l">
              <a:spcBef>
                <a:spcPts val="360"/>
              </a:spcBef>
              <a:spcAft>
                <a:spcPts val="0"/>
              </a:spcAft>
              <a:buSzPts val="1800"/>
              <a:buChar char="•"/>
              <a:defRPr sz="1800"/>
            </a:lvl7pPr>
            <a:lvl8pPr marL="3657600" lvl="7" indent="-342900" algn="l">
              <a:spcBef>
                <a:spcPts val="360"/>
              </a:spcBef>
              <a:spcAft>
                <a:spcPts val="0"/>
              </a:spcAft>
              <a:buSzPts val="1800"/>
              <a:buChar char="•"/>
              <a:defRPr sz="1800"/>
            </a:lvl8pPr>
            <a:lvl9pPr marL="4114800" lvl="8" indent="-342900" algn="l">
              <a:spcBef>
                <a:spcPts val="360"/>
              </a:spcBef>
              <a:spcAft>
                <a:spcPts val="0"/>
              </a:spcAft>
              <a:buSzPts val="1800"/>
              <a:buChar char="•"/>
              <a:defRPr sz="1800"/>
            </a:lvl9pPr>
          </a:lstStyle>
          <a:p>
            <a:endParaRPr/>
          </a:p>
        </p:txBody>
      </p:sp>
      <p:cxnSp>
        <p:nvCxnSpPr>
          <p:cNvPr id="51" name="Google Shape;51;p9"/>
          <p:cNvCxnSpPr/>
          <p:nvPr/>
        </p:nvCxnSpPr>
        <p:spPr>
          <a:xfrm>
            <a:off x="1172694" y="1198880"/>
            <a:ext cx="959999" cy="0"/>
          </a:xfrm>
          <a:prstGeom prst="straightConnector1">
            <a:avLst/>
          </a:prstGeom>
          <a:noFill/>
          <a:ln w="19050" cap="flat" cmpd="sng">
            <a:solidFill>
              <a:schemeClr val="accent3"/>
            </a:solidFill>
            <a:prstDash val="solid"/>
            <a:round/>
            <a:headEnd type="none" w="sm" len="sm"/>
            <a:tailEnd type="none" w="sm" len="sm"/>
          </a:ln>
        </p:spPr>
      </p:cxnSp>
      <p:sp>
        <p:nvSpPr>
          <p:cNvPr id="52" name="Google Shape;52;p9"/>
          <p:cNvSpPr txBox="1">
            <a:spLocks noGrp="1"/>
          </p:cNvSpPr>
          <p:nvPr>
            <p:ph type="subTitle" idx="2"/>
          </p:nvPr>
        </p:nvSpPr>
        <p:spPr>
          <a:xfrm>
            <a:off x="1038088" y="1541272"/>
            <a:ext cx="10137912" cy="622808"/>
          </a:xfrm>
          <a:prstGeom prst="rect">
            <a:avLst/>
          </a:prstGeom>
          <a:noFill/>
          <a:ln>
            <a:noFill/>
          </a:ln>
        </p:spPr>
        <p:txBody>
          <a:bodyPr spcFirstLastPara="1" wrap="square" lIns="0" tIns="45700" rIns="0" bIns="45700" anchor="t" anchorCtr="0">
            <a:normAutofit/>
          </a:bodyPr>
          <a:lstStyle>
            <a:lvl1pPr lvl="0" algn="l">
              <a:lnSpc>
                <a:spcPct val="120000"/>
              </a:lnSpc>
              <a:spcBef>
                <a:spcPts val="300"/>
              </a:spcBef>
              <a:spcAft>
                <a:spcPts val="0"/>
              </a:spcAft>
              <a:buSzPts val="1500"/>
              <a:buNone/>
              <a:defRPr sz="1500" b="1" i="0" u="sng">
                <a:solidFill>
                  <a:srgbClr val="0092D2"/>
                </a:solidFill>
                <a:latin typeface="Oswald"/>
                <a:ea typeface="Oswald"/>
                <a:cs typeface="Oswald"/>
                <a:sym typeface="Oswald"/>
              </a:defRPr>
            </a:lvl1pPr>
            <a:lvl2pPr lvl="1" algn="l">
              <a:lnSpc>
                <a:spcPct val="120000"/>
              </a:lnSpc>
              <a:spcBef>
                <a:spcPts val="360"/>
              </a:spcBef>
              <a:spcAft>
                <a:spcPts val="0"/>
              </a:spcAft>
              <a:buSzPts val="1800"/>
              <a:buChar char="•"/>
              <a:defRPr/>
            </a:lvl2pPr>
            <a:lvl3pPr lvl="2" algn="l">
              <a:lnSpc>
                <a:spcPct val="120000"/>
              </a:lnSpc>
              <a:spcBef>
                <a:spcPts val="360"/>
              </a:spcBef>
              <a:spcAft>
                <a:spcPts val="0"/>
              </a:spcAft>
              <a:buSzPts val="1800"/>
              <a:buChar char="-"/>
              <a:defRPr/>
            </a:lvl3pPr>
            <a:lvl4pPr lvl="3" algn="l">
              <a:lnSpc>
                <a:spcPct val="120000"/>
              </a:lnSpc>
              <a:spcBef>
                <a:spcPts val="360"/>
              </a:spcBef>
              <a:spcAft>
                <a:spcPts val="0"/>
              </a:spcAft>
              <a:buSzPts val="1800"/>
              <a:buChar char="&gt;"/>
              <a:defRPr/>
            </a:lvl4pPr>
            <a:lvl5pPr lvl="4" algn="l">
              <a:lnSpc>
                <a:spcPct val="120000"/>
              </a:lnSpc>
              <a:spcBef>
                <a:spcPts val="360"/>
              </a:spcBef>
              <a:spcAft>
                <a:spcPts val="0"/>
              </a:spcAft>
              <a:buSzPts val="1800"/>
              <a:buNone/>
              <a:defRPr/>
            </a:lvl5pPr>
            <a:lvl6pPr lvl="5" algn="l">
              <a:spcBef>
                <a:spcPts val="360"/>
              </a:spcBef>
              <a:spcAft>
                <a:spcPts val="0"/>
              </a:spcAft>
              <a:buSzPts val="1800"/>
              <a:buChar char="•"/>
              <a:defRPr/>
            </a:lvl6pPr>
            <a:lvl7pPr lvl="6" algn="l">
              <a:spcBef>
                <a:spcPts val="360"/>
              </a:spcBef>
              <a:spcAft>
                <a:spcPts val="0"/>
              </a:spcAft>
              <a:buSzPts val="1800"/>
              <a:buChar char="•"/>
              <a:defRPr/>
            </a:lvl7pPr>
            <a:lvl8pPr lvl="7" algn="l">
              <a:spcBef>
                <a:spcPts val="360"/>
              </a:spcBef>
              <a:spcAft>
                <a:spcPts val="0"/>
              </a:spcAft>
              <a:buSzPts val="1800"/>
              <a:buChar char="•"/>
              <a:defRPr/>
            </a:lvl8pPr>
            <a:lvl9pPr lvl="8" algn="l">
              <a:spcBef>
                <a:spcPts val="360"/>
              </a:spcBef>
              <a:spcAft>
                <a:spcPts val="0"/>
              </a:spcAft>
              <a:buSzPts val="1800"/>
              <a:buChar char="•"/>
              <a:defRPr/>
            </a:lvl9pPr>
          </a:lstStyle>
          <a:p>
            <a:endParaRPr/>
          </a:p>
        </p:txBody>
      </p:sp>
      <p:sp>
        <p:nvSpPr>
          <p:cNvPr id="53" name="Google Shape;53;p9"/>
          <p:cNvSpPr txBox="1">
            <a:spLocks noGrp="1"/>
          </p:cNvSpPr>
          <p:nvPr>
            <p:ph type="body" idx="3"/>
          </p:nvPr>
        </p:nvSpPr>
        <p:spPr>
          <a:xfrm>
            <a:off x="6299200" y="2164080"/>
            <a:ext cx="4876800" cy="3962400"/>
          </a:xfrm>
          <a:prstGeom prst="rect">
            <a:avLst/>
          </a:prstGeom>
          <a:noFill/>
          <a:ln>
            <a:noFill/>
          </a:ln>
        </p:spPr>
        <p:txBody>
          <a:bodyPr spcFirstLastPara="1" wrap="square" lIns="0" tIns="45700" rIns="0" bIns="45700" anchor="t" anchorCtr="0">
            <a:normAutofit/>
          </a:bodyPr>
          <a:lstStyle>
            <a:lvl1pPr marL="457200" lvl="0" indent="-228600" algn="l">
              <a:lnSpc>
                <a:spcPct val="120000"/>
              </a:lnSpc>
              <a:spcBef>
                <a:spcPts val="240"/>
              </a:spcBef>
              <a:spcAft>
                <a:spcPts val="0"/>
              </a:spcAft>
              <a:buClr>
                <a:srgbClr val="0092D2"/>
              </a:buClr>
              <a:buSzPts val="1200"/>
              <a:buNone/>
              <a:defRPr sz="1200">
                <a:solidFill>
                  <a:srgbClr val="505150"/>
                </a:solidFill>
              </a:defRPr>
            </a:lvl1pPr>
            <a:lvl2pPr marL="914400" lvl="1" indent="-304800" algn="l">
              <a:lnSpc>
                <a:spcPct val="120000"/>
              </a:lnSpc>
              <a:spcBef>
                <a:spcPts val="240"/>
              </a:spcBef>
              <a:spcAft>
                <a:spcPts val="0"/>
              </a:spcAft>
              <a:buClr>
                <a:srgbClr val="0092D2"/>
              </a:buClr>
              <a:buSzPts val="1200"/>
              <a:buChar char="•"/>
              <a:defRPr sz="1200">
                <a:solidFill>
                  <a:srgbClr val="505150"/>
                </a:solidFill>
              </a:defRPr>
            </a:lvl2pPr>
            <a:lvl3pPr marL="1371600" lvl="2" indent="-304800" algn="l">
              <a:lnSpc>
                <a:spcPct val="120000"/>
              </a:lnSpc>
              <a:spcBef>
                <a:spcPts val="240"/>
              </a:spcBef>
              <a:spcAft>
                <a:spcPts val="0"/>
              </a:spcAft>
              <a:buClr>
                <a:srgbClr val="0092D2"/>
              </a:buClr>
              <a:buSzPts val="1200"/>
              <a:buChar char="-"/>
              <a:defRPr sz="1200">
                <a:solidFill>
                  <a:srgbClr val="505150"/>
                </a:solidFill>
              </a:defRPr>
            </a:lvl3pPr>
            <a:lvl4pPr marL="1828800" lvl="3" indent="-304800" algn="l">
              <a:lnSpc>
                <a:spcPct val="120000"/>
              </a:lnSpc>
              <a:spcBef>
                <a:spcPts val="240"/>
              </a:spcBef>
              <a:spcAft>
                <a:spcPts val="0"/>
              </a:spcAft>
              <a:buClr>
                <a:srgbClr val="0092D2"/>
              </a:buClr>
              <a:buSzPts val="1200"/>
              <a:buChar char="&gt;"/>
              <a:defRPr sz="1200">
                <a:solidFill>
                  <a:srgbClr val="505150"/>
                </a:solidFill>
              </a:defRPr>
            </a:lvl4pPr>
            <a:lvl5pPr marL="2286000" lvl="4" indent="-228600" algn="l">
              <a:lnSpc>
                <a:spcPct val="120000"/>
              </a:lnSpc>
              <a:spcBef>
                <a:spcPts val="240"/>
              </a:spcBef>
              <a:spcAft>
                <a:spcPts val="0"/>
              </a:spcAft>
              <a:buClr>
                <a:srgbClr val="0092D2"/>
              </a:buClr>
              <a:buSzPts val="1200"/>
              <a:buNone/>
              <a:defRPr sz="1200">
                <a:solidFill>
                  <a:srgbClr val="505150"/>
                </a:solidFill>
              </a:defRPr>
            </a:lvl5pPr>
            <a:lvl6pPr marL="2743200" lvl="5" indent="-342900" algn="l">
              <a:spcBef>
                <a:spcPts val="360"/>
              </a:spcBef>
              <a:spcAft>
                <a:spcPts val="0"/>
              </a:spcAft>
              <a:buSzPts val="1800"/>
              <a:buChar char="•"/>
              <a:defRPr sz="1800"/>
            </a:lvl6pPr>
            <a:lvl7pPr marL="3200400" lvl="6" indent="-342900" algn="l">
              <a:spcBef>
                <a:spcPts val="360"/>
              </a:spcBef>
              <a:spcAft>
                <a:spcPts val="0"/>
              </a:spcAft>
              <a:buSzPts val="1800"/>
              <a:buChar char="•"/>
              <a:defRPr sz="1800"/>
            </a:lvl7pPr>
            <a:lvl8pPr marL="3657600" lvl="7" indent="-342900" algn="l">
              <a:spcBef>
                <a:spcPts val="360"/>
              </a:spcBef>
              <a:spcAft>
                <a:spcPts val="0"/>
              </a:spcAft>
              <a:buSzPts val="1800"/>
              <a:buChar char="•"/>
              <a:defRPr sz="1800"/>
            </a:lvl8pPr>
            <a:lvl9pPr marL="4114800" lvl="8" indent="-342900" algn="l">
              <a:spcBef>
                <a:spcPts val="360"/>
              </a:spcBef>
              <a:spcAft>
                <a:spcPts val="0"/>
              </a:spcAft>
              <a:buSzPts val="1800"/>
              <a:buChar char="•"/>
              <a:defRPr sz="1800"/>
            </a:lvl9pPr>
          </a:lstStyle>
          <a:p>
            <a:endParaRPr/>
          </a:p>
        </p:txBody>
      </p:sp>
      <p:sp>
        <p:nvSpPr>
          <p:cNvPr id="54" name="Google Shape;54;p9"/>
          <p:cNvSpPr txBox="1"/>
          <p:nvPr/>
        </p:nvSpPr>
        <p:spPr>
          <a:xfrm>
            <a:off x="6299200" y="1541272"/>
            <a:ext cx="4876800" cy="622808"/>
          </a:xfrm>
          <a:prstGeom prst="rect">
            <a:avLst/>
          </a:prstGeom>
          <a:noFill/>
          <a:ln>
            <a:noFill/>
          </a:ln>
        </p:spPr>
        <p:txBody>
          <a:bodyPr spcFirstLastPara="1" wrap="square" lIns="0" tIns="45700" rIns="0" bIns="45700" anchor="t" anchorCtr="0">
            <a:normAutofit/>
          </a:bodyPr>
          <a:lstStyle/>
          <a:p>
            <a:pPr marL="114300" marR="0" lvl="0" indent="0" algn="l" rtl="0">
              <a:lnSpc>
                <a:spcPct val="120000"/>
              </a:lnSpc>
              <a:spcBef>
                <a:spcPts val="0"/>
              </a:spcBef>
              <a:spcAft>
                <a:spcPts val="0"/>
              </a:spcAft>
              <a:buClr>
                <a:schemeClr val="accent1"/>
              </a:buClr>
              <a:buSzPts val="1500"/>
              <a:buFont typeface="Arial"/>
              <a:buNone/>
            </a:pPr>
            <a:endParaRPr sz="1500" b="1" i="0" u="sng">
              <a:solidFill>
                <a:schemeClr val="dk1"/>
              </a:solidFill>
              <a:latin typeface="Oswald"/>
              <a:ea typeface="Oswald"/>
              <a:cs typeface="Oswald"/>
              <a:sym typeface="Oswald"/>
            </a:endParaRPr>
          </a:p>
        </p:txBody>
      </p:sp>
      <p:sp>
        <p:nvSpPr>
          <p:cNvPr id="55" name="Google Shape;55;p9"/>
          <p:cNvSpPr txBox="1"/>
          <p:nvPr/>
        </p:nvSpPr>
        <p:spPr>
          <a:xfrm>
            <a:off x="6299200" y="1541272"/>
            <a:ext cx="4876800" cy="622808"/>
          </a:xfrm>
          <a:prstGeom prst="rect">
            <a:avLst/>
          </a:prstGeom>
          <a:noFill/>
          <a:ln>
            <a:noFill/>
          </a:ln>
        </p:spPr>
        <p:txBody>
          <a:bodyPr spcFirstLastPara="1" wrap="square" lIns="0" tIns="45700" rIns="0" bIns="45700" anchor="t" anchorCtr="0">
            <a:normAutofit/>
          </a:bodyPr>
          <a:lstStyle/>
          <a:p>
            <a:pPr marL="114300" marR="0" lvl="0" indent="0" algn="l" rtl="0">
              <a:lnSpc>
                <a:spcPct val="120000"/>
              </a:lnSpc>
              <a:spcBef>
                <a:spcPts val="0"/>
              </a:spcBef>
              <a:spcAft>
                <a:spcPts val="0"/>
              </a:spcAft>
              <a:buClr>
                <a:schemeClr val="accent1"/>
              </a:buClr>
              <a:buSzPts val="1500"/>
              <a:buFont typeface="Arial"/>
              <a:buNone/>
            </a:pPr>
            <a:endParaRPr sz="1500" b="1" i="0" u="sng">
              <a:solidFill>
                <a:schemeClr val="dk1"/>
              </a:solidFill>
              <a:latin typeface="Oswald"/>
              <a:ea typeface="Oswald"/>
              <a:cs typeface="Oswald"/>
              <a:sym typeface="Oswald"/>
            </a:endParaRPr>
          </a:p>
        </p:txBody>
      </p:sp>
      <p:sp>
        <p:nvSpPr>
          <p:cNvPr id="56" name="Google Shape;56;p9"/>
          <p:cNvSpPr>
            <a:spLocks noGrp="1"/>
          </p:cNvSpPr>
          <p:nvPr>
            <p:ph type="sldNum" idx="12"/>
          </p:nvPr>
        </p:nvSpPr>
        <p:spPr>
          <a:xfrm>
            <a:off x="94615" y="6434370"/>
            <a:ext cx="731520" cy="396240"/>
          </a:xfrm>
          <a:prstGeom prst="bracketPair">
            <a:avLst/>
          </a:prstGeom>
          <a:noFill/>
          <a:ln>
            <a:noFill/>
          </a:ln>
        </p:spPr>
        <p:txBody>
          <a:bodyPr spcFirstLastPara="1" wrap="square" lIns="91425" tIns="45700" rIns="91425" bIns="45700" anchor="t" anchorCtr="0">
            <a:noAutofit/>
          </a:bodyPr>
          <a:lstStyle>
            <a:lvl1pPr marL="0" lvl="0" indent="0" algn="l">
              <a:spcBef>
                <a:spcPts val="0"/>
              </a:spcBef>
              <a:buNone/>
              <a:defRPr sz="1100" b="0" i="0">
                <a:solidFill>
                  <a:schemeClr val="accent4"/>
                </a:solidFill>
                <a:latin typeface="Oswald"/>
                <a:ea typeface="Oswald"/>
                <a:cs typeface="Oswald"/>
                <a:sym typeface="Oswald"/>
              </a:defRPr>
            </a:lvl1pPr>
            <a:lvl2pPr marL="0" lvl="1" indent="0" algn="l">
              <a:spcBef>
                <a:spcPts val="0"/>
              </a:spcBef>
              <a:buNone/>
              <a:defRPr sz="1100" b="0" i="0">
                <a:solidFill>
                  <a:schemeClr val="accent4"/>
                </a:solidFill>
                <a:latin typeface="Oswald"/>
                <a:ea typeface="Oswald"/>
                <a:cs typeface="Oswald"/>
                <a:sym typeface="Oswald"/>
              </a:defRPr>
            </a:lvl2pPr>
            <a:lvl3pPr marL="0" lvl="2" indent="0" algn="l">
              <a:spcBef>
                <a:spcPts val="0"/>
              </a:spcBef>
              <a:buNone/>
              <a:defRPr sz="1100" b="0" i="0">
                <a:solidFill>
                  <a:schemeClr val="accent4"/>
                </a:solidFill>
                <a:latin typeface="Oswald"/>
                <a:ea typeface="Oswald"/>
                <a:cs typeface="Oswald"/>
                <a:sym typeface="Oswald"/>
              </a:defRPr>
            </a:lvl3pPr>
            <a:lvl4pPr marL="0" lvl="3" indent="0" algn="l">
              <a:spcBef>
                <a:spcPts val="0"/>
              </a:spcBef>
              <a:buNone/>
              <a:defRPr sz="1100" b="0" i="0">
                <a:solidFill>
                  <a:schemeClr val="accent4"/>
                </a:solidFill>
                <a:latin typeface="Oswald"/>
                <a:ea typeface="Oswald"/>
                <a:cs typeface="Oswald"/>
                <a:sym typeface="Oswald"/>
              </a:defRPr>
            </a:lvl4pPr>
            <a:lvl5pPr marL="0" lvl="4" indent="0" algn="l">
              <a:spcBef>
                <a:spcPts val="0"/>
              </a:spcBef>
              <a:buNone/>
              <a:defRPr sz="1100" b="0" i="0">
                <a:solidFill>
                  <a:schemeClr val="accent4"/>
                </a:solidFill>
                <a:latin typeface="Oswald"/>
                <a:ea typeface="Oswald"/>
                <a:cs typeface="Oswald"/>
                <a:sym typeface="Oswald"/>
              </a:defRPr>
            </a:lvl5pPr>
            <a:lvl6pPr marL="0" lvl="5" indent="0" algn="l">
              <a:spcBef>
                <a:spcPts val="0"/>
              </a:spcBef>
              <a:buNone/>
              <a:defRPr sz="1100" b="0" i="0">
                <a:solidFill>
                  <a:schemeClr val="accent4"/>
                </a:solidFill>
                <a:latin typeface="Oswald"/>
                <a:ea typeface="Oswald"/>
                <a:cs typeface="Oswald"/>
                <a:sym typeface="Oswald"/>
              </a:defRPr>
            </a:lvl6pPr>
            <a:lvl7pPr marL="0" lvl="6" indent="0" algn="l">
              <a:spcBef>
                <a:spcPts val="0"/>
              </a:spcBef>
              <a:buNone/>
              <a:defRPr sz="1100" b="0" i="0">
                <a:solidFill>
                  <a:schemeClr val="accent4"/>
                </a:solidFill>
                <a:latin typeface="Oswald"/>
                <a:ea typeface="Oswald"/>
                <a:cs typeface="Oswald"/>
                <a:sym typeface="Oswald"/>
              </a:defRPr>
            </a:lvl7pPr>
            <a:lvl8pPr marL="0" lvl="7" indent="0" algn="l">
              <a:spcBef>
                <a:spcPts val="0"/>
              </a:spcBef>
              <a:buNone/>
              <a:defRPr sz="1100" b="0" i="0">
                <a:solidFill>
                  <a:schemeClr val="accent4"/>
                </a:solidFill>
                <a:latin typeface="Oswald"/>
                <a:ea typeface="Oswald"/>
                <a:cs typeface="Oswald"/>
                <a:sym typeface="Oswald"/>
              </a:defRPr>
            </a:lvl8pPr>
            <a:lvl9pPr marL="0" lvl="8" indent="0" algn="l">
              <a:spcBef>
                <a:spcPts val="0"/>
              </a:spcBef>
              <a:buNone/>
              <a:defRPr sz="1100" b="0" i="0">
                <a:solidFill>
                  <a:schemeClr val="accent4"/>
                </a:solidFill>
                <a:latin typeface="Oswald"/>
                <a:ea typeface="Oswald"/>
                <a:cs typeface="Oswald"/>
                <a:sym typeface="Oswald"/>
              </a:defRPr>
            </a:lvl9pPr>
          </a:lstStyle>
          <a:p>
            <a:pPr marL="0" lvl="0" indent="0" algn="l" rtl="0">
              <a:spcBef>
                <a:spcPts val="0"/>
              </a:spcBef>
              <a:spcAft>
                <a:spcPts val="0"/>
              </a:spcAft>
              <a:buNone/>
            </a:pPr>
            <a:fld id="{00000000-1234-1234-1234-123412341234}" type="slidenum">
              <a:rPr lang="fr-FR"/>
              <a:t>‹N°›</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57"/>
        <p:cNvGrpSpPr/>
        <p:nvPr/>
      </p:nvGrpSpPr>
      <p:grpSpPr>
        <a:xfrm>
          <a:off x="0" y="0"/>
          <a:ext cx="0" cy="0"/>
          <a:chOff x="0" y="0"/>
          <a:chExt cx="0" cy="0"/>
        </a:xfrm>
      </p:grpSpPr>
      <p:sp>
        <p:nvSpPr>
          <p:cNvPr id="58" name="Google Shape;58;p10"/>
          <p:cNvSpPr txBox="1">
            <a:spLocks noGrp="1"/>
          </p:cNvSpPr>
          <p:nvPr>
            <p:ph type="title"/>
          </p:nvPr>
        </p:nvSpPr>
        <p:spPr>
          <a:xfrm>
            <a:off x="1016000" y="274638"/>
            <a:ext cx="10160000" cy="1143000"/>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59" name="Google Shape;59;p10"/>
          <p:cNvSpPr txBox="1">
            <a:spLocks noGrp="1"/>
          </p:cNvSpPr>
          <p:nvPr>
            <p:ph type="ftr" idx="11"/>
          </p:nvPr>
        </p:nvSpPr>
        <p:spPr>
          <a:xfrm>
            <a:off x="1038088" y="6434370"/>
            <a:ext cx="8888461" cy="365760"/>
          </a:xfrm>
          <a:prstGeom prst="rect">
            <a:avLst/>
          </a:prstGeom>
          <a:noFill/>
          <a:ln>
            <a:noFill/>
          </a:ln>
        </p:spPr>
        <p:txBody>
          <a:bodyPr spcFirstLastPara="1" wrap="square" lIns="91425" tIns="45700" rIns="91425" bIns="45700" anchor="t"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0" name="Google Shape;60;p10"/>
          <p:cNvSpPr>
            <a:spLocks noGrp="1"/>
          </p:cNvSpPr>
          <p:nvPr>
            <p:ph type="sldNum" idx="12"/>
          </p:nvPr>
        </p:nvSpPr>
        <p:spPr>
          <a:xfrm>
            <a:off x="94615" y="6434370"/>
            <a:ext cx="731520" cy="396240"/>
          </a:xfrm>
          <a:prstGeom prst="bracketPair">
            <a:avLst/>
          </a:prstGeom>
          <a:noFill/>
          <a:ln>
            <a:noFill/>
          </a:ln>
        </p:spPr>
        <p:txBody>
          <a:bodyPr spcFirstLastPara="1" wrap="square" lIns="91425" tIns="45700" rIns="91425" bIns="45700" anchor="t" anchorCtr="0">
            <a:noAutofit/>
          </a:bodyPr>
          <a:lstStyle>
            <a:lvl1pPr marL="0" lvl="0" indent="0" algn="l">
              <a:spcBef>
                <a:spcPts val="0"/>
              </a:spcBef>
              <a:buNone/>
              <a:defRPr/>
            </a:lvl1pPr>
            <a:lvl2pPr marL="0" lvl="1" indent="0" algn="l">
              <a:spcBef>
                <a:spcPts val="0"/>
              </a:spcBef>
              <a:buNone/>
              <a:defRPr/>
            </a:lvl2pPr>
            <a:lvl3pPr marL="0" lvl="2" indent="0" algn="l">
              <a:spcBef>
                <a:spcPts val="0"/>
              </a:spcBef>
              <a:buNone/>
              <a:defRPr/>
            </a:lvl3pPr>
            <a:lvl4pPr marL="0" lvl="3" indent="0" algn="l">
              <a:spcBef>
                <a:spcPts val="0"/>
              </a:spcBef>
              <a:buNone/>
              <a:defRPr/>
            </a:lvl4pPr>
            <a:lvl5pPr marL="0" lvl="4" indent="0" algn="l">
              <a:spcBef>
                <a:spcPts val="0"/>
              </a:spcBef>
              <a:buNone/>
              <a:defRPr/>
            </a:lvl5pPr>
            <a:lvl6pPr marL="0" lvl="5" indent="0" algn="l">
              <a:spcBef>
                <a:spcPts val="0"/>
              </a:spcBef>
              <a:buNone/>
              <a:defRPr/>
            </a:lvl6pPr>
            <a:lvl7pPr marL="0" lvl="6" indent="0" algn="l">
              <a:spcBef>
                <a:spcPts val="0"/>
              </a:spcBef>
              <a:buNone/>
              <a:defRPr/>
            </a:lvl7pPr>
            <a:lvl8pPr marL="0" lvl="7" indent="0" algn="l">
              <a:spcBef>
                <a:spcPts val="0"/>
              </a:spcBef>
              <a:buNone/>
              <a:defRPr/>
            </a:lvl8pPr>
            <a:lvl9pPr marL="0" lvl="8" indent="0" algn="l">
              <a:spcBef>
                <a:spcPts val="0"/>
              </a:spcBef>
              <a:buNone/>
              <a:defRPr/>
            </a:lvl9pPr>
          </a:lstStyle>
          <a:p>
            <a:pPr marL="0" lvl="0" indent="0" algn="l" rtl="0">
              <a:spcBef>
                <a:spcPts val="0"/>
              </a:spcBef>
              <a:spcAft>
                <a:spcPts val="0"/>
              </a:spcAft>
              <a:buNone/>
            </a:pPr>
            <a:fld id="{00000000-1234-1234-1234-123412341234}" type="slidenum">
              <a:rPr lang="fr-FR"/>
              <a:t>‹N°›</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cSld name="3_Titre et contenu">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60561" y="274638"/>
            <a:ext cx="11068493" cy="809877"/>
          </a:xfrm>
        </p:spPr>
        <p:txBody>
          <a:bodyPr lIns="0" tIns="0" rIns="0" bIns="0" anchor="b"/>
          <a:lstStyle>
            <a:lvl1pPr>
              <a:defRPr sz="2400" b="1"/>
            </a:lvl1pPr>
          </a:lstStyle>
          <a:p>
            <a:r>
              <a:rPr lang="fr-FR" dirty="0"/>
              <a:t>CLIQUEZ ET MODIFIEZ LE TITRE</a:t>
            </a:r>
            <a:endParaRPr lang="en-US" dirty="0"/>
          </a:p>
        </p:txBody>
      </p:sp>
      <p:sp>
        <p:nvSpPr>
          <p:cNvPr id="3" name="Content Placeholder 2"/>
          <p:cNvSpPr>
            <a:spLocks noGrp="1"/>
          </p:cNvSpPr>
          <p:nvPr>
            <p:ph idx="1"/>
          </p:nvPr>
        </p:nvSpPr>
        <p:spPr>
          <a:xfrm>
            <a:off x="597209" y="2164080"/>
            <a:ext cx="11044428" cy="4236720"/>
          </a:xfrm>
        </p:spPr>
        <p:txBody>
          <a:bodyPr>
            <a:normAutofit/>
          </a:bodyPr>
          <a:lstStyle>
            <a:lvl1pPr marL="112950" indent="0">
              <a:buClr>
                <a:srgbClr val="0092D2"/>
              </a:buClr>
              <a:buFont typeface="Arial"/>
              <a:buNone/>
              <a:defRPr sz="1200" u="none">
                <a:solidFill>
                  <a:srgbClr val="505150"/>
                </a:solidFill>
              </a:defRPr>
            </a:lvl1pPr>
            <a:lvl2pPr marL="581580" indent="-171450">
              <a:buClr>
                <a:srgbClr val="0092D2"/>
              </a:buClr>
              <a:buFont typeface="Arial"/>
              <a:buChar char="•"/>
              <a:defRPr sz="1200" u="none">
                <a:solidFill>
                  <a:srgbClr val="505150"/>
                </a:solidFill>
              </a:defRPr>
            </a:lvl2pPr>
            <a:lvl3pPr marL="947340" indent="-171450">
              <a:buClr>
                <a:srgbClr val="0092D2"/>
              </a:buClr>
              <a:buFont typeface="Lucida Grande"/>
              <a:buChar char="-"/>
              <a:defRPr sz="1200" u="none">
                <a:solidFill>
                  <a:srgbClr val="505150"/>
                </a:solidFill>
              </a:defRPr>
            </a:lvl3pPr>
            <a:lvl4pPr marL="1221660" indent="-171450">
              <a:buClr>
                <a:srgbClr val="0092D2"/>
              </a:buClr>
              <a:buFont typeface="Lucida Grande"/>
              <a:buChar char="&gt;"/>
              <a:defRPr sz="1200" u="none">
                <a:solidFill>
                  <a:srgbClr val="505150"/>
                </a:solidFill>
              </a:defRPr>
            </a:lvl4pPr>
            <a:lvl5pPr marL="1324530" indent="0">
              <a:buClr>
                <a:srgbClr val="0092D2"/>
              </a:buClr>
              <a:buFont typeface="Arial"/>
              <a:buNone/>
              <a:defRPr sz="1200" u="none">
                <a:solidFill>
                  <a:srgbClr val="505150"/>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4" name="Connecteur droit 3"/>
          <p:cNvCxnSpPr>
            <a:cxnSpLocks/>
          </p:cNvCxnSpPr>
          <p:nvPr/>
        </p:nvCxnSpPr>
        <p:spPr>
          <a:xfrm>
            <a:off x="560561" y="1198880"/>
            <a:ext cx="1045841" cy="0"/>
          </a:xfrm>
          <a:prstGeom prst="line">
            <a:avLst/>
          </a:prstGeom>
          <a:ln w="19050" cmpd="sng">
            <a:solidFill>
              <a:schemeClr val="accent3"/>
            </a:solidFill>
          </a:ln>
          <a:effectLst/>
        </p:spPr>
        <p:style>
          <a:lnRef idx="2">
            <a:schemeClr val="accent1"/>
          </a:lnRef>
          <a:fillRef idx="0">
            <a:schemeClr val="accent1"/>
          </a:fillRef>
          <a:effectRef idx="1">
            <a:schemeClr val="accent1"/>
          </a:effectRef>
          <a:fontRef idx="minor">
            <a:schemeClr val="tx1"/>
          </a:fontRef>
        </p:style>
      </p:cxnSp>
      <p:sp>
        <p:nvSpPr>
          <p:cNvPr id="5" name="Sous-titre 2"/>
          <p:cNvSpPr>
            <a:spLocks noGrp="1"/>
          </p:cNvSpPr>
          <p:nvPr>
            <p:ph type="subTitle" idx="11"/>
          </p:nvPr>
        </p:nvSpPr>
        <p:spPr>
          <a:xfrm>
            <a:off x="597207" y="1541272"/>
            <a:ext cx="11044429" cy="622808"/>
          </a:xfrm>
        </p:spPr>
        <p:txBody>
          <a:bodyPr>
            <a:normAutofit/>
          </a:bodyPr>
          <a:lstStyle>
            <a:lvl1pPr marL="114300" indent="0">
              <a:buNone/>
              <a:defRPr sz="1500" b="0" i="0" u="sng">
                <a:solidFill>
                  <a:srgbClr val="0092D2"/>
                </a:solidFill>
                <a:latin typeface="Oswald Bold"/>
                <a:cs typeface="Oswald Bold"/>
              </a:defRPr>
            </a:lvl1pPr>
          </a:lstStyle>
          <a:p>
            <a:r>
              <a:rPr lang="en-US"/>
              <a:t>Click to edit Master subtitle style</a:t>
            </a:r>
            <a:endParaRPr lang="fr-FR" dirty="0"/>
          </a:p>
        </p:txBody>
      </p:sp>
      <p:sp>
        <p:nvSpPr>
          <p:cNvPr id="6" name="Slide Number Placeholder 6">
            <a:extLst>
              <a:ext uri="{FF2B5EF4-FFF2-40B4-BE49-F238E27FC236}">
                <a16:creationId xmlns:a16="http://schemas.microsoft.com/office/drawing/2014/main" id="{51D481A0-157A-4094-9336-330984418AE6}"/>
              </a:ext>
            </a:extLst>
          </p:cNvPr>
          <p:cNvSpPr>
            <a:spLocks noGrp="1"/>
          </p:cNvSpPr>
          <p:nvPr>
            <p:ph type="sldNum" sz="quarter" idx="4"/>
          </p:nvPr>
        </p:nvSpPr>
        <p:spPr>
          <a:xfrm>
            <a:off x="94615" y="6434370"/>
            <a:ext cx="731520" cy="396240"/>
          </a:xfrm>
          <a:prstGeom prst="bracketPair">
            <a:avLst>
              <a:gd name="adj" fmla="val 17949"/>
            </a:avLst>
          </a:prstGeom>
        </p:spPr>
        <p:txBody>
          <a:bodyPr/>
          <a:lstStyle>
            <a:lvl1pPr>
              <a:defRPr sz="1100" b="0" i="0">
                <a:solidFill>
                  <a:schemeClr val="accent4"/>
                </a:solidFill>
                <a:latin typeface="Oswald Regular"/>
                <a:cs typeface="Oswald Regular"/>
              </a:defRPr>
            </a:lvl1pPr>
          </a:lstStyle>
          <a:p>
            <a:fld id="{6E2D2B3B-882E-40F3-A32F-6DD516915044}" type="slidenum">
              <a:rPr lang="en-US" smtClean="0"/>
              <a:pPr/>
              <a:t>‹N°›</a:t>
            </a:fld>
            <a:endParaRPr lang="en-US" dirty="0"/>
          </a:p>
        </p:txBody>
      </p:sp>
    </p:spTree>
    <p:extLst>
      <p:ext uri="{BB962C8B-B14F-4D97-AF65-F5344CB8AC3E}">
        <p14:creationId xmlns:p14="http://schemas.microsoft.com/office/powerpoint/2010/main" val="302925466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Diapositive de titre">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1" y="1905001"/>
            <a:ext cx="12191999" cy="1528379"/>
          </a:xfrm>
        </p:spPr>
        <p:txBody>
          <a:bodyPr anchor="b"/>
          <a:lstStyle>
            <a:lvl1pPr algn="ctr">
              <a:defRPr sz="2400">
                <a:ln>
                  <a:noFill/>
                </a:ln>
                <a:solidFill>
                  <a:schemeClr val="tx2"/>
                </a:solidFill>
              </a:defRPr>
            </a:lvl1pPr>
          </a:lstStyle>
          <a:p>
            <a:r>
              <a:rPr lang="fr-FR" dirty="0"/>
              <a:t>CLIQUEZ ET MODIFIEZ LE TITRE</a:t>
            </a:r>
            <a:endParaRPr lang="en-US" dirty="0"/>
          </a:p>
        </p:txBody>
      </p:sp>
      <p:cxnSp>
        <p:nvCxnSpPr>
          <p:cNvPr id="3" name="Connecteur droit 2"/>
          <p:cNvCxnSpPr>
            <a:cxnSpLocks/>
          </p:cNvCxnSpPr>
          <p:nvPr/>
        </p:nvCxnSpPr>
        <p:spPr>
          <a:xfrm>
            <a:off x="5153987" y="3637280"/>
            <a:ext cx="6062653" cy="0"/>
          </a:xfrm>
          <a:prstGeom prst="line">
            <a:avLst/>
          </a:prstGeom>
          <a:ln w="19050" cmpd="sng">
            <a:solidFill>
              <a:schemeClr val="accent3"/>
            </a:solidFill>
          </a:ln>
        </p:spPr>
        <p:style>
          <a:lnRef idx="2">
            <a:schemeClr val="accent1"/>
          </a:lnRef>
          <a:fillRef idx="0">
            <a:schemeClr val="accent1"/>
          </a:fillRef>
          <a:effectRef idx="1">
            <a:schemeClr val="accent1"/>
          </a:effectRef>
          <a:fontRef idx="minor">
            <a:schemeClr val="tx1"/>
          </a:fontRef>
        </p:style>
      </p:cxnSp>
      <p:sp>
        <p:nvSpPr>
          <p:cNvPr id="4" name="Slide Number Placeholder 6">
            <a:extLst>
              <a:ext uri="{FF2B5EF4-FFF2-40B4-BE49-F238E27FC236}">
                <a16:creationId xmlns:a16="http://schemas.microsoft.com/office/drawing/2014/main" id="{342F9697-8C6E-4FAD-A3F5-DF2E866A9C6A}"/>
              </a:ext>
            </a:extLst>
          </p:cNvPr>
          <p:cNvSpPr>
            <a:spLocks noGrp="1"/>
          </p:cNvSpPr>
          <p:nvPr>
            <p:ph type="sldNum" sz="quarter" idx="4"/>
          </p:nvPr>
        </p:nvSpPr>
        <p:spPr>
          <a:xfrm>
            <a:off x="94615" y="6434370"/>
            <a:ext cx="731520" cy="396240"/>
          </a:xfrm>
          <a:prstGeom prst="bracketPair">
            <a:avLst>
              <a:gd name="adj" fmla="val 17949"/>
            </a:avLst>
          </a:prstGeom>
        </p:spPr>
        <p:txBody>
          <a:bodyPr/>
          <a:lstStyle>
            <a:lvl1pPr>
              <a:defRPr sz="1100" b="0" i="0">
                <a:solidFill>
                  <a:schemeClr val="accent4"/>
                </a:solidFill>
                <a:latin typeface="Oswald Regular"/>
                <a:cs typeface="Oswald Regular"/>
              </a:defRPr>
            </a:lvl1pPr>
          </a:lstStyle>
          <a:p>
            <a:fld id="{6E2D2B3B-882E-40F3-A32F-6DD516915044}" type="slidenum">
              <a:rPr lang="en-US" smtClean="0"/>
              <a:pPr/>
              <a:t>‹N°›</a:t>
            </a:fld>
            <a:endParaRPr lang="en-US" dirty="0"/>
          </a:p>
        </p:txBody>
      </p:sp>
    </p:spTree>
    <p:extLst>
      <p:ext uri="{BB962C8B-B14F-4D97-AF65-F5344CB8AC3E}">
        <p14:creationId xmlns:p14="http://schemas.microsoft.com/office/powerpoint/2010/main" val="262372026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Titre et contenu">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60561" y="274638"/>
            <a:ext cx="11068493" cy="809877"/>
          </a:xfrm>
        </p:spPr>
        <p:txBody>
          <a:bodyPr lIns="0" tIns="0" rIns="0" bIns="0" anchor="b"/>
          <a:lstStyle>
            <a:lvl1pPr>
              <a:defRPr sz="2400" b="1"/>
            </a:lvl1pPr>
          </a:lstStyle>
          <a:p>
            <a:r>
              <a:rPr lang="fr-FR" dirty="0"/>
              <a:t>CLIQUEZ ET MODIFIEZ LE TITRE</a:t>
            </a:r>
            <a:endParaRPr lang="en-US" dirty="0"/>
          </a:p>
        </p:txBody>
      </p:sp>
      <p:sp>
        <p:nvSpPr>
          <p:cNvPr id="3" name="Content Placeholder 2"/>
          <p:cNvSpPr>
            <a:spLocks noGrp="1"/>
          </p:cNvSpPr>
          <p:nvPr>
            <p:ph idx="1"/>
          </p:nvPr>
        </p:nvSpPr>
        <p:spPr>
          <a:xfrm>
            <a:off x="597209" y="2164080"/>
            <a:ext cx="11044428" cy="4236720"/>
          </a:xfrm>
        </p:spPr>
        <p:txBody>
          <a:bodyPr>
            <a:normAutofit/>
          </a:bodyPr>
          <a:lstStyle>
            <a:lvl1pPr marL="112950" indent="0">
              <a:buClr>
                <a:srgbClr val="0092D2"/>
              </a:buClr>
              <a:buFont typeface="Arial"/>
              <a:buNone/>
              <a:defRPr sz="1200" u="none">
                <a:solidFill>
                  <a:srgbClr val="505150"/>
                </a:solidFill>
              </a:defRPr>
            </a:lvl1pPr>
            <a:lvl2pPr marL="581580" indent="-171450">
              <a:buClr>
                <a:srgbClr val="0092D2"/>
              </a:buClr>
              <a:buFont typeface="Arial"/>
              <a:buChar char="•"/>
              <a:defRPr sz="1200" u="none">
                <a:solidFill>
                  <a:srgbClr val="505150"/>
                </a:solidFill>
              </a:defRPr>
            </a:lvl2pPr>
            <a:lvl3pPr marL="947340" indent="-171450">
              <a:buClr>
                <a:srgbClr val="0092D2"/>
              </a:buClr>
              <a:buFont typeface="Lucida Grande"/>
              <a:buChar char="-"/>
              <a:defRPr sz="1200" u="none">
                <a:solidFill>
                  <a:srgbClr val="505150"/>
                </a:solidFill>
              </a:defRPr>
            </a:lvl3pPr>
            <a:lvl4pPr marL="1221660" indent="-171450">
              <a:buClr>
                <a:srgbClr val="0092D2"/>
              </a:buClr>
              <a:buFont typeface="Lucida Grande"/>
              <a:buChar char="&gt;"/>
              <a:defRPr sz="1200" u="none">
                <a:solidFill>
                  <a:srgbClr val="505150"/>
                </a:solidFill>
              </a:defRPr>
            </a:lvl4pPr>
            <a:lvl5pPr marL="1324530" indent="0">
              <a:buClr>
                <a:srgbClr val="0092D2"/>
              </a:buClr>
              <a:buFont typeface="Arial"/>
              <a:buNone/>
              <a:defRPr sz="1200" u="none">
                <a:solidFill>
                  <a:srgbClr val="505150"/>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4" name="Connecteur droit 3"/>
          <p:cNvCxnSpPr>
            <a:cxnSpLocks/>
          </p:cNvCxnSpPr>
          <p:nvPr/>
        </p:nvCxnSpPr>
        <p:spPr>
          <a:xfrm>
            <a:off x="560561" y="1198880"/>
            <a:ext cx="1045841" cy="0"/>
          </a:xfrm>
          <a:prstGeom prst="line">
            <a:avLst/>
          </a:prstGeom>
          <a:ln w="19050" cmpd="sng">
            <a:solidFill>
              <a:schemeClr val="accent3"/>
            </a:solidFill>
          </a:ln>
        </p:spPr>
        <p:style>
          <a:lnRef idx="2">
            <a:schemeClr val="accent1"/>
          </a:lnRef>
          <a:fillRef idx="0">
            <a:schemeClr val="accent1"/>
          </a:fillRef>
          <a:effectRef idx="1">
            <a:schemeClr val="accent1"/>
          </a:effectRef>
          <a:fontRef idx="minor">
            <a:schemeClr val="tx1"/>
          </a:fontRef>
        </p:style>
      </p:cxnSp>
      <p:sp>
        <p:nvSpPr>
          <p:cNvPr id="5" name="Sous-titre 2"/>
          <p:cNvSpPr>
            <a:spLocks noGrp="1"/>
          </p:cNvSpPr>
          <p:nvPr>
            <p:ph type="subTitle" idx="11"/>
          </p:nvPr>
        </p:nvSpPr>
        <p:spPr>
          <a:xfrm>
            <a:off x="597207" y="1541272"/>
            <a:ext cx="11044429" cy="622808"/>
          </a:xfrm>
        </p:spPr>
        <p:txBody>
          <a:bodyPr>
            <a:normAutofit/>
          </a:bodyPr>
          <a:lstStyle>
            <a:lvl1pPr marL="114300" indent="0">
              <a:buNone/>
              <a:defRPr sz="1500" b="0" i="0" u="sng">
                <a:solidFill>
                  <a:srgbClr val="0092D2"/>
                </a:solidFill>
                <a:latin typeface="Oswald Bold"/>
                <a:cs typeface="Oswald Bold"/>
              </a:defRPr>
            </a:lvl1pPr>
          </a:lstStyle>
          <a:p>
            <a:r>
              <a:rPr lang="en-US"/>
              <a:t>Click to edit Master subtitle style</a:t>
            </a:r>
            <a:endParaRPr lang="fr-FR" dirty="0"/>
          </a:p>
        </p:txBody>
      </p:sp>
      <p:sp>
        <p:nvSpPr>
          <p:cNvPr id="6" name="Slide Number Placeholder 6">
            <a:extLst>
              <a:ext uri="{FF2B5EF4-FFF2-40B4-BE49-F238E27FC236}">
                <a16:creationId xmlns:a16="http://schemas.microsoft.com/office/drawing/2014/main" id="{51D481A0-157A-4094-9336-330984418AE6}"/>
              </a:ext>
            </a:extLst>
          </p:cNvPr>
          <p:cNvSpPr>
            <a:spLocks noGrp="1"/>
          </p:cNvSpPr>
          <p:nvPr>
            <p:ph type="sldNum" sz="quarter" idx="4"/>
          </p:nvPr>
        </p:nvSpPr>
        <p:spPr>
          <a:xfrm>
            <a:off x="94615" y="6434370"/>
            <a:ext cx="731520" cy="396240"/>
          </a:xfrm>
          <a:prstGeom prst="bracketPair">
            <a:avLst>
              <a:gd name="adj" fmla="val 17949"/>
            </a:avLst>
          </a:prstGeom>
        </p:spPr>
        <p:txBody>
          <a:bodyPr/>
          <a:lstStyle>
            <a:lvl1pPr>
              <a:defRPr sz="1100" b="0" i="0">
                <a:solidFill>
                  <a:schemeClr val="accent4"/>
                </a:solidFill>
                <a:latin typeface="Oswald Regular"/>
                <a:cs typeface="Oswald Regular"/>
              </a:defRPr>
            </a:lvl1pPr>
          </a:lstStyle>
          <a:p>
            <a:fld id="{6E2D2B3B-882E-40F3-A32F-6DD516915044}" type="slidenum">
              <a:rPr lang="en-US" smtClean="0"/>
              <a:pPr/>
              <a:t>‹N°›</a:t>
            </a:fld>
            <a:endParaRPr lang="en-US" dirty="0"/>
          </a:p>
        </p:txBody>
      </p:sp>
    </p:spTree>
    <p:extLst>
      <p:ext uri="{BB962C8B-B14F-4D97-AF65-F5344CB8AC3E}">
        <p14:creationId xmlns:p14="http://schemas.microsoft.com/office/powerpoint/2010/main" val="294780895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Titre et contenu">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60561" y="2673625"/>
            <a:ext cx="11068493" cy="1143000"/>
          </a:xfrm>
        </p:spPr>
        <p:txBody>
          <a:bodyPr lIns="0" tIns="0" rIns="0" bIns="0"/>
          <a:lstStyle>
            <a:lvl1pPr>
              <a:defRPr sz="2400" b="1"/>
            </a:lvl1pPr>
          </a:lstStyle>
          <a:p>
            <a:r>
              <a:rPr lang="fr-FR" dirty="0"/>
              <a:t>Annexes</a:t>
            </a:r>
            <a:endParaRPr lang="en-US" dirty="0"/>
          </a:p>
        </p:txBody>
      </p:sp>
      <p:sp>
        <p:nvSpPr>
          <p:cNvPr id="6" name="Slide Number Placeholder 6">
            <a:extLst>
              <a:ext uri="{FF2B5EF4-FFF2-40B4-BE49-F238E27FC236}">
                <a16:creationId xmlns:a16="http://schemas.microsoft.com/office/drawing/2014/main" id="{51D481A0-157A-4094-9336-330984418AE6}"/>
              </a:ext>
            </a:extLst>
          </p:cNvPr>
          <p:cNvSpPr>
            <a:spLocks noGrp="1"/>
          </p:cNvSpPr>
          <p:nvPr>
            <p:ph type="sldNum" sz="quarter" idx="4"/>
          </p:nvPr>
        </p:nvSpPr>
        <p:spPr>
          <a:xfrm>
            <a:off x="94615" y="6434370"/>
            <a:ext cx="731520" cy="396240"/>
          </a:xfrm>
          <a:prstGeom prst="bracketPair">
            <a:avLst>
              <a:gd name="adj" fmla="val 17949"/>
            </a:avLst>
          </a:prstGeom>
        </p:spPr>
        <p:txBody>
          <a:bodyPr/>
          <a:lstStyle>
            <a:lvl1pPr>
              <a:defRPr sz="1100" b="0" i="0">
                <a:solidFill>
                  <a:schemeClr val="accent4"/>
                </a:solidFill>
                <a:latin typeface="Oswald Regular"/>
                <a:cs typeface="Oswald Regular"/>
              </a:defRPr>
            </a:lvl1pPr>
          </a:lstStyle>
          <a:p>
            <a:fld id="{6E2D2B3B-882E-40F3-A32F-6DD516915044}" type="slidenum">
              <a:rPr lang="en-US" smtClean="0"/>
              <a:pPr/>
              <a:t>‹N°›</a:t>
            </a:fld>
            <a:endParaRPr lang="en-US" dirty="0"/>
          </a:p>
        </p:txBody>
      </p:sp>
    </p:spTree>
    <p:extLst>
      <p:ext uri="{BB962C8B-B14F-4D97-AF65-F5344CB8AC3E}">
        <p14:creationId xmlns:p14="http://schemas.microsoft.com/office/powerpoint/2010/main" val="268816243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theme" Target="../theme/theme2.xml"/><Relationship Id="rId3" Type="http://schemas.openxmlformats.org/officeDocument/2006/relationships/slideLayout" Target="../slideLayouts/slideLayout9.xml"/><Relationship Id="rId7" Type="http://schemas.openxmlformats.org/officeDocument/2006/relationships/slideLayout" Target="../slideLayouts/slideLayout13.xml"/><Relationship Id="rId2" Type="http://schemas.openxmlformats.org/officeDocument/2006/relationships/slideLayout" Target="../slideLayouts/slideLayout8.xml"/><Relationship Id="rId1" Type="http://schemas.openxmlformats.org/officeDocument/2006/relationships/slideLayout" Target="../slideLayouts/slideLayout7.xml"/><Relationship Id="rId6" Type="http://schemas.openxmlformats.org/officeDocument/2006/relationships/slideLayout" Target="../slideLayouts/slideLayout12.xml"/><Relationship Id="rId5" Type="http://schemas.openxmlformats.org/officeDocument/2006/relationships/slideLayout" Target="../slideLayouts/slideLayout11.xml"/><Relationship Id="rId4" Type="http://schemas.openxmlformats.org/officeDocument/2006/relationships/slideLayout" Target="../slideLayouts/slideLayout10.xml"/><Relationship Id="rId9" Type="http://schemas.openxmlformats.org/officeDocument/2006/relationships/image" Target="../media/image3.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1"/>
          <p:cNvSpPr/>
          <p:nvPr/>
        </p:nvSpPr>
        <p:spPr>
          <a:xfrm>
            <a:off x="0" y="6414310"/>
            <a:ext cx="12192000" cy="457200"/>
          </a:xfrm>
          <a:prstGeom prst="rect">
            <a:avLst/>
          </a:prstGeom>
          <a:solidFill>
            <a:schemeClr val="lt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entury Gothic"/>
              <a:ea typeface="Century Gothic"/>
              <a:cs typeface="Century Gothic"/>
              <a:sym typeface="Century Gothic"/>
            </a:endParaRPr>
          </a:p>
        </p:txBody>
      </p:sp>
      <p:sp>
        <p:nvSpPr>
          <p:cNvPr id="11" name="Google Shape;11;p1"/>
          <p:cNvSpPr txBox="1">
            <a:spLocks noGrp="1"/>
          </p:cNvSpPr>
          <p:nvPr>
            <p:ph type="title"/>
          </p:nvPr>
        </p:nvSpPr>
        <p:spPr>
          <a:xfrm>
            <a:off x="1016000" y="274638"/>
            <a:ext cx="10160000" cy="1143000"/>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Clr>
                <a:schemeClr val="dk1"/>
              </a:buClr>
              <a:buSzPts val="2400"/>
              <a:buFont typeface="Oswald"/>
              <a:buNone/>
              <a:defRPr sz="2400" b="1" i="0" u="none" strike="noStrike" cap="none">
                <a:solidFill>
                  <a:schemeClr val="dk1"/>
                </a:solidFill>
                <a:latin typeface="Oswald"/>
                <a:ea typeface="Oswald"/>
                <a:cs typeface="Oswald"/>
                <a:sym typeface="Oswald"/>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2" name="Google Shape;12;p1"/>
          <p:cNvSpPr txBox="1">
            <a:spLocks noGrp="1"/>
          </p:cNvSpPr>
          <p:nvPr>
            <p:ph type="body" idx="1"/>
          </p:nvPr>
        </p:nvSpPr>
        <p:spPr>
          <a:xfrm>
            <a:off x="1016000" y="1417638"/>
            <a:ext cx="10160000" cy="4983162"/>
          </a:xfrm>
          <a:prstGeom prst="rect">
            <a:avLst/>
          </a:prstGeom>
          <a:noFill/>
          <a:ln>
            <a:noFill/>
          </a:ln>
        </p:spPr>
        <p:txBody>
          <a:bodyPr spcFirstLastPara="1" wrap="square" lIns="0" tIns="45700" rIns="0" bIns="45700" anchor="t" anchorCtr="0">
            <a:normAutofit/>
          </a:bodyPr>
          <a:lstStyle>
            <a:lvl1pPr marL="457200" marR="0" lvl="0" indent="-228600" algn="l" rtl="0">
              <a:lnSpc>
                <a:spcPct val="120000"/>
              </a:lnSpc>
              <a:spcBef>
                <a:spcPts val="260"/>
              </a:spcBef>
              <a:spcAft>
                <a:spcPts val="0"/>
              </a:spcAft>
              <a:buClr>
                <a:srgbClr val="0092D2"/>
              </a:buClr>
              <a:buSzPts val="1300"/>
              <a:buFont typeface="Arial"/>
              <a:buNone/>
              <a:defRPr sz="1300" b="0" i="0" u="none" strike="noStrike" cap="none">
                <a:solidFill>
                  <a:srgbClr val="505150"/>
                </a:solidFill>
                <a:latin typeface="Century Gothic"/>
                <a:ea typeface="Century Gothic"/>
                <a:cs typeface="Century Gothic"/>
                <a:sym typeface="Century Gothic"/>
              </a:defRPr>
            </a:lvl1pPr>
            <a:lvl2pPr marL="914400" marR="0" lvl="1" indent="-304800" algn="l" rtl="0">
              <a:lnSpc>
                <a:spcPct val="120000"/>
              </a:lnSpc>
              <a:spcBef>
                <a:spcPts val="240"/>
              </a:spcBef>
              <a:spcAft>
                <a:spcPts val="0"/>
              </a:spcAft>
              <a:buClr>
                <a:srgbClr val="0092D2"/>
              </a:buClr>
              <a:buSzPts val="1200"/>
              <a:buFont typeface="Arial"/>
              <a:buChar char="•"/>
              <a:defRPr sz="1200" b="0" i="0" u="none" strike="noStrike" cap="none">
                <a:solidFill>
                  <a:srgbClr val="505150"/>
                </a:solidFill>
                <a:latin typeface="Century Gothic"/>
                <a:ea typeface="Century Gothic"/>
                <a:cs typeface="Century Gothic"/>
                <a:sym typeface="Century Gothic"/>
              </a:defRPr>
            </a:lvl2pPr>
            <a:lvl3pPr marL="1371600" marR="0" lvl="2" indent="-304800" algn="l" rtl="0">
              <a:lnSpc>
                <a:spcPct val="120000"/>
              </a:lnSpc>
              <a:spcBef>
                <a:spcPts val="240"/>
              </a:spcBef>
              <a:spcAft>
                <a:spcPts val="0"/>
              </a:spcAft>
              <a:buClr>
                <a:srgbClr val="0092D2"/>
              </a:buClr>
              <a:buSzPts val="1200"/>
              <a:buFont typeface="Merriweather Sans"/>
              <a:buChar char="-"/>
              <a:defRPr sz="1200" b="0" i="0" u="none" strike="noStrike" cap="none">
                <a:solidFill>
                  <a:srgbClr val="505150"/>
                </a:solidFill>
                <a:latin typeface="Century Gothic"/>
                <a:ea typeface="Century Gothic"/>
                <a:cs typeface="Century Gothic"/>
                <a:sym typeface="Century Gothic"/>
              </a:defRPr>
            </a:lvl3pPr>
            <a:lvl4pPr marL="1828800" marR="0" lvl="3" indent="-304800" algn="l" rtl="0">
              <a:lnSpc>
                <a:spcPct val="120000"/>
              </a:lnSpc>
              <a:spcBef>
                <a:spcPts val="240"/>
              </a:spcBef>
              <a:spcAft>
                <a:spcPts val="0"/>
              </a:spcAft>
              <a:buClr>
                <a:srgbClr val="0092D2"/>
              </a:buClr>
              <a:buSzPts val="1200"/>
              <a:buFont typeface="Merriweather Sans"/>
              <a:buChar char="&gt;"/>
              <a:defRPr sz="1200" b="0" i="0" u="none" strike="noStrike" cap="none">
                <a:solidFill>
                  <a:srgbClr val="505150"/>
                </a:solidFill>
                <a:latin typeface="Century Gothic"/>
                <a:ea typeface="Century Gothic"/>
                <a:cs typeface="Century Gothic"/>
                <a:sym typeface="Century Gothic"/>
              </a:defRPr>
            </a:lvl4pPr>
            <a:lvl5pPr marL="2286000" marR="0" lvl="4" indent="-228600" algn="l" rtl="0">
              <a:lnSpc>
                <a:spcPct val="120000"/>
              </a:lnSpc>
              <a:spcBef>
                <a:spcPts val="240"/>
              </a:spcBef>
              <a:spcAft>
                <a:spcPts val="0"/>
              </a:spcAft>
              <a:buClr>
                <a:srgbClr val="0092D2"/>
              </a:buClr>
              <a:buSzPts val="1200"/>
              <a:buFont typeface="Arial"/>
              <a:buNone/>
              <a:defRPr sz="1200" b="0" i="0" u="none" strike="noStrike" cap="none">
                <a:solidFill>
                  <a:srgbClr val="505150"/>
                </a:solidFill>
                <a:latin typeface="Century Gothic"/>
                <a:ea typeface="Century Gothic"/>
                <a:cs typeface="Century Gothic"/>
                <a:sym typeface="Century Gothic"/>
              </a:defRPr>
            </a:lvl5pPr>
            <a:lvl6pPr marL="2743200" marR="0" lvl="5" indent="-317500" algn="l" rtl="0">
              <a:spcBef>
                <a:spcPts val="280"/>
              </a:spcBef>
              <a:spcAft>
                <a:spcPts val="0"/>
              </a:spcAft>
              <a:buClr>
                <a:schemeClr val="accent1"/>
              </a:buClr>
              <a:buSzPts val="1400"/>
              <a:buFont typeface="Arial"/>
              <a:buChar char="•"/>
              <a:defRPr sz="1400" b="0" i="0" u="none" strike="noStrike" cap="none">
                <a:solidFill>
                  <a:schemeClr val="dk1"/>
                </a:solidFill>
                <a:latin typeface="Century Gothic"/>
                <a:ea typeface="Century Gothic"/>
                <a:cs typeface="Century Gothic"/>
                <a:sym typeface="Century Gothic"/>
              </a:defRPr>
            </a:lvl6pPr>
            <a:lvl7pPr marL="3200400" marR="0" lvl="6" indent="-317500" algn="l" rtl="0">
              <a:spcBef>
                <a:spcPts val="280"/>
              </a:spcBef>
              <a:spcAft>
                <a:spcPts val="0"/>
              </a:spcAft>
              <a:buClr>
                <a:schemeClr val="accent2"/>
              </a:buClr>
              <a:buSzPts val="1400"/>
              <a:buFont typeface="Arial"/>
              <a:buChar char="•"/>
              <a:defRPr sz="1400" b="0" i="0" u="none" strike="noStrike" cap="none">
                <a:solidFill>
                  <a:schemeClr val="dk1"/>
                </a:solidFill>
                <a:latin typeface="Century Gothic"/>
                <a:ea typeface="Century Gothic"/>
                <a:cs typeface="Century Gothic"/>
                <a:sym typeface="Century Gothic"/>
              </a:defRPr>
            </a:lvl7pPr>
            <a:lvl8pPr marL="3657600" marR="0" lvl="7" indent="-317500" algn="l" rtl="0">
              <a:spcBef>
                <a:spcPts val="280"/>
              </a:spcBef>
              <a:spcAft>
                <a:spcPts val="0"/>
              </a:spcAft>
              <a:buClr>
                <a:schemeClr val="accent3"/>
              </a:buClr>
              <a:buSzPts val="1400"/>
              <a:buFont typeface="Arial"/>
              <a:buChar char="•"/>
              <a:defRPr sz="1400" b="0" i="0" u="none" strike="noStrike" cap="none">
                <a:solidFill>
                  <a:schemeClr val="dk1"/>
                </a:solidFill>
                <a:latin typeface="Century Gothic"/>
                <a:ea typeface="Century Gothic"/>
                <a:cs typeface="Century Gothic"/>
                <a:sym typeface="Century Gothic"/>
              </a:defRPr>
            </a:lvl8pPr>
            <a:lvl9pPr marL="4114800" marR="0" lvl="8" indent="-317500" algn="l" rtl="0">
              <a:spcBef>
                <a:spcPts val="280"/>
              </a:spcBef>
              <a:spcAft>
                <a:spcPts val="0"/>
              </a:spcAft>
              <a:buClr>
                <a:schemeClr val="accent4"/>
              </a:buClr>
              <a:buSzPts val="1400"/>
              <a:buFont typeface="Arial"/>
              <a:buChar char="•"/>
              <a:defRPr sz="1400" b="0" i="0" u="none" strike="noStrike" cap="none">
                <a:solidFill>
                  <a:schemeClr val="dk1"/>
                </a:solidFill>
                <a:latin typeface="Century Gothic"/>
                <a:ea typeface="Century Gothic"/>
                <a:cs typeface="Century Gothic"/>
                <a:sym typeface="Century Gothic"/>
              </a:defRPr>
            </a:lvl9pPr>
          </a:lstStyle>
          <a:p>
            <a:endParaRPr/>
          </a:p>
        </p:txBody>
      </p:sp>
      <p:sp>
        <p:nvSpPr>
          <p:cNvPr id="13" name="Google Shape;13;p1"/>
          <p:cNvSpPr txBox="1">
            <a:spLocks noGrp="1"/>
          </p:cNvSpPr>
          <p:nvPr>
            <p:ph type="ftr" idx="11"/>
          </p:nvPr>
        </p:nvSpPr>
        <p:spPr>
          <a:xfrm>
            <a:off x="1038088" y="6434370"/>
            <a:ext cx="8888461" cy="365760"/>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100" b="0" i="0" u="none" strike="noStrike" cap="none">
                <a:solidFill>
                  <a:schemeClr val="accent5"/>
                </a:solidFill>
                <a:latin typeface="Oswald Light"/>
                <a:ea typeface="Oswald Light"/>
                <a:cs typeface="Oswald Light"/>
                <a:sym typeface="Oswald Light"/>
              </a:defRPr>
            </a:lvl1pPr>
            <a:lvl2pPr marR="0" lvl="1"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2pPr>
            <a:lvl3pPr marR="0" lvl="2"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3pPr>
            <a:lvl4pPr marR="0" lvl="3"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4pPr>
            <a:lvl5pPr marR="0" lvl="4"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5pPr>
            <a:lvl6pPr marR="0" lvl="5"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6pPr>
            <a:lvl7pPr marR="0" lvl="6"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7pPr>
            <a:lvl8pPr marR="0" lvl="7"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8pPr>
            <a:lvl9pPr marR="0" lvl="8"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9pPr>
          </a:lstStyle>
          <a:p>
            <a:endParaRPr/>
          </a:p>
        </p:txBody>
      </p:sp>
      <p:sp>
        <p:nvSpPr>
          <p:cNvPr id="14" name="Google Shape;14;p1"/>
          <p:cNvSpPr>
            <a:spLocks noGrp="1"/>
          </p:cNvSpPr>
          <p:nvPr>
            <p:ph type="sldNum" idx="12"/>
          </p:nvPr>
        </p:nvSpPr>
        <p:spPr>
          <a:xfrm>
            <a:off x="94615" y="6434370"/>
            <a:ext cx="731520" cy="396240"/>
          </a:xfrm>
          <a:prstGeom prst="bracketPair">
            <a:avLst/>
          </a:prstGeom>
          <a:noFill/>
          <a:ln>
            <a:noFill/>
          </a:ln>
        </p:spPr>
        <p:txBody>
          <a:bodyPr spcFirstLastPara="1" wrap="square" lIns="91425" tIns="45700" rIns="91425" bIns="45700" anchor="t" anchorCtr="0">
            <a:noAutofit/>
          </a:bodyPr>
          <a:lstStyle>
            <a:lvl1pPr marL="0" marR="0" lvl="0" indent="0" algn="l" rtl="0">
              <a:spcBef>
                <a:spcPts val="0"/>
              </a:spcBef>
              <a:buNone/>
              <a:defRPr sz="1100" b="0" i="0" u="none" strike="noStrike" cap="none">
                <a:solidFill>
                  <a:schemeClr val="accent4"/>
                </a:solidFill>
                <a:latin typeface="Oswald"/>
                <a:ea typeface="Oswald"/>
                <a:cs typeface="Oswald"/>
                <a:sym typeface="Oswald"/>
              </a:defRPr>
            </a:lvl1pPr>
            <a:lvl2pPr marL="0" marR="0" lvl="1" indent="0" algn="l" rtl="0">
              <a:spcBef>
                <a:spcPts val="0"/>
              </a:spcBef>
              <a:buNone/>
              <a:defRPr sz="1100" b="0" i="0" u="none" strike="noStrike" cap="none">
                <a:solidFill>
                  <a:schemeClr val="accent4"/>
                </a:solidFill>
                <a:latin typeface="Oswald"/>
                <a:ea typeface="Oswald"/>
                <a:cs typeface="Oswald"/>
                <a:sym typeface="Oswald"/>
              </a:defRPr>
            </a:lvl2pPr>
            <a:lvl3pPr marL="0" marR="0" lvl="2" indent="0" algn="l" rtl="0">
              <a:spcBef>
                <a:spcPts val="0"/>
              </a:spcBef>
              <a:buNone/>
              <a:defRPr sz="1100" b="0" i="0" u="none" strike="noStrike" cap="none">
                <a:solidFill>
                  <a:schemeClr val="accent4"/>
                </a:solidFill>
                <a:latin typeface="Oswald"/>
                <a:ea typeface="Oswald"/>
                <a:cs typeface="Oswald"/>
                <a:sym typeface="Oswald"/>
              </a:defRPr>
            </a:lvl3pPr>
            <a:lvl4pPr marL="0" marR="0" lvl="3" indent="0" algn="l" rtl="0">
              <a:spcBef>
                <a:spcPts val="0"/>
              </a:spcBef>
              <a:buNone/>
              <a:defRPr sz="1100" b="0" i="0" u="none" strike="noStrike" cap="none">
                <a:solidFill>
                  <a:schemeClr val="accent4"/>
                </a:solidFill>
                <a:latin typeface="Oswald"/>
                <a:ea typeface="Oswald"/>
                <a:cs typeface="Oswald"/>
                <a:sym typeface="Oswald"/>
              </a:defRPr>
            </a:lvl4pPr>
            <a:lvl5pPr marL="0" marR="0" lvl="4" indent="0" algn="l" rtl="0">
              <a:spcBef>
                <a:spcPts val="0"/>
              </a:spcBef>
              <a:buNone/>
              <a:defRPr sz="1100" b="0" i="0" u="none" strike="noStrike" cap="none">
                <a:solidFill>
                  <a:schemeClr val="accent4"/>
                </a:solidFill>
                <a:latin typeface="Oswald"/>
                <a:ea typeface="Oswald"/>
                <a:cs typeface="Oswald"/>
                <a:sym typeface="Oswald"/>
              </a:defRPr>
            </a:lvl5pPr>
            <a:lvl6pPr marL="0" marR="0" lvl="5" indent="0" algn="l" rtl="0">
              <a:spcBef>
                <a:spcPts val="0"/>
              </a:spcBef>
              <a:buNone/>
              <a:defRPr sz="1100" b="0" i="0" u="none" strike="noStrike" cap="none">
                <a:solidFill>
                  <a:schemeClr val="accent4"/>
                </a:solidFill>
                <a:latin typeface="Oswald"/>
                <a:ea typeface="Oswald"/>
                <a:cs typeface="Oswald"/>
                <a:sym typeface="Oswald"/>
              </a:defRPr>
            </a:lvl6pPr>
            <a:lvl7pPr marL="0" marR="0" lvl="6" indent="0" algn="l" rtl="0">
              <a:spcBef>
                <a:spcPts val="0"/>
              </a:spcBef>
              <a:buNone/>
              <a:defRPr sz="1100" b="0" i="0" u="none" strike="noStrike" cap="none">
                <a:solidFill>
                  <a:schemeClr val="accent4"/>
                </a:solidFill>
                <a:latin typeface="Oswald"/>
                <a:ea typeface="Oswald"/>
                <a:cs typeface="Oswald"/>
                <a:sym typeface="Oswald"/>
              </a:defRPr>
            </a:lvl7pPr>
            <a:lvl8pPr marL="0" marR="0" lvl="7" indent="0" algn="l" rtl="0">
              <a:spcBef>
                <a:spcPts val="0"/>
              </a:spcBef>
              <a:buNone/>
              <a:defRPr sz="1100" b="0" i="0" u="none" strike="noStrike" cap="none">
                <a:solidFill>
                  <a:schemeClr val="accent4"/>
                </a:solidFill>
                <a:latin typeface="Oswald"/>
                <a:ea typeface="Oswald"/>
                <a:cs typeface="Oswald"/>
                <a:sym typeface="Oswald"/>
              </a:defRPr>
            </a:lvl8pPr>
            <a:lvl9pPr marL="0" marR="0" lvl="8" indent="0" algn="l" rtl="0">
              <a:spcBef>
                <a:spcPts val="0"/>
              </a:spcBef>
              <a:buNone/>
              <a:defRPr sz="1100" b="0" i="0" u="none" strike="noStrike" cap="none">
                <a:solidFill>
                  <a:schemeClr val="accent4"/>
                </a:solidFill>
                <a:latin typeface="Oswald"/>
                <a:ea typeface="Oswald"/>
                <a:cs typeface="Oswald"/>
                <a:sym typeface="Oswald"/>
              </a:defRPr>
            </a:lvl9pPr>
          </a:lstStyle>
          <a:p>
            <a:pPr marL="0" lvl="0" indent="0" algn="l" rtl="0">
              <a:spcBef>
                <a:spcPts val="0"/>
              </a:spcBef>
              <a:spcAft>
                <a:spcPts val="0"/>
              </a:spcAft>
              <a:buNone/>
            </a:pPr>
            <a:fld id="{00000000-1234-1234-1234-123412341234}" type="slidenum">
              <a:rPr lang="fr-FR"/>
              <a:t>‹N°›</a:t>
            </a:fld>
            <a:endParaRPr/>
          </a:p>
        </p:txBody>
      </p:sp>
      <p:pic>
        <p:nvPicPr>
          <p:cNvPr id="15" name="Google Shape;15;p1"/>
          <p:cNvPicPr preferRelativeResize="0"/>
          <p:nvPr/>
        </p:nvPicPr>
        <p:blipFill rotWithShape="1">
          <a:blip r:embed="rId8">
            <a:alphaModFix/>
          </a:blip>
          <a:srcRect/>
          <a:stretch/>
        </p:blipFill>
        <p:spPr>
          <a:xfrm>
            <a:off x="10477646" y="6499800"/>
            <a:ext cx="1611420" cy="259994"/>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4" r:id="rId3"/>
    <p:sldLayoutId id="2147483655" r:id="rId4"/>
    <p:sldLayoutId id="2147483656" r:id="rId5"/>
    <p:sldLayoutId id="2147483664" r:id="rId6"/>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Rectangle 8"/>
          <p:cNvSpPr/>
          <p:nvPr/>
        </p:nvSpPr>
        <p:spPr>
          <a:xfrm>
            <a:off x="0" y="6414310"/>
            <a:ext cx="12192000" cy="457200"/>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fr-FR" sz="1800" dirty="0"/>
          </a:p>
        </p:txBody>
      </p:sp>
      <p:sp>
        <p:nvSpPr>
          <p:cNvPr id="2" name="Title Placeholder 1"/>
          <p:cNvSpPr>
            <a:spLocks noGrp="1"/>
          </p:cNvSpPr>
          <p:nvPr>
            <p:ph type="title"/>
          </p:nvPr>
        </p:nvSpPr>
        <p:spPr>
          <a:xfrm>
            <a:off x="1016000" y="274638"/>
            <a:ext cx="10160000" cy="1143000"/>
          </a:xfrm>
          <a:prstGeom prst="rect">
            <a:avLst/>
          </a:prstGeom>
        </p:spPr>
        <p:txBody>
          <a:bodyPr vert="horz" lIns="91440" tIns="45720" rIns="91440" bIns="45720" rtlCol="0" anchor="ctr">
            <a:noAutofit/>
          </a:bodyPr>
          <a:lstStyle/>
          <a:p>
            <a:pPr lvl="0"/>
            <a:r>
              <a:rPr lang="fr-FR" dirty="0"/>
              <a:t>CLIQUEZ ET MODIFIEZ LE TITRE</a:t>
            </a:r>
            <a:endParaRPr lang="en-US" dirty="0"/>
          </a:p>
        </p:txBody>
      </p:sp>
      <p:sp>
        <p:nvSpPr>
          <p:cNvPr id="3" name="Text Placeholder 2"/>
          <p:cNvSpPr>
            <a:spLocks noGrp="1"/>
          </p:cNvSpPr>
          <p:nvPr>
            <p:ph type="body" idx="1"/>
          </p:nvPr>
        </p:nvSpPr>
        <p:spPr>
          <a:xfrm>
            <a:off x="1016000" y="1417638"/>
            <a:ext cx="10160000" cy="4983162"/>
          </a:xfrm>
          <a:prstGeom prst="rect">
            <a:avLst/>
          </a:prstGeom>
        </p:spPr>
        <p:txBody>
          <a:bodyPr vert="horz" lIns="0" tIns="45720" rIns="0" bIns="45720" numCol="1" rtlCol="0" anchor="t">
            <a:normAutofit/>
          </a:bodyPr>
          <a:lstStyle/>
          <a:p>
            <a:pPr lvl="0"/>
            <a:r>
              <a:rPr lang="fr-FR" dirty="0"/>
              <a:t>Cliquez pour modifier les styles du texte du masque</a:t>
            </a:r>
          </a:p>
          <a:p>
            <a:pPr lvl="1"/>
            <a:r>
              <a:rPr lang="fr-FR" dirty="0"/>
              <a:t>Deuxième niveau</a:t>
            </a:r>
          </a:p>
          <a:p>
            <a:pPr lvl="2"/>
            <a:r>
              <a:rPr lang="fr-FR" dirty="0"/>
              <a:t>Troisième niveau</a:t>
            </a:r>
          </a:p>
          <a:p>
            <a:pPr lvl="3"/>
            <a:r>
              <a:rPr lang="fr-FR" dirty="0"/>
              <a:t>Quatrième niveau</a:t>
            </a:r>
          </a:p>
          <a:p>
            <a:pPr lvl="4"/>
            <a:r>
              <a:rPr lang="fr-FR" dirty="0"/>
              <a:t>Cinquième niveau</a:t>
            </a:r>
            <a:endParaRPr lang="en-US" dirty="0"/>
          </a:p>
        </p:txBody>
      </p:sp>
      <p:sp>
        <p:nvSpPr>
          <p:cNvPr id="12" name="Footer Placeholder 5"/>
          <p:cNvSpPr>
            <a:spLocks noGrp="1"/>
          </p:cNvSpPr>
          <p:nvPr>
            <p:ph type="ftr" sz="quarter" idx="3"/>
          </p:nvPr>
        </p:nvSpPr>
        <p:spPr>
          <a:xfrm>
            <a:off x="1038088" y="6434370"/>
            <a:ext cx="8888461" cy="365760"/>
          </a:xfrm>
          <a:prstGeom prst="rect">
            <a:avLst/>
          </a:prstGeom>
        </p:spPr>
        <p:txBody>
          <a:bodyPr/>
          <a:lstStyle>
            <a:lvl1pPr>
              <a:defRPr sz="1100" b="0" i="0">
                <a:solidFill>
                  <a:schemeClr val="accent5"/>
                </a:solidFill>
                <a:latin typeface="Oswald Light"/>
                <a:cs typeface="Oswald Light"/>
              </a:defRPr>
            </a:lvl1pPr>
          </a:lstStyle>
          <a:p>
            <a:endParaRPr lang="en-US" dirty="0"/>
          </a:p>
        </p:txBody>
      </p:sp>
      <p:sp>
        <p:nvSpPr>
          <p:cNvPr id="13" name="Slide Number Placeholder 6"/>
          <p:cNvSpPr>
            <a:spLocks noGrp="1"/>
          </p:cNvSpPr>
          <p:nvPr>
            <p:ph type="sldNum" sz="quarter" idx="4"/>
          </p:nvPr>
        </p:nvSpPr>
        <p:spPr>
          <a:xfrm>
            <a:off x="94615" y="6434370"/>
            <a:ext cx="731520" cy="396240"/>
          </a:xfrm>
          <a:prstGeom prst="bracketPair">
            <a:avLst>
              <a:gd name="adj" fmla="val 17949"/>
            </a:avLst>
          </a:prstGeom>
        </p:spPr>
        <p:txBody>
          <a:bodyPr/>
          <a:lstStyle>
            <a:lvl1pPr>
              <a:defRPr sz="1100" b="0" i="0">
                <a:solidFill>
                  <a:schemeClr val="accent4"/>
                </a:solidFill>
                <a:latin typeface="Oswald Regular"/>
                <a:cs typeface="Oswald Regular"/>
              </a:defRPr>
            </a:lvl1pPr>
          </a:lstStyle>
          <a:p>
            <a:fld id="{6E2D2B3B-882E-40F3-A32F-6DD516915044}" type="slidenum">
              <a:rPr lang="en-US" smtClean="0"/>
              <a:pPr/>
              <a:t>‹N°›</a:t>
            </a:fld>
            <a:endParaRPr lang="en-US" dirty="0"/>
          </a:p>
        </p:txBody>
      </p:sp>
      <p:pic>
        <p:nvPicPr>
          <p:cNvPr id="11" name="Image 10">
            <a:extLst>
              <a:ext uri="{FF2B5EF4-FFF2-40B4-BE49-F238E27FC236}">
                <a16:creationId xmlns:a16="http://schemas.microsoft.com/office/drawing/2014/main" id="{D90A2809-B1ED-4D4A-913B-440A0217FA0B}"/>
              </a:ext>
            </a:extLst>
          </p:cNvPr>
          <p:cNvPicPr>
            <a:picLocks noChangeAspect="1"/>
          </p:cNvPicPr>
          <p:nvPr/>
        </p:nvPicPr>
        <p:blipFill>
          <a:blip r:embed="rId9"/>
          <a:stretch>
            <a:fillRect/>
          </a:stretch>
        </p:blipFill>
        <p:spPr>
          <a:xfrm>
            <a:off x="10477646" y="6499800"/>
            <a:ext cx="1611420" cy="259994"/>
          </a:xfrm>
          <a:prstGeom prst="rect">
            <a:avLst/>
          </a:prstGeom>
        </p:spPr>
      </p:pic>
    </p:spTree>
    <p:extLst>
      <p:ext uri="{BB962C8B-B14F-4D97-AF65-F5344CB8AC3E}">
        <p14:creationId xmlns:p14="http://schemas.microsoft.com/office/powerpoint/2010/main" val="4014484064"/>
      </p:ext>
    </p:extLst>
  </p:cSld>
  <p:clrMap bg1="lt1" tx1="dk1" bg2="lt2" tx2="dk2" accent1="accent1" accent2="accent2" accent3="accent3" accent4="accent4" accent5="accent5" accent6="accent6" hlink="hlink" folHlink="folHlink"/>
  <p:sldLayoutIdLst>
    <p:sldLayoutId id="2147483666" r:id="rId1"/>
    <p:sldLayoutId id="2147483667" r:id="rId2"/>
    <p:sldLayoutId id="2147483668" r:id="rId3"/>
    <p:sldLayoutId id="2147483669" r:id="rId4"/>
    <p:sldLayoutId id="2147483670" r:id="rId5"/>
    <p:sldLayoutId id="2147483671" r:id="rId6"/>
    <p:sldLayoutId id="2147483672" r:id="rId7"/>
  </p:sldLayoutIdLst>
  <p:hf hdr="0" ftr="0" dt="0"/>
  <p:txStyles>
    <p:titleStyle>
      <a:lvl1pPr algn="l" defTabSz="914400" rtl="0" eaLnBrk="1" latinLnBrk="0" hangingPunct="1">
        <a:spcBef>
          <a:spcPct val="0"/>
        </a:spcBef>
        <a:buNone/>
        <a:defRPr sz="2400" b="0" i="0" u="none" kern="1200" cap="none" spc="0" baseline="0">
          <a:ln>
            <a:noFill/>
          </a:ln>
          <a:solidFill>
            <a:schemeClr val="tx1"/>
          </a:solidFill>
          <a:effectLst/>
          <a:latin typeface="Oswald Bold"/>
          <a:ea typeface="+mj-ea"/>
          <a:cs typeface="Oswald Bold"/>
        </a:defRPr>
      </a:lvl1pPr>
    </p:titleStyle>
    <p:bodyStyle>
      <a:lvl1pPr marL="114300" indent="0" algn="l" defTabSz="914400" rtl="0" eaLnBrk="1" latinLnBrk="0" hangingPunct="1">
        <a:lnSpc>
          <a:spcPct val="120000"/>
        </a:lnSpc>
        <a:spcBef>
          <a:spcPct val="20000"/>
        </a:spcBef>
        <a:buClr>
          <a:srgbClr val="0092D2"/>
        </a:buClr>
        <a:buFont typeface="Arial"/>
        <a:buNone/>
        <a:defRPr lang="fr-FR" sz="1300" b="0" i="0" u="none" kern="1500" baseline="0" dirty="0" smtClean="0">
          <a:solidFill>
            <a:srgbClr val="505150"/>
          </a:solidFill>
          <a:uFillTx/>
          <a:latin typeface="Century Gothic"/>
          <a:ea typeface="+mn-ea"/>
          <a:cs typeface="Century Gothic"/>
        </a:defRPr>
      </a:lvl1pPr>
      <a:lvl2pPr marL="582930" indent="-171450" algn="l" defTabSz="914400" rtl="0" eaLnBrk="1" latinLnBrk="0" hangingPunct="1">
        <a:lnSpc>
          <a:spcPct val="120000"/>
        </a:lnSpc>
        <a:spcBef>
          <a:spcPct val="20000"/>
        </a:spcBef>
        <a:buClr>
          <a:srgbClr val="0092D2"/>
        </a:buClr>
        <a:buFont typeface="Arial"/>
        <a:buChar char="•"/>
        <a:defRPr lang="fr-FR" sz="1200" b="0" i="0" u="none" kern="1500" baseline="0" dirty="0" smtClean="0">
          <a:solidFill>
            <a:srgbClr val="505150"/>
          </a:solidFill>
          <a:uFillTx/>
          <a:latin typeface="Century Gothic"/>
          <a:ea typeface="+mn-ea"/>
          <a:cs typeface="Century Gothic"/>
        </a:defRPr>
      </a:lvl2pPr>
      <a:lvl3pPr marL="948690" indent="-171450" algn="l" defTabSz="914400" rtl="0" eaLnBrk="1" latinLnBrk="0" hangingPunct="1">
        <a:lnSpc>
          <a:spcPct val="120000"/>
        </a:lnSpc>
        <a:spcBef>
          <a:spcPct val="20000"/>
        </a:spcBef>
        <a:buClr>
          <a:srgbClr val="0092D2"/>
        </a:buClr>
        <a:buSzPct val="100000"/>
        <a:buFont typeface="Lucida Grande"/>
        <a:buChar char="-"/>
        <a:defRPr lang="fr-FR" sz="1200" b="0" i="0" u="none" kern="1500" baseline="0" dirty="0" smtClean="0">
          <a:solidFill>
            <a:srgbClr val="505150"/>
          </a:solidFill>
          <a:uFillTx/>
          <a:latin typeface="Century Gothic"/>
          <a:ea typeface="+mn-ea"/>
          <a:cs typeface="Century Gothic"/>
        </a:defRPr>
      </a:lvl3pPr>
      <a:lvl4pPr marL="1223010" indent="-171450" algn="l" defTabSz="914400" rtl="0" eaLnBrk="1" latinLnBrk="0" hangingPunct="1">
        <a:lnSpc>
          <a:spcPct val="120000"/>
        </a:lnSpc>
        <a:spcBef>
          <a:spcPct val="20000"/>
        </a:spcBef>
        <a:buClr>
          <a:srgbClr val="0092D2"/>
        </a:buClr>
        <a:buFont typeface="Lucida Grande"/>
        <a:buChar char="&gt;"/>
        <a:defRPr lang="fr-FR" sz="1200" b="0" i="0" u="none" kern="1500" baseline="0" dirty="0" smtClean="0">
          <a:solidFill>
            <a:srgbClr val="505150"/>
          </a:solidFill>
          <a:uFillTx/>
          <a:latin typeface="Century Gothic"/>
          <a:ea typeface="+mn-ea"/>
          <a:cs typeface="Century Gothic"/>
        </a:defRPr>
      </a:lvl4pPr>
      <a:lvl5pPr marL="1325880" indent="0" algn="l" defTabSz="914400" rtl="0" eaLnBrk="1" latinLnBrk="0" hangingPunct="1">
        <a:lnSpc>
          <a:spcPct val="120000"/>
        </a:lnSpc>
        <a:spcBef>
          <a:spcPct val="20000"/>
        </a:spcBef>
        <a:buClr>
          <a:srgbClr val="0092D2"/>
        </a:buClr>
        <a:buFont typeface="Arial"/>
        <a:buNone/>
        <a:defRPr lang="en-US" sz="1200" b="0" i="0" u="none" kern="1500" baseline="0" dirty="0">
          <a:solidFill>
            <a:srgbClr val="505150"/>
          </a:solidFill>
          <a:uFillTx/>
          <a:latin typeface="Century Gothic"/>
          <a:ea typeface="+mn-ea"/>
          <a:cs typeface="Century Gothic"/>
        </a:defRPr>
      </a:lvl5pPr>
      <a:lvl6pPr marL="1737360" indent="-182880" algn="l" defTabSz="914400" rtl="0" eaLnBrk="1" latinLnBrk="0" hangingPunct="1">
        <a:spcBef>
          <a:spcPct val="20000"/>
        </a:spcBef>
        <a:buClr>
          <a:schemeClr val="accent1"/>
        </a:buClr>
        <a:buFont typeface="Arial" pitchFamily="34" charset="0"/>
        <a:buChar char="•"/>
        <a:defRPr sz="1400" kern="1200" baseline="0">
          <a:solidFill>
            <a:schemeClr val="tx1"/>
          </a:solidFill>
          <a:latin typeface="+mn-lt"/>
          <a:ea typeface="+mn-ea"/>
          <a:cs typeface="+mn-cs"/>
        </a:defRPr>
      </a:lvl6pPr>
      <a:lvl7pPr marL="1920240" indent="-182880" algn="l" defTabSz="914400" rtl="0" eaLnBrk="1" latinLnBrk="0" hangingPunct="1">
        <a:spcBef>
          <a:spcPct val="20000"/>
        </a:spcBef>
        <a:buClr>
          <a:schemeClr val="accent2"/>
        </a:buClr>
        <a:buFont typeface="Arial" pitchFamily="34" charset="0"/>
        <a:buChar char="•"/>
        <a:defRPr sz="1400" kern="1200">
          <a:solidFill>
            <a:schemeClr val="tx1"/>
          </a:solidFill>
          <a:latin typeface="+mn-lt"/>
          <a:ea typeface="+mn-ea"/>
          <a:cs typeface="+mn-cs"/>
        </a:defRPr>
      </a:lvl7pPr>
      <a:lvl8pPr marL="2103120" indent="-182880" algn="l" defTabSz="914400" rtl="0" eaLnBrk="1" latinLnBrk="0" hangingPunct="1">
        <a:spcBef>
          <a:spcPct val="20000"/>
        </a:spcBef>
        <a:buClr>
          <a:schemeClr val="accent3"/>
        </a:buClr>
        <a:buFont typeface="Arial" pitchFamily="34" charset="0"/>
        <a:buChar char="•"/>
        <a:defRPr sz="1400" kern="1200">
          <a:solidFill>
            <a:schemeClr val="tx1"/>
          </a:solidFill>
          <a:latin typeface="+mn-lt"/>
          <a:ea typeface="+mn-ea"/>
          <a:cs typeface="+mn-cs"/>
        </a:defRPr>
      </a:lvl8pPr>
      <a:lvl9pPr marL="2286000" indent="-182880" algn="l" defTabSz="914400" rtl="0" eaLnBrk="1" latinLnBrk="0" hangingPunct="1">
        <a:spcBef>
          <a:spcPct val="20000"/>
        </a:spcBef>
        <a:buClr>
          <a:schemeClr val="accent4"/>
        </a:buClr>
        <a:buFont typeface="Arial" pitchFamily="34" charset="0"/>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8.xml"/><Relationship Id="rId1" Type="http://schemas.openxmlformats.org/officeDocument/2006/relationships/slideLayout" Target="../slideLayouts/slideLayout6.xml"/><Relationship Id="rId6" Type="http://schemas.openxmlformats.org/officeDocument/2006/relationships/image" Target="../media/image27.svg"/><Relationship Id="rId5" Type="http://schemas.openxmlformats.org/officeDocument/2006/relationships/image" Target="../media/image26.png"/><Relationship Id="rId4" Type="http://schemas.openxmlformats.org/officeDocument/2006/relationships/image" Target="../media/image25.svg"/></Relationships>
</file>

<file path=ppt/slides/_rels/slide11.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12.xml.rels><?xml version="1.0" encoding="UTF-8" standalone="yes"?>
<Relationships xmlns="http://schemas.openxmlformats.org/package/2006/relationships"><Relationship Id="rId8" Type="http://schemas.openxmlformats.org/officeDocument/2006/relationships/tags" Target="../tags/tag9.xml"/><Relationship Id="rId13" Type="http://schemas.openxmlformats.org/officeDocument/2006/relationships/tags" Target="../tags/tag14.xml"/><Relationship Id="rId3" Type="http://schemas.openxmlformats.org/officeDocument/2006/relationships/tags" Target="../tags/tag4.xml"/><Relationship Id="rId7" Type="http://schemas.openxmlformats.org/officeDocument/2006/relationships/tags" Target="../tags/tag8.xml"/><Relationship Id="rId12" Type="http://schemas.openxmlformats.org/officeDocument/2006/relationships/tags" Target="../tags/tag13.xml"/><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tags" Target="../tags/tag7.xml"/><Relationship Id="rId11" Type="http://schemas.openxmlformats.org/officeDocument/2006/relationships/tags" Target="../tags/tag12.xml"/><Relationship Id="rId5" Type="http://schemas.openxmlformats.org/officeDocument/2006/relationships/tags" Target="../tags/tag6.xml"/><Relationship Id="rId15" Type="http://schemas.openxmlformats.org/officeDocument/2006/relationships/slideLayout" Target="../slideLayouts/slideLayout6.xml"/><Relationship Id="rId10" Type="http://schemas.openxmlformats.org/officeDocument/2006/relationships/tags" Target="../tags/tag11.xml"/><Relationship Id="rId4" Type="http://schemas.openxmlformats.org/officeDocument/2006/relationships/tags" Target="../tags/tag5.xml"/><Relationship Id="rId9" Type="http://schemas.openxmlformats.org/officeDocument/2006/relationships/tags" Target="../tags/tag10.xml"/><Relationship Id="rId14" Type="http://schemas.openxmlformats.org/officeDocument/2006/relationships/tags" Target="../tags/tag15.xml"/></Relationships>
</file>

<file path=ppt/slides/_rels/slide13.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0.xml"/><Relationship Id="rId1" Type="http://schemas.openxmlformats.org/officeDocument/2006/relationships/slideLayout" Target="../slideLayouts/slideLayout2.xml"/><Relationship Id="rId5" Type="http://schemas.openxmlformats.org/officeDocument/2006/relationships/image" Target="../media/image29.png"/><Relationship Id="rId4" Type="http://schemas.openxmlformats.org/officeDocument/2006/relationships/hyperlink" Target="https://forms.office.com/Pages/ShareFormPage.aspx?id=MqqXk30LMUyZvcplp3eROQKkIZHEU7lHg9VHiACIuatUOVkwSTBHNlBJN0dUMDZTSUhWRFFPMlNBSC4u&amp;sharetoken=FrkrRs0v6bgl3UB6ADFn" TargetMode="External"/></Relationships>
</file>

<file path=ppt/slides/_rels/slide14.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15.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2.xml"/><Relationship Id="rId1" Type="http://schemas.openxmlformats.org/officeDocument/2006/relationships/slideLayout" Target="../slideLayouts/slideLayout2.xml"/><Relationship Id="rId5" Type="http://schemas.openxmlformats.org/officeDocument/2006/relationships/image" Target="../media/image32.png"/><Relationship Id="rId4" Type="http://schemas.openxmlformats.org/officeDocument/2006/relationships/image" Target="../media/image31.png"/></Relationships>
</file>

<file path=ppt/slides/_rels/slide16.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17.xml.rels><?xml version="1.0" encoding="UTF-8" standalone="yes"?>
<Relationships xmlns="http://schemas.openxmlformats.org/package/2006/relationships"><Relationship Id="rId8" Type="http://schemas.openxmlformats.org/officeDocument/2006/relationships/image" Target="../media/image37.png"/><Relationship Id="rId3" Type="http://schemas.openxmlformats.org/officeDocument/2006/relationships/hyperlink" Target="https://www.youtube.com/watch?v=yHPApuBoyE8" TargetMode="External"/><Relationship Id="rId7" Type="http://schemas.openxmlformats.org/officeDocument/2006/relationships/image" Target="../media/image36.jpg"/><Relationship Id="rId2" Type="http://schemas.openxmlformats.org/officeDocument/2006/relationships/image" Target="../media/image33.png"/><Relationship Id="rId1" Type="http://schemas.openxmlformats.org/officeDocument/2006/relationships/slideLayout" Target="../slideLayouts/slideLayout2.xml"/><Relationship Id="rId6" Type="http://schemas.openxmlformats.org/officeDocument/2006/relationships/hyperlink" Target="https://www.youtube.com/watch?v=500xz9JWQBk" TargetMode="External"/><Relationship Id="rId5" Type="http://schemas.openxmlformats.org/officeDocument/2006/relationships/image" Target="../media/image35.png"/><Relationship Id="rId4" Type="http://schemas.openxmlformats.org/officeDocument/2006/relationships/image" Target="../media/image34.png"/></Relationships>
</file>

<file path=ppt/slides/_rels/slide18.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39.png"/></Relationships>
</file>

<file path=ppt/slides/_rels/slide19.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9.png"/><Relationship Id="rId7" Type="http://schemas.openxmlformats.org/officeDocument/2006/relationships/image" Target="../media/image13.png"/><Relationship Id="rId2" Type="http://schemas.openxmlformats.org/officeDocument/2006/relationships/notesSlide" Target="../notesSlides/notesSlide6.xml"/><Relationship Id="rId1" Type="http://schemas.openxmlformats.org/officeDocument/2006/relationships/slideLayout" Target="../slideLayouts/slideLayout6.xml"/><Relationship Id="rId6" Type="http://schemas.openxmlformats.org/officeDocument/2006/relationships/image" Target="../media/image12.png"/><Relationship Id="rId5" Type="http://schemas.openxmlformats.org/officeDocument/2006/relationships/image" Target="../media/image11.svg"/><Relationship Id="rId4" Type="http://schemas.openxmlformats.org/officeDocument/2006/relationships/image" Target="../media/image10.png"/><Relationship Id="rId9" Type="http://schemas.openxmlformats.org/officeDocument/2006/relationships/image" Target="../media/image15.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8" Type="http://schemas.openxmlformats.org/officeDocument/2006/relationships/image" Target="../media/image21.svg"/><Relationship Id="rId3" Type="http://schemas.openxmlformats.org/officeDocument/2006/relationships/image" Target="../media/image16.png"/><Relationship Id="rId7" Type="http://schemas.openxmlformats.org/officeDocument/2006/relationships/image" Target="../media/image20.png"/><Relationship Id="rId2" Type="http://schemas.openxmlformats.org/officeDocument/2006/relationships/notesSlide" Target="../notesSlides/notesSlide7.xml"/><Relationship Id="rId1" Type="http://schemas.openxmlformats.org/officeDocument/2006/relationships/slideLayout" Target="../slideLayouts/slideLayout6.xml"/><Relationship Id="rId6" Type="http://schemas.openxmlformats.org/officeDocument/2006/relationships/image" Target="../media/image19.svg"/><Relationship Id="rId5" Type="http://schemas.openxmlformats.org/officeDocument/2006/relationships/image" Target="../media/image18.png"/><Relationship Id="rId10" Type="http://schemas.openxmlformats.org/officeDocument/2006/relationships/image" Target="../media/image23.svg"/><Relationship Id="rId4" Type="http://schemas.openxmlformats.org/officeDocument/2006/relationships/image" Target="../media/image17.svg"/><Relationship Id="rId9" Type="http://schemas.openxmlformats.org/officeDocument/2006/relationships/image" Target="../media/image22.png"/></Relationships>
</file>

<file path=ppt/slides/_rels/slide9.xml.rels><?xml version="1.0" encoding="UTF-8" standalone="yes"?>
<Relationships xmlns="http://schemas.openxmlformats.org/package/2006/relationships"><Relationship Id="rId3" Type="http://schemas.openxmlformats.org/officeDocument/2006/relationships/image" Target="../media/image11.svg"/><Relationship Id="rId2" Type="http://schemas.openxmlformats.org/officeDocument/2006/relationships/image" Target="../media/image10.png"/><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68"/>
        <p:cNvGrpSpPr/>
        <p:nvPr/>
      </p:nvGrpSpPr>
      <p:grpSpPr>
        <a:xfrm>
          <a:off x="0" y="0"/>
          <a:ext cx="0" cy="0"/>
          <a:chOff x="0" y="0"/>
          <a:chExt cx="0" cy="0"/>
        </a:xfrm>
      </p:grpSpPr>
      <p:sp>
        <p:nvSpPr>
          <p:cNvPr id="69" name="Google Shape;69;p12"/>
          <p:cNvSpPr txBox="1">
            <a:spLocks noGrp="1"/>
          </p:cNvSpPr>
          <p:nvPr>
            <p:ph type="ctrTitle"/>
          </p:nvPr>
        </p:nvSpPr>
        <p:spPr>
          <a:xfrm>
            <a:off x="1" y="1905001"/>
            <a:ext cx="12191999" cy="1528379"/>
          </a:xfrm>
          <a:prstGeom prst="rect">
            <a:avLst/>
          </a:prstGeom>
          <a:noFill/>
          <a:ln>
            <a:noFill/>
          </a:ln>
        </p:spPr>
        <p:txBody>
          <a:bodyPr spcFirstLastPara="1" wrap="square" lIns="91425" tIns="45700" rIns="91425" bIns="45700" anchor="b" anchorCtr="0">
            <a:noAutofit/>
          </a:bodyPr>
          <a:lstStyle/>
          <a:p>
            <a:pPr marL="0" lvl="0" indent="0" algn="ctr" rtl="0">
              <a:spcBef>
                <a:spcPts val="0"/>
              </a:spcBef>
              <a:spcAft>
                <a:spcPts val="0"/>
              </a:spcAft>
              <a:buClr>
                <a:schemeClr val="dk2"/>
              </a:buClr>
              <a:buSzPts val="2400"/>
              <a:buFont typeface="Oswald"/>
              <a:buNone/>
            </a:pPr>
            <a:r>
              <a:rPr lang="fr-FR" b="1" dirty="0"/>
              <a:t>Proposer du mentorat aux jeunes de l’Aide Sociale à l’Enfance</a:t>
            </a:r>
            <a:endParaRPr b="0" dirty="0"/>
          </a:p>
        </p:txBody>
      </p:sp>
      <p:sp>
        <p:nvSpPr>
          <p:cNvPr id="70" name="Google Shape;70;p12"/>
          <p:cNvSpPr>
            <a:spLocks noGrp="1"/>
          </p:cNvSpPr>
          <p:nvPr>
            <p:ph type="sldNum" idx="12"/>
          </p:nvPr>
        </p:nvSpPr>
        <p:spPr>
          <a:xfrm>
            <a:off x="94615" y="6434370"/>
            <a:ext cx="731520" cy="396240"/>
          </a:xfrm>
          <a:prstGeom prst="bracketPair">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fld id="{00000000-1234-1234-1234-123412341234}" type="slidenum">
              <a:rPr lang="fr-FR">
                <a:solidFill>
                  <a:srgbClr val="60BDE0"/>
                </a:solidFill>
              </a:rPr>
              <a:t>1</a:t>
            </a:fld>
            <a:endParaRPr>
              <a:solidFill>
                <a:srgbClr val="60BDE0"/>
              </a:solidFill>
            </a:endParaRPr>
          </a:p>
        </p:txBody>
      </p:sp>
      <p:sp>
        <p:nvSpPr>
          <p:cNvPr id="3" name="TextBox 2">
            <a:extLst>
              <a:ext uri="{FF2B5EF4-FFF2-40B4-BE49-F238E27FC236}">
                <a16:creationId xmlns:a16="http://schemas.microsoft.com/office/drawing/2014/main" id="{067A6379-7DB3-7C23-782B-E32B2ED3ED49}"/>
              </a:ext>
            </a:extLst>
          </p:cNvPr>
          <p:cNvSpPr txBox="1"/>
          <p:nvPr/>
        </p:nvSpPr>
        <p:spPr>
          <a:xfrm>
            <a:off x="4290767" y="4147793"/>
            <a:ext cx="3610465" cy="914401"/>
          </a:xfrm>
          <a:prstGeom prst="rect">
            <a:avLst/>
          </a:prstGeom>
          <a:solidFill>
            <a:schemeClr val="bg1">
              <a:lumMod val="85000"/>
            </a:schemeClr>
          </a:solidFill>
        </p:spPr>
        <p:txBody>
          <a:bodyPr wrap="square" rtlCol="0" anchor="ctr">
            <a:noAutofit/>
          </a:bodyPr>
          <a:lstStyle/>
          <a:p>
            <a:pPr algn="ctr"/>
            <a:r>
              <a:rPr lang="fr-FR" dirty="0">
                <a:latin typeface="Montserrat" panose="00000500000000000000" pitchFamily="2" charset="0"/>
              </a:rPr>
              <a:t>Ajouter logo du département</a:t>
            </a:r>
          </a:p>
        </p:txBody>
      </p:sp>
      <p:sp>
        <p:nvSpPr>
          <p:cNvPr id="4" name="TextBox 3">
            <a:extLst>
              <a:ext uri="{FF2B5EF4-FFF2-40B4-BE49-F238E27FC236}">
                <a16:creationId xmlns:a16="http://schemas.microsoft.com/office/drawing/2014/main" id="{79DE41B3-8D42-E6C5-2397-381376D4FE4F}"/>
              </a:ext>
            </a:extLst>
          </p:cNvPr>
          <p:cNvSpPr txBox="1"/>
          <p:nvPr/>
        </p:nvSpPr>
        <p:spPr>
          <a:xfrm>
            <a:off x="94615" y="131974"/>
            <a:ext cx="3610465" cy="1234913"/>
          </a:xfrm>
          <a:prstGeom prst="rect">
            <a:avLst/>
          </a:prstGeom>
          <a:solidFill>
            <a:schemeClr val="bg1">
              <a:lumMod val="85000"/>
            </a:schemeClr>
          </a:solidFill>
        </p:spPr>
        <p:txBody>
          <a:bodyPr wrap="square" rtlCol="0" anchor="ctr">
            <a:noAutofit/>
          </a:bodyPr>
          <a:lstStyle/>
          <a:p>
            <a:pPr algn="ctr"/>
            <a:r>
              <a:rPr lang="fr-FR" dirty="0">
                <a:latin typeface="Montserrat" panose="00000500000000000000" pitchFamily="2" charset="0"/>
              </a:rPr>
              <a:t>L’ensemble des éléments à personnaliser sont renseignés dans des carrés gris comme celui-ci, supprimez les avant votre première présentation </a:t>
            </a:r>
            <a:r>
              <a:rPr lang="fr-FR">
                <a:latin typeface="Montserrat" panose="00000500000000000000" pitchFamily="2" charset="0"/>
              </a:rPr>
              <a:t>! </a:t>
            </a:r>
            <a:endParaRPr lang="fr-FR" dirty="0">
              <a:latin typeface="Montserrat" panose="00000500000000000000" pitchFamily="2" charset="0"/>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385"/>
        <p:cNvGrpSpPr/>
        <p:nvPr/>
      </p:nvGrpSpPr>
      <p:grpSpPr>
        <a:xfrm>
          <a:off x="0" y="0"/>
          <a:ext cx="0" cy="0"/>
          <a:chOff x="0" y="0"/>
          <a:chExt cx="0" cy="0"/>
        </a:xfrm>
      </p:grpSpPr>
      <p:sp>
        <p:nvSpPr>
          <p:cNvPr id="9" name="Title 8">
            <a:extLst>
              <a:ext uri="{FF2B5EF4-FFF2-40B4-BE49-F238E27FC236}">
                <a16:creationId xmlns:a16="http://schemas.microsoft.com/office/drawing/2014/main" id="{E22CB9A6-E431-1DDD-7098-875988385A83}"/>
              </a:ext>
            </a:extLst>
          </p:cNvPr>
          <p:cNvSpPr>
            <a:spLocks noGrp="1"/>
          </p:cNvSpPr>
          <p:nvPr>
            <p:ph type="title"/>
          </p:nvPr>
        </p:nvSpPr>
        <p:spPr/>
        <p:txBody>
          <a:bodyPr/>
          <a:lstStyle/>
          <a:p>
            <a:pPr marL="0" marR="0" lvl="0" indent="0" rtl="0">
              <a:spcBef>
                <a:spcPts val="0"/>
              </a:spcBef>
              <a:spcAft>
                <a:spcPts val="0"/>
              </a:spcAft>
            </a:pPr>
            <a:r>
              <a:rPr lang="fr-FR" sz="1800" dirty="0">
                <a:solidFill>
                  <a:schemeClr val="accent1"/>
                </a:solidFill>
              </a:rPr>
              <a:t>Le mentorat, qu’est-ce que c’est ?</a:t>
            </a:r>
            <a:br>
              <a:rPr lang="fr-FR" b="1" dirty="0">
                <a:solidFill>
                  <a:schemeClr val="accent1"/>
                </a:solidFill>
                <a:latin typeface="Oswald Bold"/>
                <a:ea typeface="+mj-ea"/>
                <a:sym typeface="Oswald"/>
              </a:rPr>
            </a:br>
            <a:r>
              <a:rPr lang="fr-FR" sz="2400" b="1" i="0" u="none" strike="noStrike" cap="none" dirty="0">
                <a:solidFill>
                  <a:srgbClr val="141313"/>
                </a:solidFill>
                <a:latin typeface="Oswald"/>
                <a:ea typeface="Oswald"/>
                <a:cs typeface="Oswald"/>
                <a:sym typeface="Oswald"/>
              </a:rPr>
              <a:t>Le mentorat en présentiel et en distanciel : </a:t>
            </a:r>
            <a:r>
              <a:rPr lang="fr-FR" sz="2400" b="1" dirty="0">
                <a:solidFill>
                  <a:srgbClr val="141313"/>
                </a:solidFill>
                <a:latin typeface="Oswald"/>
                <a:ea typeface="Oswald"/>
                <a:cs typeface="Oswald"/>
                <a:sym typeface="Oswald"/>
              </a:rPr>
              <a:t>quelles modalités </a:t>
            </a:r>
            <a:br>
              <a:rPr lang="fr-FR" sz="2400" b="1" dirty="0">
                <a:solidFill>
                  <a:srgbClr val="141313"/>
                </a:solidFill>
                <a:latin typeface="Oswald"/>
                <a:ea typeface="Oswald"/>
                <a:cs typeface="Oswald"/>
                <a:sym typeface="Oswald"/>
              </a:rPr>
            </a:br>
            <a:r>
              <a:rPr lang="fr-FR" sz="2400" b="1" i="0" u="none" strike="noStrike" cap="none" dirty="0">
                <a:solidFill>
                  <a:srgbClr val="141313"/>
                </a:solidFill>
                <a:latin typeface="Oswald"/>
                <a:ea typeface="Oswald"/>
                <a:cs typeface="Oswald"/>
                <a:sym typeface="Oswald"/>
              </a:rPr>
              <a:t>et quels avantages à chacun ? </a:t>
            </a:r>
            <a:endParaRPr lang="fr-FR" dirty="0"/>
          </a:p>
        </p:txBody>
      </p:sp>
      <p:sp>
        <p:nvSpPr>
          <p:cNvPr id="386" name="Google Shape;386;p28"/>
          <p:cNvSpPr>
            <a:spLocks noGrp="1"/>
          </p:cNvSpPr>
          <p:nvPr>
            <p:ph type="sldNum" sz="quarter" idx="4"/>
          </p:nvPr>
        </p:nvSpPr>
        <p:spPr>
          <a:prstGeom prst="bracketPair">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fld id="{00000000-1234-1234-1234-123412341234}" type="slidenum">
              <a:rPr lang="fr-FR" smtClean="0"/>
              <a:t>10</a:t>
            </a:fld>
            <a:endParaRPr lang="fr-FR"/>
          </a:p>
        </p:txBody>
      </p:sp>
      <p:sp>
        <p:nvSpPr>
          <p:cNvPr id="4" name="ZoneTexte 3">
            <a:extLst>
              <a:ext uri="{FF2B5EF4-FFF2-40B4-BE49-F238E27FC236}">
                <a16:creationId xmlns:a16="http://schemas.microsoft.com/office/drawing/2014/main" id="{1EEAB8FE-A688-DD7E-97E1-1212504531D3}"/>
              </a:ext>
            </a:extLst>
          </p:cNvPr>
          <p:cNvSpPr txBox="1"/>
          <p:nvPr/>
        </p:nvSpPr>
        <p:spPr>
          <a:xfrm>
            <a:off x="2215680" y="1987989"/>
            <a:ext cx="3426300" cy="276999"/>
          </a:xfrm>
          <a:prstGeom prst="rect">
            <a:avLst/>
          </a:prstGeom>
          <a:noFill/>
        </p:spPr>
        <p:txBody>
          <a:bodyPr wrap="square" lIns="0" tIns="0" rIns="0" bIns="0" rtlCol="0" anchor="b">
            <a:spAutoFit/>
          </a:bodyPr>
          <a:lstStyle/>
          <a:p>
            <a:r>
              <a:rPr lang="fr-FR" b="1" dirty="0">
                <a:solidFill>
                  <a:schemeClr val="accent1"/>
                </a:solidFill>
                <a:latin typeface="Montserrat" panose="00000500000000000000" pitchFamily="2" charset="0"/>
              </a:rPr>
              <a:t>Mentorat en présentiel</a:t>
            </a:r>
          </a:p>
        </p:txBody>
      </p:sp>
      <p:sp>
        <p:nvSpPr>
          <p:cNvPr id="5" name="ZoneTexte 4">
            <a:extLst>
              <a:ext uri="{FF2B5EF4-FFF2-40B4-BE49-F238E27FC236}">
                <a16:creationId xmlns:a16="http://schemas.microsoft.com/office/drawing/2014/main" id="{CA872495-037C-54F7-5447-EC82C25D316C}"/>
              </a:ext>
            </a:extLst>
          </p:cNvPr>
          <p:cNvSpPr txBox="1"/>
          <p:nvPr/>
        </p:nvSpPr>
        <p:spPr>
          <a:xfrm>
            <a:off x="6963656" y="1987989"/>
            <a:ext cx="3141478" cy="276999"/>
          </a:xfrm>
          <a:prstGeom prst="rect">
            <a:avLst/>
          </a:prstGeom>
          <a:noFill/>
        </p:spPr>
        <p:txBody>
          <a:bodyPr wrap="square" lIns="0" tIns="0" rIns="0" bIns="0" rtlCol="0" anchor="b">
            <a:spAutoFit/>
          </a:bodyPr>
          <a:lstStyle/>
          <a:p>
            <a:r>
              <a:rPr lang="fr-FR" b="1" dirty="0">
                <a:solidFill>
                  <a:schemeClr val="accent1"/>
                </a:solidFill>
                <a:latin typeface="Montserrat" panose="00000500000000000000" pitchFamily="2" charset="0"/>
              </a:rPr>
              <a:t>Mentorat en distanciel</a:t>
            </a:r>
          </a:p>
        </p:txBody>
      </p:sp>
      <p:sp>
        <p:nvSpPr>
          <p:cNvPr id="12" name="ZoneTexte 11">
            <a:extLst>
              <a:ext uri="{FF2B5EF4-FFF2-40B4-BE49-F238E27FC236}">
                <a16:creationId xmlns:a16="http://schemas.microsoft.com/office/drawing/2014/main" id="{A20CA6D7-668E-18AE-BA11-75F3038D4882}"/>
              </a:ext>
            </a:extLst>
          </p:cNvPr>
          <p:cNvSpPr txBox="1"/>
          <p:nvPr/>
        </p:nvSpPr>
        <p:spPr>
          <a:xfrm>
            <a:off x="574369" y="5972729"/>
            <a:ext cx="11201705" cy="253916"/>
          </a:xfrm>
          <a:prstGeom prst="rect">
            <a:avLst/>
          </a:prstGeom>
          <a:solidFill>
            <a:schemeClr val="bg1">
              <a:lumMod val="95000"/>
            </a:schemeClr>
          </a:solidFill>
        </p:spPr>
        <p:txBody>
          <a:bodyPr wrap="square" rtlCol="0">
            <a:spAutoFit/>
          </a:bodyPr>
          <a:lstStyle/>
          <a:p>
            <a:pPr algn="ctr"/>
            <a:r>
              <a:rPr lang="fr-FR" sz="1050" i="1" dirty="0">
                <a:latin typeface="Montserrat" panose="00000500000000000000" pitchFamily="2" charset="0"/>
              </a:rPr>
              <a:t>A noter que chaque association investit autant le suivi des binômes, que le mentorat ait lieu en présentiel ou en distanciel</a:t>
            </a:r>
          </a:p>
        </p:txBody>
      </p:sp>
      <p:sp>
        <p:nvSpPr>
          <p:cNvPr id="13" name="ZoneTexte 12">
            <a:extLst>
              <a:ext uri="{FF2B5EF4-FFF2-40B4-BE49-F238E27FC236}">
                <a16:creationId xmlns:a16="http://schemas.microsoft.com/office/drawing/2014/main" id="{19D382C3-411F-5281-8818-31EF8702EC5B}"/>
              </a:ext>
            </a:extLst>
          </p:cNvPr>
          <p:cNvSpPr txBox="1"/>
          <p:nvPr/>
        </p:nvSpPr>
        <p:spPr>
          <a:xfrm>
            <a:off x="2215680" y="2492777"/>
            <a:ext cx="4184169" cy="553998"/>
          </a:xfrm>
          <a:prstGeom prst="rect">
            <a:avLst/>
          </a:prstGeom>
          <a:noFill/>
        </p:spPr>
        <p:txBody>
          <a:bodyPr wrap="square" lIns="0" tIns="0" rIns="0" bIns="0">
            <a:spAutoFit/>
          </a:bodyPr>
          <a:lstStyle/>
          <a:p>
            <a:pPr marL="0" marR="0" lvl="0" indent="0" algn="l" defTabSz="914400" rtl="0" eaLnBrk="1" fontAlgn="auto" latinLnBrk="0" hangingPunct="1">
              <a:lnSpc>
                <a:spcPct val="100000"/>
              </a:lnSpc>
              <a:spcBef>
                <a:spcPts val="0"/>
              </a:spcBef>
              <a:spcAft>
                <a:spcPts val="0"/>
              </a:spcAft>
              <a:buClr>
                <a:srgbClr val="141313"/>
              </a:buClr>
              <a:buSzPts val="1000"/>
              <a:buFont typeface="Arial"/>
              <a:buNone/>
              <a:tabLst/>
              <a:defRPr/>
            </a:pPr>
            <a:r>
              <a:rPr kumimoji="0" lang="fr-FR" sz="1200" i="0" u="none" strike="noStrike" kern="0" cap="none" spc="0" normalizeH="0" baseline="0" noProof="0" dirty="0">
                <a:ln>
                  <a:noFill/>
                </a:ln>
                <a:solidFill>
                  <a:srgbClr val="141313"/>
                </a:solidFill>
                <a:effectLst/>
                <a:uLnTx/>
                <a:uFillTx/>
                <a:latin typeface="Montserrat"/>
                <a:cs typeface="Arial"/>
                <a:sym typeface="Arial"/>
              </a:rPr>
              <a:t>Le</a:t>
            </a:r>
            <a:r>
              <a:rPr kumimoji="0" lang="fr-FR" sz="1200" b="1" i="0" u="none" strike="noStrike" kern="0" cap="none" spc="0" normalizeH="0" baseline="0" noProof="0" dirty="0">
                <a:ln>
                  <a:noFill/>
                </a:ln>
                <a:solidFill>
                  <a:srgbClr val="141313"/>
                </a:solidFill>
                <a:effectLst/>
                <a:uLnTx/>
                <a:uFillTx/>
                <a:latin typeface="Montserrat"/>
                <a:cs typeface="Arial"/>
                <a:sym typeface="Arial"/>
              </a:rPr>
              <a:t> </a:t>
            </a:r>
            <a:r>
              <a:rPr kumimoji="0" lang="fr-FR" sz="1200" b="0" i="0" u="none" strike="noStrike" kern="0" cap="none" spc="0" normalizeH="0" baseline="0" noProof="0" dirty="0">
                <a:ln>
                  <a:noFill/>
                </a:ln>
                <a:solidFill>
                  <a:srgbClr val="141313"/>
                </a:solidFill>
                <a:effectLst/>
                <a:uLnTx/>
                <a:uFillTx/>
                <a:latin typeface="Montserrat"/>
                <a:cs typeface="Arial"/>
                <a:sym typeface="Arial"/>
              </a:rPr>
              <a:t>jeune et </a:t>
            </a:r>
            <a:r>
              <a:rPr lang="fr-FR" sz="1200" dirty="0">
                <a:solidFill>
                  <a:srgbClr val="141313"/>
                </a:solidFill>
                <a:latin typeface="Montserrat"/>
              </a:rPr>
              <a:t>son </a:t>
            </a:r>
            <a:r>
              <a:rPr kumimoji="0" lang="fr-FR" sz="1200" b="0" i="0" u="none" strike="noStrike" kern="0" cap="none" spc="0" normalizeH="0" baseline="0" noProof="0" dirty="0">
                <a:ln>
                  <a:noFill/>
                </a:ln>
                <a:solidFill>
                  <a:srgbClr val="141313"/>
                </a:solidFill>
                <a:effectLst/>
                <a:uLnTx/>
                <a:uFillTx/>
                <a:latin typeface="Montserrat"/>
                <a:cs typeface="Arial"/>
                <a:sym typeface="Arial"/>
              </a:rPr>
              <a:t>mentor peuvent se retrouver au sein d’une antenne de mentorat, dans le lieu de vie du jeune</a:t>
            </a:r>
            <a:r>
              <a:rPr lang="fr-FR" sz="1200" kern="0" dirty="0">
                <a:solidFill>
                  <a:srgbClr val="141313"/>
                </a:solidFill>
                <a:latin typeface="Montserrat"/>
                <a:cs typeface="Arial"/>
                <a:sym typeface="Arial"/>
              </a:rPr>
              <a:t> ou à l’occasion de sorties socio-culturelles</a:t>
            </a:r>
            <a:endParaRPr kumimoji="0" lang="fr-FR" sz="1200" b="0" i="0" u="none" strike="noStrike" kern="0" cap="none" spc="0" normalizeH="0" baseline="0" noProof="0" dirty="0">
              <a:ln>
                <a:noFill/>
              </a:ln>
              <a:solidFill>
                <a:srgbClr val="141313"/>
              </a:solidFill>
              <a:effectLst/>
              <a:uLnTx/>
              <a:uFillTx/>
              <a:latin typeface="Montserrat"/>
              <a:cs typeface="Arial"/>
              <a:sym typeface="Arial"/>
            </a:endParaRPr>
          </a:p>
        </p:txBody>
      </p:sp>
      <p:sp>
        <p:nvSpPr>
          <p:cNvPr id="14" name="ZoneTexte 13">
            <a:extLst>
              <a:ext uri="{FF2B5EF4-FFF2-40B4-BE49-F238E27FC236}">
                <a16:creationId xmlns:a16="http://schemas.microsoft.com/office/drawing/2014/main" id="{1455C6E2-878D-7066-F03B-4B307A8BF685}"/>
              </a:ext>
            </a:extLst>
          </p:cNvPr>
          <p:cNvSpPr txBox="1"/>
          <p:nvPr/>
        </p:nvSpPr>
        <p:spPr>
          <a:xfrm>
            <a:off x="6963656" y="2492777"/>
            <a:ext cx="3831754" cy="369332"/>
          </a:xfrm>
          <a:prstGeom prst="rect">
            <a:avLst/>
          </a:prstGeom>
          <a:noFill/>
        </p:spPr>
        <p:txBody>
          <a:bodyPr wrap="square" lIns="0" tIns="0" rIns="0" bIns="0">
            <a:spAutoFit/>
          </a:bodyPr>
          <a:lstStyle/>
          <a:p>
            <a:pPr marL="0" marR="0" lvl="0" indent="0" algn="l" defTabSz="914400" rtl="0" eaLnBrk="1" fontAlgn="auto" latinLnBrk="0" hangingPunct="1">
              <a:lnSpc>
                <a:spcPct val="100000"/>
              </a:lnSpc>
              <a:spcBef>
                <a:spcPts val="0"/>
              </a:spcBef>
              <a:spcAft>
                <a:spcPts val="0"/>
              </a:spcAft>
              <a:buClr>
                <a:srgbClr val="141313"/>
              </a:buClr>
              <a:buSzPts val="1000"/>
              <a:buFont typeface="Arial"/>
              <a:buNone/>
              <a:tabLst/>
              <a:defRPr/>
            </a:pPr>
            <a:r>
              <a:rPr kumimoji="0" lang="fr-FR" sz="1200" i="0" u="none" strike="noStrike" kern="0" cap="none" spc="0" normalizeH="0" baseline="0" noProof="0" dirty="0">
                <a:ln>
                  <a:noFill/>
                </a:ln>
                <a:solidFill>
                  <a:srgbClr val="141313"/>
                </a:solidFill>
                <a:effectLst/>
                <a:uLnTx/>
                <a:uFillTx/>
                <a:latin typeface="Montserrat"/>
                <a:cs typeface="Arial"/>
                <a:sym typeface="Arial"/>
              </a:rPr>
              <a:t>Le</a:t>
            </a:r>
            <a:r>
              <a:rPr kumimoji="0" lang="fr-FR" sz="1200" b="1" i="0" u="none" strike="noStrike" kern="0" cap="none" spc="0" normalizeH="0" baseline="0" noProof="0" dirty="0">
                <a:ln>
                  <a:noFill/>
                </a:ln>
                <a:solidFill>
                  <a:srgbClr val="141313"/>
                </a:solidFill>
                <a:effectLst/>
                <a:uLnTx/>
                <a:uFillTx/>
                <a:latin typeface="Montserrat"/>
                <a:cs typeface="Arial"/>
                <a:sym typeface="Arial"/>
              </a:rPr>
              <a:t> </a:t>
            </a:r>
            <a:r>
              <a:rPr kumimoji="0" lang="fr-FR" sz="1200" b="0" i="0" u="none" strike="noStrike" kern="0" cap="none" spc="0" normalizeH="0" baseline="0" noProof="0" dirty="0">
                <a:ln>
                  <a:noFill/>
                </a:ln>
                <a:solidFill>
                  <a:srgbClr val="141313"/>
                </a:solidFill>
                <a:effectLst/>
                <a:uLnTx/>
                <a:uFillTx/>
                <a:latin typeface="Montserrat"/>
                <a:cs typeface="Arial"/>
                <a:sym typeface="Arial"/>
              </a:rPr>
              <a:t>jeune et </a:t>
            </a:r>
            <a:r>
              <a:rPr lang="fr-FR" sz="1200" dirty="0">
                <a:solidFill>
                  <a:srgbClr val="141313"/>
                </a:solidFill>
                <a:latin typeface="Montserrat"/>
              </a:rPr>
              <a:t>son </a:t>
            </a:r>
            <a:r>
              <a:rPr kumimoji="0" lang="fr-FR" sz="1200" b="0" i="0" u="none" strike="noStrike" kern="0" cap="none" spc="0" normalizeH="0" baseline="0" noProof="0" dirty="0">
                <a:ln>
                  <a:noFill/>
                </a:ln>
                <a:solidFill>
                  <a:srgbClr val="141313"/>
                </a:solidFill>
                <a:effectLst/>
                <a:uLnTx/>
                <a:uFillTx/>
                <a:latin typeface="Montserrat"/>
                <a:cs typeface="Arial"/>
                <a:sym typeface="Arial"/>
              </a:rPr>
              <a:t>mentor s’appellent en visio ou par téléphone, depuis leur lieu de vie </a:t>
            </a:r>
          </a:p>
        </p:txBody>
      </p:sp>
      <p:sp>
        <p:nvSpPr>
          <p:cNvPr id="19" name="ZoneTexte 18">
            <a:extLst>
              <a:ext uri="{FF2B5EF4-FFF2-40B4-BE49-F238E27FC236}">
                <a16:creationId xmlns:a16="http://schemas.microsoft.com/office/drawing/2014/main" id="{6A02E3AA-DC37-07C6-1510-BF02FBE15919}"/>
              </a:ext>
            </a:extLst>
          </p:cNvPr>
          <p:cNvSpPr txBox="1"/>
          <p:nvPr/>
        </p:nvSpPr>
        <p:spPr>
          <a:xfrm>
            <a:off x="2892964" y="4559983"/>
            <a:ext cx="3351246" cy="338554"/>
          </a:xfrm>
          <a:prstGeom prst="rect">
            <a:avLst/>
          </a:prstGeom>
          <a:noFill/>
        </p:spPr>
        <p:txBody>
          <a:bodyPr wrap="square" lIns="0" tIns="0" rIns="0" bIns="0">
            <a:spAutoFit/>
          </a:bodyPr>
          <a:lstStyle/>
          <a:p>
            <a:pPr marR="0" lvl="0" algn="l" defTabSz="914400" rtl="0" eaLnBrk="1" fontAlgn="auto" latinLnBrk="0" hangingPunct="1">
              <a:lnSpc>
                <a:spcPct val="100000"/>
              </a:lnSpc>
              <a:spcBef>
                <a:spcPts val="0"/>
              </a:spcBef>
              <a:spcAft>
                <a:spcPts val="0"/>
              </a:spcAft>
              <a:buClr>
                <a:srgbClr val="141313"/>
              </a:buClr>
              <a:buSzPts val="1000"/>
              <a:tabLst/>
              <a:defRPr/>
            </a:pPr>
            <a:r>
              <a:rPr kumimoji="0" lang="fr-FR" sz="1100" b="0" i="0" u="none" strike="noStrike" kern="0" cap="none" spc="0" normalizeH="0" baseline="0" noProof="0" dirty="0">
                <a:ln>
                  <a:noFill/>
                </a:ln>
                <a:solidFill>
                  <a:srgbClr val="141313"/>
                </a:solidFill>
                <a:effectLst/>
                <a:uLnTx/>
                <a:uFillTx/>
                <a:latin typeface="Montserrat"/>
                <a:sym typeface="Montserrat"/>
              </a:rPr>
              <a:t>Possibilité de faire des </a:t>
            </a:r>
            <a:r>
              <a:rPr kumimoji="0" lang="fr-FR" sz="1100" b="1" i="0" u="none" strike="noStrike" kern="0" cap="none" spc="0" normalizeH="0" baseline="0" noProof="0" dirty="0">
                <a:ln>
                  <a:noFill/>
                </a:ln>
                <a:solidFill>
                  <a:schemeClr val="accent1"/>
                </a:solidFill>
                <a:effectLst/>
                <a:uLnTx/>
                <a:uFillTx/>
                <a:latin typeface="Montserrat"/>
                <a:sym typeface="Montserrat"/>
              </a:rPr>
              <a:t>activités ensemble </a:t>
            </a:r>
            <a:r>
              <a:rPr kumimoji="0" lang="fr-FR" sz="1100" b="0" i="0" u="none" strike="noStrike" kern="0" cap="none" spc="0" normalizeH="0" baseline="0" noProof="0" dirty="0">
                <a:ln>
                  <a:noFill/>
                </a:ln>
                <a:solidFill>
                  <a:srgbClr val="141313"/>
                </a:solidFill>
                <a:effectLst/>
                <a:uLnTx/>
                <a:uFillTx/>
                <a:latin typeface="Montserrat"/>
                <a:sym typeface="Montserrat"/>
              </a:rPr>
              <a:t>(p.ex., visite de musée, activité sportive…)</a:t>
            </a:r>
          </a:p>
        </p:txBody>
      </p:sp>
      <p:grpSp>
        <p:nvGrpSpPr>
          <p:cNvPr id="414" name="Group 245">
            <a:extLst>
              <a:ext uri="{FF2B5EF4-FFF2-40B4-BE49-F238E27FC236}">
                <a16:creationId xmlns:a16="http://schemas.microsoft.com/office/drawing/2014/main" id="{38803D47-072A-B525-8D47-3A292E169485}"/>
              </a:ext>
            </a:extLst>
          </p:cNvPr>
          <p:cNvGrpSpPr/>
          <p:nvPr/>
        </p:nvGrpSpPr>
        <p:grpSpPr>
          <a:xfrm>
            <a:off x="2189081" y="5125920"/>
            <a:ext cx="530706" cy="501983"/>
            <a:chOff x="5364163" y="4422775"/>
            <a:chExt cx="615949" cy="582613"/>
          </a:xfrm>
          <a:solidFill>
            <a:schemeClr val="accent1"/>
          </a:solidFill>
        </p:grpSpPr>
        <p:sp>
          <p:nvSpPr>
            <p:cNvPr id="415" name="Freeform 170">
              <a:extLst>
                <a:ext uri="{FF2B5EF4-FFF2-40B4-BE49-F238E27FC236}">
                  <a16:creationId xmlns:a16="http://schemas.microsoft.com/office/drawing/2014/main" id="{DE6874B1-E84F-3737-8EE3-9E26D4042388}"/>
                </a:ext>
              </a:extLst>
            </p:cNvPr>
            <p:cNvSpPr>
              <a:spLocks/>
            </p:cNvSpPr>
            <p:nvPr/>
          </p:nvSpPr>
          <p:spPr bwMode="auto">
            <a:xfrm>
              <a:off x="5427663" y="4719638"/>
              <a:ext cx="93662" cy="134938"/>
            </a:xfrm>
            <a:custGeom>
              <a:avLst/>
              <a:gdLst>
                <a:gd name="T0" fmla="*/ 2 w 59"/>
                <a:gd name="T1" fmla="*/ 36 h 85"/>
                <a:gd name="T2" fmla="*/ 2 w 59"/>
                <a:gd name="T3" fmla="*/ 36 h 85"/>
                <a:gd name="T4" fmla="*/ 3 w 59"/>
                <a:gd name="T5" fmla="*/ 34 h 85"/>
                <a:gd name="T6" fmla="*/ 5 w 59"/>
                <a:gd name="T7" fmla="*/ 34 h 85"/>
                <a:gd name="T8" fmla="*/ 5 w 59"/>
                <a:gd name="T9" fmla="*/ 34 h 85"/>
                <a:gd name="T10" fmla="*/ 5 w 59"/>
                <a:gd name="T11" fmla="*/ 21 h 85"/>
                <a:gd name="T12" fmla="*/ 5 w 59"/>
                <a:gd name="T13" fmla="*/ 21 h 85"/>
                <a:gd name="T14" fmla="*/ 7 w 59"/>
                <a:gd name="T15" fmla="*/ 12 h 85"/>
                <a:gd name="T16" fmla="*/ 10 w 59"/>
                <a:gd name="T17" fmla="*/ 5 h 85"/>
                <a:gd name="T18" fmla="*/ 19 w 59"/>
                <a:gd name="T19" fmla="*/ 2 h 85"/>
                <a:gd name="T20" fmla="*/ 29 w 59"/>
                <a:gd name="T21" fmla="*/ 0 h 85"/>
                <a:gd name="T22" fmla="*/ 29 w 59"/>
                <a:gd name="T23" fmla="*/ 0 h 85"/>
                <a:gd name="T24" fmla="*/ 34 w 59"/>
                <a:gd name="T25" fmla="*/ 0 h 85"/>
                <a:gd name="T26" fmla="*/ 38 w 59"/>
                <a:gd name="T27" fmla="*/ 2 h 85"/>
                <a:gd name="T28" fmla="*/ 41 w 59"/>
                <a:gd name="T29" fmla="*/ 3 h 85"/>
                <a:gd name="T30" fmla="*/ 45 w 59"/>
                <a:gd name="T31" fmla="*/ 7 h 85"/>
                <a:gd name="T32" fmla="*/ 45 w 59"/>
                <a:gd name="T33" fmla="*/ 7 h 85"/>
                <a:gd name="T34" fmla="*/ 48 w 59"/>
                <a:gd name="T35" fmla="*/ 8 h 85"/>
                <a:gd name="T36" fmla="*/ 52 w 59"/>
                <a:gd name="T37" fmla="*/ 12 h 85"/>
                <a:gd name="T38" fmla="*/ 54 w 59"/>
                <a:gd name="T39" fmla="*/ 15 h 85"/>
                <a:gd name="T40" fmla="*/ 54 w 59"/>
                <a:gd name="T41" fmla="*/ 21 h 85"/>
                <a:gd name="T42" fmla="*/ 54 w 59"/>
                <a:gd name="T43" fmla="*/ 21 h 85"/>
                <a:gd name="T44" fmla="*/ 54 w 59"/>
                <a:gd name="T45" fmla="*/ 34 h 85"/>
                <a:gd name="T46" fmla="*/ 54 w 59"/>
                <a:gd name="T47" fmla="*/ 34 h 85"/>
                <a:gd name="T48" fmla="*/ 55 w 59"/>
                <a:gd name="T49" fmla="*/ 34 h 85"/>
                <a:gd name="T50" fmla="*/ 57 w 59"/>
                <a:gd name="T51" fmla="*/ 36 h 85"/>
                <a:gd name="T52" fmla="*/ 57 w 59"/>
                <a:gd name="T53" fmla="*/ 36 h 85"/>
                <a:gd name="T54" fmla="*/ 59 w 59"/>
                <a:gd name="T55" fmla="*/ 40 h 85"/>
                <a:gd name="T56" fmla="*/ 59 w 59"/>
                <a:gd name="T57" fmla="*/ 45 h 85"/>
                <a:gd name="T58" fmla="*/ 57 w 59"/>
                <a:gd name="T59" fmla="*/ 48 h 85"/>
                <a:gd name="T60" fmla="*/ 55 w 59"/>
                <a:gd name="T61" fmla="*/ 50 h 85"/>
                <a:gd name="T62" fmla="*/ 55 w 59"/>
                <a:gd name="T63" fmla="*/ 50 h 85"/>
                <a:gd name="T64" fmla="*/ 52 w 59"/>
                <a:gd name="T65" fmla="*/ 52 h 85"/>
                <a:gd name="T66" fmla="*/ 50 w 59"/>
                <a:gd name="T67" fmla="*/ 52 h 85"/>
                <a:gd name="T68" fmla="*/ 43 w 59"/>
                <a:gd name="T69" fmla="*/ 67 h 85"/>
                <a:gd name="T70" fmla="*/ 43 w 59"/>
                <a:gd name="T71" fmla="*/ 76 h 85"/>
                <a:gd name="T72" fmla="*/ 29 w 59"/>
                <a:gd name="T73" fmla="*/ 85 h 85"/>
                <a:gd name="T74" fmla="*/ 15 w 59"/>
                <a:gd name="T75" fmla="*/ 76 h 85"/>
                <a:gd name="T76" fmla="*/ 15 w 59"/>
                <a:gd name="T77" fmla="*/ 67 h 85"/>
                <a:gd name="T78" fmla="*/ 8 w 59"/>
                <a:gd name="T79" fmla="*/ 52 h 85"/>
                <a:gd name="T80" fmla="*/ 8 w 59"/>
                <a:gd name="T81" fmla="*/ 52 h 85"/>
                <a:gd name="T82" fmla="*/ 7 w 59"/>
                <a:gd name="T83" fmla="*/ 52 h 85"/>
                <a:gd name="T84" fmla="*/ 3 w 59"/>
                <a:gd name="T85" fmla="*/ 50 h 85"/>
                <a:gd name="T86" fmla="*/ 3 w 59"/>
                <a:gd name="T87" fmla="*/ 50 h 85"/>
                <a:gd name="T88" fmla="*/ 2 w 59"/>
                <a:gd name="T89" fmla="*/ 48 h 85"/>
                <a:gd name="T90" fmla="*/ 0 w 59"/>
                <a:gd name="T91" fmla="*/ 45 h 85"/>
                <a:gd name="T92" fmla="*/ 0 w 59"/>
                <a:gd name="T93" fmla="*/ 40 h 85"/>
                <a:gd name="T94" fmla="*/ 2 w 59"/>
                <a:gd name="T95" fmla="*/ 36 h 85"/>
                <a:gd name="T96" fmla="*/ 2 w 59"/>
                <a:gd name="T97" fmla="*/ 36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59" h="85">
                  <a:moveTo>
                    <a:pt x="2" y="36"/>
                  </a:moveTo>
                  <a:lnTo>
                    <a:pt x="2" y="36"/>
                  </a:lnTo>
                  <a:lnTo>
                    <a:pt x="3" y="34"/>
                  </a:lnTo>
                  <a:lnTo>
                    <a:pt x="5" y="34"/>
                  </a:lnTo>
                  <a:lnTo>
                    <a:pt x="5" y="34"/>
                  </a:lnTo>
                  <a:lnTo>
                    <a:pt x="5" y="21"/>
                  </a:lnTo>
                  <a:lnTo>
                    <a:pt x="5" y="21"/>
                  </a:lnTo>
                  <a:lnTo>
                    <a:pt x="7" y="12"/>
                  </a:lnTo>
                  <a:lnTo>
                    <a:pt x="10" y="5"/>
                  </a:lnTo>
                  <a:lnTo>
                    <a:pt x="19" y="2"/>
                  </a:lnTo>
                  <a:lnTo>
                    <a:pt x="29" y="0"/>
                  </a:lnTo>
                  <a:lnTo>
                    <a:pt x="29" y="0"/>
                  </a:lnTo>
                  <a:lnTo>
                    <a:pt x="34" y="0"/>
                  </a:lnTo>
                  <a:lnTo>
                    <a:pt x="38" y="2"/>
                  </a:lnTo>
                  <a:lnTo>
                    <a:pt x="41" y="3"/>
                  </a:lnTo>
                  <a:lnTo>
                    <a:pt x="45" y="7"/>
                  </a:lnTo>
                  <a:lnTo>
                    <a:pt x="45" y="7"/>
                  </a:lnTo>
                  <a:lnTo>
                    <a:pt x="48" y="8"/>
                  </a:lnTo>
                  <a:lnTo>
                    <a:pt x="52" y="12"/>
                  </a:lnTo>
                  <a:lnTo>
                    <a:pt x="54" y="15"/>
                  </a:lnTo>
                  <a:lnTo>
                    <a:pt x="54" y="21"/>
                  </a:lnTo>
                  <a:lnTo>
                    <a:pt x="54" y="21"/>
                  </a:lnTo>
                  <a:lnTo>
                    <a:pt x="54" y="34"/>
                  </a:lnTo>
                  <a:lnTo>
                    <a:pt x="54" y="34"/>
                  </a:lnTo>
                  <a:lnTo>
                    <a:pt x="55" y="34"/>
                  </a:lnTo>
                  <a:lnTo>
                    <a:pt x="57" y="36"/>
                  </a:lnTo>
                  <a:lnTo>
                    <a:pt x="57" y="36"/>
                  </a:lnTo>
                  <a:lnTo>
                    <a:pt x="59" y="40"/>
                  </a:lnTo>
                  <a:lnTo>
                    <a:pt x="59" y="45"/>
                  </a:lnTo>
                  <a:lnTo>
                    <a:pt x="57" y="48"/>
                  </a:lnTo>
                  <a:lnTo>
                    <a:pt x="55" y="50"/>
                  </a:lnTo>
                  <a:lnTo>
                    <a:pt x="55" y="50"/>
                  </a:lnTo>
                  <a:lnTo>
                    <a:pt x="52" y="52"/>
                  </a:lnTo>
                  <a:lnTo>
                    <a:pt x="50" y="52"/>
                  </a:lnTo>
                  <a:lnTo>
                    <a:pt x="43" y="67"/>
                  </a:lnTo>
                  <a:lnTo>
                    <a:pt x="43" y="76"/>
                  </a:lnTo>
                  <a:lnTo>
                    <a:pt x="29" y="85"/>
                  </a:lnTo>
                  <a:lnTo>
                    <a:pt x="15" y="76"/>
                  </a:lnTo>
                  <a:lnTo>
                    <a:pt x="15" y="67"/>
                  </a:lnTo>
                  <a:lnTo>
                    <a:pt x="8" y="52"/>
                  </a:lnTo>
                  <a:lnTo>
                    <a:pt x="8" y="52"/>
                  </a:lnTo>
                  <a:lnTo>
                    <a:pt x="7" y="52"/>
                  </a:lnTo>
                  <a:lnTo>
                    <a:pt x="3" y="50"/>
                  </a:lnTo>
                  <a:lnTo>
                    <a:pt x="3" y="50"/>
                  </a:lnTo>
                  <a:lnTo>
                    <a:pt x="2" y="48"/>
                  </a:lnTo>
                  <a:lnTo>
                    <a:pt x="0" y="45"/>
                  </a:lnTo>
                  <a:lnTo>
                    <a:pt x="0" y="40"/>
                  </a:lnTo>
                  <a:lnTo>
                    <a:pt x="2" y="36"/>
                  </a:lnTo>
                  <a:lnTo>
                    <a:pt x="2" y="36"/>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0" tIns="0" rIns="0" bIns="0" numCol="1" anchor="t" anchorCtr="0" compatLnSpc="1">
              <a:prstTxWarp prst="textNoShape">
                <a:avLst/>
              </a:prstTxWarp>
            </a:bodyPr>
            <a:lstStyle/>
            <a:p>
              <a:endParaRPr lang="fr-FR"/>
            </a:p>
          </p:txBody>
        </p:sp>
        <p:sp>
          <p:nvSpPr>
            <p:cNvPr id="416" name="Freeform 171">
              <a:extLst>
                <a:ext uri="{FF2B5EF4-FFF2-40B4-BE49-F238E27FC236}">
                  <a16:creationId xmlns:a16="http://schemas.microsoft.com/office/drawing/2014/main" id="{2D6DC909-F012-3454-13E0-6ADFF7828BC6}"/>
                </a:ext>
              </a:extLst>
            </p:cNvPr>
            <p:cNvSpPr>
              <a:spLocks/>
            </p:cNvSpPr>
            <p:nvPr/>
          </p:nvSpPr>
          <p:spPr bwMode="auto">
            <a:xfrm>
              <a:off x="5364163" y="4843463"/>
              <a:ext cx="220662" cy="95250"/>
            </a:xfrm>
            <a:custGeom>
              <a:avLst/>
              <a:gdLst>
                <a:gd name="T0" fmla="*/ 133 w 139"/>
                <a:gd name="T1" fmla="*/ 21 h 60"/>
                <a:gd name="T2" fmla="*/ 133 w 139"/>
                <a:gd name="T3" fmla="*/ 21 h 60"/>
                <a:gd name="T4" fmla="*/ 132 w 139"/>
                <a:gd name="T5" fmla="*/ 15 h 60"/>
                <a:gd name="T6" fmla="*/ 126 w 139"/>
                <a:gd name="T7" fmla="*/ 12 h 60"/>
                <a:gd name="T8" fmla="*/ 90 w 139"/>
                <a:gd name="T9" fmla="*/ 0 h 60"/>
                <a:gd name="T10" fmla="*/ 74 w 139"/>
                <a:gd name="T11" fmla="*/ 45 h 60"/>
                <a:gd name="T12" fmla="*/ 74 w 139"/>
                <a:gd name="T13" fmla="*/ 24 h 60"/>
                <a:gd name="T14" fmla="*/ 71 w 139"/>
                <a:gd name="T15" fmla="*/ 17 h 60"/>
                <a:gd name="T16" fmla="*/ 74 w 139"/>
                <a:gd name="T17" fmla="*/ 14 h 60"/>
                <a:gd name="T18" fmla="*/ 69 w 139"/>
                <a:gd name="T19" fmla="*/ 7 h 60"/>
                <a:gd name="T20" fmla="*/ 64 w 139"/>
                <a:gd name="T21" fmla="*/ 14 h 60"/>
                <a:gd name="T22" fmla="*/ 68 w 139"/>
                <a:gd name="T23" fmla="*/ 17 h 60"/>
                <a:gd name="T24" fmla="*/ 64 w 139"/>
                <a:gd name="T25" fmla="*/ 24 h 60"/>
                <a:gd name="T26" fmla="*/ 64 w 139"/>
                <a:gd name="T27" fmla="*/ 45 h 60"/>
                <a:gd name="T28" fmla="*/ 48 w 139"/>
                <a:gd name="T29" fmla="*/ 0 h 60"/>
                <a:gd name="T30" fmla="*/ 12 w 139"/>
                <a:gd name="T31" fmla="*/ 12 h 60"/>
                <a:gd name="T32" fmla="*/ 12 w 139"/>
                <a:gd name="T33" fmla="*/ 12 h 60"/>
                <a:gd name="T34" fmla="*/ 7 w 139"/>
                <a:gd name="T35" fmla="*/ 15 h 60"/>
                <a:gd name="T36" fmla="*/ 5 w 139"/>
                <a:gd name="T37" fmla="*/ 21 h 60"/>
                <a:gd name="T38" fmla="*/ 5 w 139"/>
                <a:gd name="T39" fmla="*/ 21 h 60"/>
                <a:gd name="T40" fmla="*/ 2 w 139"/>
                <a:gd name="T41" fmla="*/ 40 h 60"/>
                <a:gd name="T42" fmla="*/ 0 w 139"/>
                <a:gd name="T43" fmla="*/ 60 h 60"/>
                <a:gd name="T44" fmla="*/ 139 w 139"/>
                <a:gd name="T45" fmla="*/ 60 h 60"/>
                <a:gd name="T46" fmla="*/ 139 w 139"/>
                <a:gd name="T47" fmla="*/ 60 h 60"/>
                <a:gd name="T48" fmla="*/ 137 w 139"/>
                <a:gd name="T49" fmla="*/ 40 h 60"/>
                <a:gd name="T50" fmla="*/ 133 w 139"/>
                <a:gd name="T51" fmla="*/ 21 h 60"/>
                <a:gd name="T52" fmla="*/ 133 w 139"/>
                <a:gd name="T53" fmla="*/ 21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39" h="60">
                  <a:moveTo>
                    <a:pt x="133" y="21"/>
                  </a:moveTo>
                  <a:lnTo>
                    <a:pt x="133" y="21"/>
                  </a:lnTo>
                  <a:lnTo>
                    <a:pt x="132" y="15"/>
                  </a:lnTo>
                  <a:lnTo>
                    <a:pt x="126" y="12"/>
                  </a:lnTo>
                  <a:lnTo>
                    <a:pt x="90" y="0"/>
                  </a:lnTo>
                  <a:lnTo>
                    <a:pt x="74" y="45"/>
                  </a:lnTo>
                  <a:lnTo>
                    <a:pt x="74" y="24"/>
                  </a:lnTo>
                  <a:lnTo>
                    <a:pt x="71" y="17"/>
                  </a:lnTo>
                  <a:lnTo>
                    <a:pt x="74" y="14"/>
                  </a:lnTo>
                  <a:lnTo>
                    <a:pt x="69" y="7"/>
                  </a:lnTo>
                  <a:lnTo>
                    <a:pt x="64" y="14"/>
                  </a:lnTo>
                  <a:lnTo>
                    <a:pt x="68" y="17"/>
                  </a:lnTo>
                  <a:lnTo>
                    <a:pt x="64" y="24"/>
                  </a:lnTo>
                  <a:lnTo>
                    <a:pt x="64" y="45"/>
                  </a:lnTo>
                  <a:lnTo>
                    <a:pt x="48" y="0"/>
                  </a:lnTo>
                  <a:lnTo>
                    <a:pt x="12" y="12"/>
                  </a:lnTo>
                  <a:lnTo>
                    <a:pt x="12" y="12"/>
                  </a:lnTo>
                  <a:lnTo>
                    <a:pt x="7" y="15"/>
                  </a:lnTo>
                  <a:lnTo>
                    <a:pt x="5" y="21"/>
                  </a:lnTo>
                  <a:lnTo>
                    <a:pt x="5" y="21"/>
                  </a:lnTo>
                  <a:lnTo>
                    <a:pt x="2" y="40"/>
                  </a:lnTo>
                  <a:lnTo>
                    <a:pt x="0" y="60"/>
                  </a:lnTo>
                  <a:lnTo>
                    <a:pt x="139" y="60"/>
                  </a:lnTo>
                  <a:lnTo>
                    <a:pt x="139" y="60"/>
                  </a:lnTo>
                  <a:lnTo>
                    <a:pt x="137" y="40"/>
                  </a:lnTo>
                  <a:lnTo>
                    <a:pt x="133" y="21"/>
                  </a:lnTo>
                  <a:lnTo>
                    <a:pt x="133" y="21"/>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0" tIns="0" rIns="0" bIns="0" numCol="1" anchor="t" anchorCtr="0" compatLnSpc="1">
              <a:prstTxWarp prst="textNoShape">
                <a:avLst/>
              </a:prstTxWarp>
            </a:bodyPr>
            <a:lstStyle/>
            <a:p>
              <a:endParaRPr lang="fr-FR"/>
            </a:p>
          </p:txBody>
        </p:sp>
        <p:sp>
          <p:nvSpPr>
            <p:cNvPr id="417" name="Freeform 172">
              <a:extLst>
                <a:ext uri="{FF2B5EF4-FFF2-40B4-BE49-F238E27FC236}">
                  <a16:creationId xmlns:a16="http://schemas.microsoft.com/office/drawing/2014/main" id="{256FE2BA-D0B9-07A2-4951-8FADAF1F8FB2}"/>
                </a:ext>
              </a:extLst>
            </p:cNvPr>
            <p:cNvSpPr>
              <a:spLocks/>
            </p:cNvSpPr>
            <p:nvPr/>
          </p:nvSpPr>
          <p:spPr bwMode="auto">
            <a:xfrm>
              <a:off x="5822950" y="4719638"/>
              <a:ext cx="93662" cy="134938"/>
            </a:xfrm>
            <a:custGeom>
              <a:avLst/>
              <a:gdLst>
                <a:gd name="T0" fmla="*/ 2 w 59"/>
                <a:gd name="T1" fmla="*/ 36 h 85"/>
                <a:gd name="T2" fmla="*/ 2 w 59"/>
                <a:gd name="T3" fmla="*/ 36 h 85"/>
                <a:gd name="T4" fmla="*/ 4 w 59"/>
                <a:gd name="T5" fmla="*/ 34 h 85"/>
                <a:gd name="T6" fmla="*/ 5 w 59"/>
                <a:gd name="T7" fmla="*/ 34 h 85"/>
                <a:gd name="T8" fmla="*/ 5 w 59"/>
                <a:gd name="T9" fmla="*/ 34 h 85"/>
                <a:gd name="T10" fmla="*/ 5 w 59"/>
                <a:gd name="T11" fmla="*/ 21 h 85"/>
                <a:gd name="T12" fmla="*/ 5 w 59"/>
                <a:gd name="T13" fmla="*/ 21 h 85"/>
                <a:gd name="T14" fmla="*/ 7 w 59"/>
                <a:gd name="T15" fmla="*/ 12 h 85"/>
                <a:gd name="T16" fmla="*/ 11 w 59"/>
                <a:gd name="T17" fmla="*/ 5 h 85"/>
                <a:gd name="T18" fmla="*/ 19 w 59"/>
                <a:gd name="T19" fmla="*/ 2 h 85"/>
                <a:gd name="T20" fmla="*/ 30 w 59"/>
                <a:gd name="T21" fmla="*/ 0 h 85"/>
                <a:gd name="T22" fmla="*/ 30 w 59"/>
                <a:gd name="T23" fmla="*/ 0 h 85"/>
                <a:gd name="T24" fmla="*/ 35 w 59"/>
                <a:gd name="T25" fmla="*/ 0 h 85"/>
                <a:gd name="T26" fmla="*/ 38 w 59"/>
                <a:gd name="T27" fmla="*/ 2 h 85"/>
                <a:gd name="T28" fmla="*/ 42 w 59"/>
                <a:gd name="T29" fmla="*/ 3 h 85"/>
                <a:gd name="T30" fmla="*/ 45 w 59"/>
                <a:gd name="T31" fmla="*/ 7 h 85"/>
                <a:gd name="T32" fmla="*/ 45 w 59"/>
                <a:gd name="T33" fmla="*/ 7 h 85"/>
                <a:gd name="T34" fmla="*/ 49 w 59"/>
                <a:gd name="T35" fmla="*/ 8 h 85"/>
                <a:gd name="T36" fmla="*/ 52 w 59"/>
                <a:gd name="T37" fmla="*/ 12 h 85"/>
                <a:gd name="T38" fmla="*/ 54 w 59"/>
                <a:gd name="T39" fmla="*/ 15 h 85"/>
                <a:gd name="T40" fmla="*/ 54 w 59"/>
                <a:gd name="T41" fmla="*/ 21 h 85"/>
                <a:gd name="T42" fmla="*/ 54 w 59"/>
                <a:gd name="T43" fmla="*/ 21 h 85"/>
                <a:gd name="T44" fmla="*/ 54 w 59"/>
                <a:gd name="T45" fmla="*/ 34 h 85"/>
                <a:gd name="T46" fmla="*/ 54 w 59"/>
                <a:gd name="T47" fmla="*/ 34 h 85"/>
                <a:gd name="T48" fmla="*/ 56 w 59"/>
                <a:gd name="T49" fmla="*/ 34 h 85"/>
                <a:gd name="T50" fmla="*/ 57 w 59"/>
                <a:gd name="T51" fmla="*/ 36 h 85"/>
                <a:gd name="T52" fmla="*/ 57 w 59"/>
                <a:gd name="T53" fmla="*/ 36 h 85"/>
                <a:gd name="T54" fmla="*/ 59 w 59"/>
                <a:gd name="T55" fmla="*/ 40 h 85"/>
                <a:gd name="T56" fmla="*/ 59 w 59"/>
                <a:gd name="T57" fmla="*/ 45 h 85"/>
                <a:gd name="T58" fmla="*/ 57 w 59"/>
                <a:gd name="T59" fmla="*/ 48 h 85"/>
                <a:gd name="T60" fmla="*/ 56 w 59"/>
                <a:gd name="T61" fmla="*/ 50 h 85"/>
                <a:gd name="T62" fmla="*/ 56 w 59"/>
                <a:gd name="T63" fmla="*/ 50 h 85"/>
                <a:gd name="T64" fmla="*/ 52 w 59"/>
                <a:gd name="T65" fmla="*/ 52 h 85"/>
                <a:gd name="T66" fmla="*/ 50 w 59"/>
                <a:gd name="T67" fmla="*/ 52 h 85"/>
                <a:gd name="T68" fmla="*/ 44 w 59"/>
                <a:gd name="T69" fmla="*/ 67 h 85"/>
                <a:gd name="T70" fmla="*/ 44 w 59"/>
                <a:gd name="T71" fmla="*/ 76 h 85"/>
                <a:gd name="T72" fmla="*/ 30 w 59"/>
                <a:gd name="T73" fmla="*/ 85 h 85"/>
                <a:gd name="T74" fmla="*/ 16 w 59"/>
                <a:gd name="T75" fmla="*/ 76 h 85"/>
                <a:gd name="T76" fmla="*/ 16 w 59"/>
                <a:gd name="T77" fmla="*/ 67 h 85"/>
                <a:gd name="T78" fmla="*/ 9 w 59"/>
                <a:gd name="T79" fmla="*/ 52 h 85"/>
                <a:gd name="T80" fmla="*/ 9 w 59"/>
                <a:gd name="T81" fmla="*/ 52 h 85"/>
                <a:gd name="T82" fmla="*/ 7 w 59"/>
                <a:gd name="T83" fmla="*/ 52 h 85"/>
                <a:gd name="T84" fmla="*/ 4 w 59"/>
                <a:gd name="T85" fmla="*/ 50 h 85"/>
                <a:gd name="T86" fmla="*/ 4 w 59"/>
                <a:gd name="T87" fmla="*/ 50 h 85"/>
                <a:gd name="T88" fmla="*/ 2 w 59"/>
                <a:gd name="T89" fmla="*/ 48 h 85"/>
                <a:gd name="T90" fmla="*/ 0 w 59"/>
                <a:gd name="T91" fmla="*/ 45 h 85"/>
                <a:gd name="T92" fmla="*/ 0 w 59"/>
                <a:gd name="T93" fmla="*/ 40 h 85"/>
                <a:gd name="T94" fmla="*/ 2 w 59"/>
                <a:gd name="T95" fmla="*/ 36 h 85"/>
                <a:gd name="T96" fmla="*/ 2 w 59"/>
                <a:gd name="T97" fmla="*/ 36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59" h="85">
                  <a:moveTo>
                    <a:pt x="2" y="36"/>
                  </a:moveTo>
                  <a:lnTo>
                    <a:pt x="2" y="36"/>
                  </a:lnTo>
                  <a:lnTo>
                    <a:pt x="4" y="34"/>
                  </a:lnTo>
                  <a:lnTo>
                    <a:pt x="5" y="34"/>
                  </a:lnTo>
                  <a:lnTo>
                    <a:pt x="5" y="34"/>
                  </a:lnTo>
                  <a:lnTo>
                    <a:pt x="5" y="21"/>
                  </a:lnTo>
                  <a:lnTo>
                    <a:pt x="5" y="21"/>
                  </a:lnTo>
                  <a:lnTo>
                    <a:pt x="7" y="12"/>
                  </a:lnTo>
                  <a:lnTo>
                    <a:pt x="11" y="5"/>
                  </a:lnTo>
                  <a:lnTo>
                    <a:pt x="19" y="2"/>
                  </a:lnTo>
                  <a:lnTo>
                    <a:pt x="30" y="0"/>
                  </a:lnTo>
                  <a:lnTo>
                    <a:pt x="30" y="0"/>
                  </a:lnTo>
                  <a:lnTo>
                    <a:pt x="35" y="0"/>
                  </a:lnTo>
                  <a:lnTo>
                    <a:pt x="38" y="2"/>
                  </a:lnTo>
                  <a:lnTo>
                    <a:pt x="42" y="3"/>
                  </a:lnTo>
                  <a:lnTo>
                    <a:pt x="45" y="7"/>
                  </a:lnTo>
                  <a:lnTo>
                    <a:pt x="45" y="7"/>
                  </a:lnTo>
                  <a:lnTo>
                    <a:pt x="49" y="8"/>
                  </a:lnTo>
                  <a:lnTo>
                    <a:pt x="52" y="12"/>
                  </a:lnTo>
                  <a:lnTo>
                    <a:pt x="54" y="15"/>
                  </a:lnTo>
                  <a:lnTo>
                    <a:pt x="54" y="21"/>
                  </a:lnTo>
                  <a:lnTo>
                    <a:pt x="54" y="21"/>
                  </a:lnTo>
                  <a:lnTo>
                    <a:pt x="54" y="34"/>
                  </a:lnTo>
                  <a:lnTo>
                    <a:pt x="54" y="34"/>
                  </a:lnTo>
                  <a:lnTo>
                    <a:pt x="56" y="34"/>
                  </a:lnTo>
                  <a:lnTo>
                    <a:pt x="57" y="36"/>
                  </a:lnTo>
                  <a:lnTo>
                    <a:pt x="57" y="36"/>
                  </a:lnTo>
                  <a:lnTo>
                    <a:pt x="59" y="40"/>
                  </a:lnTo>
                  <a:lnTo>
                    <a:pt x="59" y="45"/>
                  </a:lnTo>
                  <a:lnTo>
                    <a:pt x="57" y="48"/>
                  </a:lnTo>
                  <a:lnTo>
                    <a:pt x="56" y="50"/>
                  </a:lnTo>
                  <a:lnTo>
                    <a:pt x="56" y="50"/>
                  </a:lnTo>
                  <a:lnTo>
                    <a:pt x="52" y="52"/>
                  </a:lnTo>
                  <a:lnTo>
                    <a:pt x="50" y="52"/>
                  </a:lnTo>
                  <a:lnTo>
                    <a:pt x="44" y="67"/>
                  </a:lnTo>
                  <a:lnTo>
                    <a:pt x="44" y="76"/>
                  </a:lnTo>
                  <a:lnTo>
                    <a:pt x="30" y="85"/>
                  </a:lnTo>
                  <a:lnTo>
                    <a:pt x="16" y="76"/>
                  </a:lnTo>
                  <a:lnTo>
                    <a:pt x="16" y="67"/>
                  </a:lnTo>
                  <a:lnTo>
                    <a:pt x="9" y="52"/>
                  </a:lnTo>
                  <a:lnTo>
                    <a:pt x="9" y="52"/>
                  </a:lnTo>
                  <a:lnTo>
                    <a:pt x="7" y="52"/>
                  </a:lnTo>
                  <a:lnTo>
                    <a:pt x="4" y="50"/>
                  </a:lnTo>
                  <a:lnTo>
                    <a:pt x="4" y="50"/>
                  </a:lnTo>
                  <a:lnTo>
                    <a:pt x="2" y="48"/>
                  </a:lnTo>
                  <a:lnTo>
                    <a:pt x="0" y="45"/>
                  </a:lnTo>
                  <a:lnTo>
                    <a:pt x="0" y="40"/>
                  </a:lnTo>
                  <a:lnTo>
                    <a:pt x="2" y="36"/>
                  </a:lnTo>
                  <a:lnTo>
                    <a:pt x="2" y="36"/>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0" tIns="0" rIns="0" bIns="0" numCol="1" anchor="t" anchorCtr="0" compatLnSpc="1">
              <a:prstTxWarp prst="textNoShape">
                <a:avLst/>
              </a:prstTxWarp>
            </a:bodyPr>
            <a:lstStyle/>
            <a:p>
              <a:endParaRPr lang="fr-FR"/>
            </a:p>
          </p:txBody>
        </p:sp>
        <p:sp>
          <p:nvSpPr>
            <p:cNvPr id="418" name="Freeform 173">
              <a:extLst>
                <a:ext uri="{FF2B5EF4-FFF2-40B4-BE49-F238E27FC236}">
                  <a16:creationId xmlns:a16="http://schemas.microsoft.com/office/drawing/2014/main" id="{55EE48CB-48C0-3C8D-73DA-BB5AD6DCE7B2}"/>
                </a:ext>
              </a:extLst>
            </p:cNvPr>
            <p:cNvSpPr>
              <a:spLocks/>
            </p:cNvSpPr>
            <p:nvPr/>
          </p:nvSpPr>
          <p:spPr bwMode="auto">
            <a:xfrm>
              <a:off x="5759450" y="4843463"/>
              <a:ext cx="220662" cy="95250"/>
            </a:xfrm>
            <a:custGeom>
              <a:avLst/>
              <a:gdLst>
                <a:gd name="T0" fmla="*/ 134 w 139"/>
                <a:gd name="T1" fmla="*/ 21 h 60"/>
                <a:gd name="T2" fmla="*/ 134 w 139"/>
                <a:gd name="T3" fmla="*/ 21 h 60"/>
                <a:gd name="T4" fmla="*/ 132 w 139"/>
                <a:gd name="T5" fmla="*/ 15 h 60"/>
                <a:gd name="T6" fmla="*/ 127 w 139"/>
                <a:gd name="T7" fmla="*/ 12 h 60"/>
                <a:gd name="T8" fmla="*/ 90 w 139"/>
                <a:gd name="T9" fmla="*/ 0 h 60"/>
                <a:gd name="T10" fmla="*/ 75 w 139"/>
                <a:gd name="T11" fmla="*/ 45 h 60"/>
                <a:gd name="T12" fmla="*/ 75 w 139"/>
                <a:gd name="T13" fmla="*/ 24 h 60"/>
                <a:gd name="T14" fmla="*/ 71 w 139"/>
                <a:gd name="T15" fmla="*/ 17 h 60"/>
                <a:gd name="T16" fmla="*/ 75 w 139"/>
                <a:gd name="T17" fmla="*/ 14 h 60"/>
                <a:gd name="T18" fmla="*/ 70 w 139"/>
                <a:gd name="T19" fmla="*/ 7 h 60"/>
                <a:gd name="T20" fmla="*/ 64 w 139"/>
                <a:gd name="T21" fmla="*/ 14 h 60"/>
                <a:gd name="T22" fmla="*/ 68 w 139"/>
                <a:gd name="T23" fmla="*/ 17 h 60"/>
                <a:gd name="T24" fmla="*/ 64 w 139"/>
                <a:gd name="T25" fmla="*/ 24 h 60"/>
                <a:gd name="T26" fmla="*/ 64 w 139"/>
                <a:gd name="T27" fmla="*/ 45 h 60"/>
                <a:gd name="T28" fmla="*/ 49 w 139"/>
                <a:gd name="T29" fmla="*/ 0 h 60"/>
                <a:gd name="T30" fmla="*/ 13 w 139"/>
                <a:gd name="T31" fmla="*/ 12 h 60"/>
                <a:gd name="T32" fmla="*/ 13 w 139"/>
                <a:gd name="T33" fmla="*/ 12 h 60"/>
                <a:gd name="T34" fmla="*/ 7 w 139"/>
                <a:gd name="T35" fmla="*/ 15 h 60"/>
                <a:gd name="T36" fmla="*/ 6 w 139"/>
                <a:gd name="T37" fmla="*/ 21 h 60"/>
                <a:gd name="T38" fmla="*/ 6 w 139"/>
                <a:gd name="T39" fmla="*/ 21 h 60"/>
                <a:gd name="T40" fmla="*/ 2 w 139"/>
                <a:gd name="T41" fmla="*/ 40 h 60"/>
                <a:gd name="T42" fmla="*/ 0 w 139"/>
                <a:gd name="T43" fmla="*/ 60 h 60"/>
                <a:gd name="T44" fmla="*/ 139 w 139"/>
                <a:gd name="T45" fmla="*/ 60 h 60"/>
                <a:gd name="T46" fmla="*/ 139 w 139"/>
                <a:gd name="T47" fmla="*/ 60 h 60"/>
                <a:gd name="T48" fmla="*/ 137 w 139"/>
                <a:gd name="T49" fmla="*/ 40 h 60"/>
                <a:gd name="T50" fmla="*/ 134 w 139"/>
                <a:gd name="T51" fmla="*/ 21 h 60"/>
                <a:gd name="T52" fmla="*/ 134 w 139"/>
                <a:gd name="T53" fmla="*/ 21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39" h="60">
                  <a:moveTo>
                    <a:pt x="134" y="21"/>
                  </a:moveTo>
                  <a:lnTo>
                    <a:pt x="134" y="21"/>
                  </a:lnTo>
                  <a:lnTo>
                    <a:pt x="132" y="15"/>
                  </a:lnTo>
                  <a:lnTo>
                    <a:pt x="127" y="12"/>
                  </a:lnTo>
                  <a:lnTo>
                    <a:pt x="90" y="0"/>
                  </a:lnTo>
                  <a:lnTo>
                    <a:pt x="75" y="45"/>
                  </a:lnTo>
                  <a:lnTo>
                    <a:pt x="75" y="24"/>
                  </a:lnTo>
                  <a:lnTo>
                    <a:pt x="71" y="17"/>
                  </a:lnTo>
                  <a:lnTo>
                    <a:pt x="75" y="14"/>
                  </a:lnTo>
                  <a:lnTo>
                    <a:pt x="70" y="7"/>
                  </a:lnTo>
                  <a:lnTo>
                    <a:pt x="64" y="14"/>
                  </a:lnTo>
                  <a:lnTo>
                    <a:pt x="68" y="17"/>
                  </a:lnTo>
                  <a:lnTo>
                    <a:pt x="64" y="24"/>
                  </a:lnTo>
                  <a:lnTo>
                    <a:pt x="64" y="45"/>
                  </a:lnTo>
                  <a:lnTo>
                    <a:pt x="49" y="0"/>
                  </a:lnTo>
                  <a:lnTo>
                    <a:pt x="13" y="12"/>
                  </a:lnTo>
                  <a:lnTo>
                    <a:pt x="13" y="12"/>
                  </a:lnTo>
                  <a:lnTo>
                    <a:pt x="7" y="15"/>
                  </a:lnTo>
                  <a:lnTo>
                    <a:pt x="6" y="21"/>
                  </a:lnTo>
                  <a:lnTo>
                    <a:pt x="6" y="21"/>
                  </a:lnTo>
                  <a:lnTo>
                    <a:pt x="2" y="40"/>
                  </a:lnTo>
                  <a:lnTo>
                    <a:pt x="0" y="60"/>
                  </a:lnTo>
                  <a:lnTo>
                    <a:pt x="139" y="60"/>
                  </a:lnTo>
                  <a:lnTo>
                    <a:pt x="139" y="60"/>
                  </a:lnTo>
                  <a:lnTo>
                    <a:pt x="137" y="40"/>
                  </a:lnTo>
                  <a:lnTo>
                    <a:pt x="134" y="21"/>
                  </a:lnTo>
                  <a:lnTo>
                    <a:pt x="134" y="21"/>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0" tIns="0" rIns="0" bIns="0" numCol="1" anchor="t" anchorCtr="0" compatLnSpc="1">
              <a:prstTxWarp prst="textNoShape">
                <a:avLst/>
              </a:prstTxWarp>
            </a:bodyPr>
            <a:lstStyle/>
            <a:p>
              <a:endParaRPr lang="fr-FR"/>
            </a:p>
          </p:txBody>
        </p:sp>
        <p:sp>
          <p:nvSpPr>
            <p:cNvPr id="419" name="Freeform 174">
              <a:extLst>
                <a:ext uri="{FF2B5EF4-FFF2-40B4-BE49-F238E27FC236}">
                  <a16:creationId xmlns:a16="http://schemas.microsoft.com/office/drawing/2014/main" id="{2A9434CE-F7A6-F7D1-062C-940521D0FA98}"/>
                </a:ext>
              </a:extLst>
            </p:cNvPr>
            <p:cNvSpPr>
              <a:spLocks/>
            </p:cNvSpPr>
            <p:nvPr/>
          </p:nvSpPr>
          <p:spPr bwMode="auto">
            <a:xfrm>
              <a:off x="5626100" y="4422775"/>
              <a:ext cx="92075" cy="134938"/>
            </a:xfrm>
            <a:custGeom>
              <a:avLst/>
              <a:gdLst>
                <a:gd name="T0" fmla="*/ 1 w 58"/>
                <a:gd name="T1" fmla="*/ 36 h 85"/>
                <a:gd name="T2" fmla="*/ 1 w 58"/>
                <a:gd name="T3" fmla="*/ 36 h 85"/>
                <a:gd name="T4" fmla="*/ 3 w 58"/>
                <a:gd name="T5" fmla="*/ 34 h 85"/>
                <a:gd name="T6" fmla="*/ 5 w 58"/>
                <a:gd name="T7" fmla="*/ 34 h 85"/>
                <a:gd name="T8" fmla="*/ 5 w 58"/>
                <a:gd name="T9" fmla="*/ 34 h 85"/>
                <a:gd name="T10" fmla="*/ 5 w 58"/>
                <a:gd name="T11" fmla="*/ 21 h 85"/>
                <a:gd name="T12" fmla="*/ 5 w 58"/>
                <a:gd name="T13" fmla="*/ 21 h 85"/>
                <a:gd name="T14" fmla="*/ 6 w 58"/>
                <a:gd name="T15" fmla="*/ 12 h 85"/>
                <a:gd name="T16" fmla="*/ 10 w 58"/>
                <a:gd name="T17" fmla="*/ 5 h 85"/>
                <a:gd name="T18" fmla="*/ 19 w 58"/>
                <a:gd name="T19" fmla="*/ 2 h 85"/>
                <a:gd name="T20" fmla="*/ 29 w 58"/>
                <a:gd name="T21" fmla="*/ 0 h 85"/>
                <a:gd name="T22" fmla="*/ 29 w 58"/>
                <a:gd name="T23" fmla="*/ 0 h 85"/>
                <a:gd name="T24" fmla="*/ 34 w 58"/>
                <a:gd name="T25" fmla="*/ 0 h 85"/>
                <a:gd name="T26" fmla="*/ 38 w 58"/>
                <a:gd name="T27" fmla="*/ 2 h 85"/>
                <a:gd name="T28" fmla="*/ 41 w 58"/>
                <a:gd name="T29" fmla="*/ 3 h 85"/>
                <a:gd name="T30" fmla="*/ 45 w 58"/>
                <a:gd name="T31" fmla="*/ 7 h 85"/>
                <a:gd name="T32" fmla="*/ 45 w 58"/>
                <a:gd name="T33" fmla="*/ 7 h 85"/>
                <a:gd name="T34" fmla="*/ 48 w 58"/>
                <a:gd name="T35" fmla="*/ 8 h 85"/>
                <a:gd name="T36" fmla="*/ 51 w 58"/>
                <a:gd name="T37" fmla="*/ 12 h 85"/>
                <a:gd name="T38" fmla="*/ 53 w 58"/>
                <a:gd name="T39" fmla="*/ 15 h 85"/>
                <a:gd name="T40" fmla="*/ 53 w 58"/>
                <a:gd name="T41" fmla="*/ 21 h 85"/>
                <a:gd name="T42" fmla="*/ 53 w 58"/>
                <a:gd name="T43" fmla="*/ 21 h 85"/>
                <a:gd name="T44" fmla="*/ 53 w 58"/>
                <a:gd name="T45" fmla="*/ 34 h 85"/>
                <a:gd name="T46" fmla="*/ 53 w 58"/>
                <a:gd name="T47" fmla="*/ 34 h 85"/>
                <a:gd name="T48" fmla="*/ 55 w 58"/>
                <a:gd name="T49" fmla="*/ 34 h 85"/>
                <a:gd name="T50" fmla="*/ 57 w 58"/>
                <a:gd name="T51" fmla="*/ 36 h 85"/>
                <a:gd name="T52" fmla="*/ 57 w 58"/>
                <a:gd name="T53" fmla="*/ 36 h 85"/>
                <a:gd name="T54" fmla="*/ 58 w 58"/>
                <a:gd name="T55" fmla="*/ 40 h 85"/>
                <a:gd name="T56" fmla="*/ 58 w 58"/>
                <a:gd name="T57" fmla="*/ 45 h 85"/>
                <a:gd name="T58" fmla="*/ 57 w 58"/>
                <a:gd name="T59" fmla="*/ 48 h 85"/>
                <a:gd name="T60" fmla="*/ 55 w 58"/>
                <a:gd name="T61" fmla="*/ 50 h 85"/>
                <a:gd name="T62" fmla="*/ 55 w 58"/>
                <a:gd name="T63" fmla="*/ 50 h 85"/>
                <a:gd name="T64" fmla="*/ 51 w 58"/>
                <a:gd name="T65" fmla="*/ 52 h 85"/>
                <a:gd name="T66" fmla="*/ 50 w 58"/>
                <a:gd name="T67" fmla="*/ 52 h 85"/>
                <a:gd name="T68" fmla="*/ 43 w 58"/>
                <a:gd name="T69" fmla="*/ 67 h 85"/>
                <a:gd name="T70" fmla="*/ 43 w 58"/>
                <a:gd name="T71" fmla="*/ 76 h 85"/>
                <a:gd name="T72" fmla="*/ 29 w 58"/>
                <a:gd name="T73" fmla="*/ 85 h 85"/>
                <a:gd name="T74" fmla="*/ 15 w 58"/>
                <a:gd name="T75" fmla="*/ 76 h 85"/>
                <a:gd name="T76" fmla="*/ 15 w 58"/>
                <a:gd name="T77" fmla="*/ 67 h 85"/>
                <a:gd name="T78" fmla="*/ 8 w 58"/>
                <a:gd name="T79" fmla="*/ 52 h 85"/>
                <a:gd name="T80" fmla="*/ 8 w 58"/>
                <a:gd name="T81" fmla="*/ 52 h 85"/>
                <a:gd name="T82" fmla="*/ 6 w 58"/>
                <a:gd name="T83" fmla="*/ 52 h 85"/>
                <a:gd name="T84" fmla="*/ 3 w 58"/>
                <a:gd name="T85" fmla="*/ 50 h 85"/>
                <a:gd name="T86" fmla="*/ 3 w 58"/>
                <a:gd name="T87" fmla="*/ 50 h 85"/>
                <a:gd name="T88" fmla="*/ 1 w 58"/>
                <a:gd name="T89" fmla="*/ 48 h 85"/>
                <a:gd name="T90" fmla="*/ 0 w 58"/>
                <a:gd name="T91" fmla="*/ 45 h 85"/>
                <a:gd name="T92" fmla="*/ 0 w 58"/>
                <a:gd name="T93" fmla="*/ 40 h 85"/>
                <a:gd name="T94" fmla="*/ 1 w 58"/>
                <a:gd name="T95" fmla="*/ 36 h 85"/>
                <a:gd name="T96" fmla="*/ 1 w 58"/>
                <a:gd name="T97" fmla="*/ 36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58" h="85">
                  <a:moveTo>
                    <a:pt x="1" y="36"/>
                  </a:moveTo>
                  <a:lnTo>
                    <a:pt x="1" y="36"/>
                  </a:lnTo>
                  <a:lnTo>
                    <a:pt x="3" y="34"/>
                  </a:lnTo>
                  <a:lnTo>
                    <a:pt x="5" y="34"/>
                  </a:lnTo>
                  <a:lnTo>
                    <a:pt x="5" y="34"/>
                  </a:lnTo>
                  <a:lnTo>
                    <a:pt x="5" y="21"/>
                  </a:lnTo>
                  <a:lnTo>
                    <a:pt x="5" y="21"/>
                  </a:lnTo>
                  <a:lnTo>
                    <a:pt x="6" y="12"/>
                  </a:lnTo>
                  <a:lnTo>
                    <a:pt x="10" y="5"/>
                  </a:lnTo>
                  <a:lnTo>
                    <a:pt x="19" y="2"/>
                  </a:lnTo>
                  <a:lnTo>
                    <a:pt x="29" y="0"/>
                  </a:lnTo>
                  <a:lnTo>
                    <a:pt x="29" y="0"/>
                  </a:lnTo>
                  <a:lnTo>
                    <a:pt x="34" y="0"/>
                  </a:lnTo>
                  <a:lnTo>
                    <a:pt x="38" y="2"/>
                  </a:lnTo>
                  <a:lnTo>
                    <a:pt x="41" y="3"/>
                  </a:lnTo>
                  <a:lnTo>
                    <a:pt x="45" y="7"/>
                  </a:lnTo>
                  <a:lnTo>
                    <a:pt x="45" y="7"/>
                  </a:lnTo>
                  <a:lnTo>
                    <a:pt x="48" y="8"/>
                  </a:lnTo>
                  <a:lnTo>
                    <a:pt x="51" y="12"/>
                  </a:lnTo>
                  <a:lnTo>
                    <a:pt x="53" y="15"/>
                  </a:lnTo>
                  <a:lnTo>
                    <a:pt x="53" y="21"/>
                  </a:lnTo>
                  <a:lnTo>
                    <a:pt x="53" y="21"/>
                  </a:lnTo>
                  <a:lnTo>
                    <a:pt x="53" y="34"/>
                  </a:lnTo>
                  <a:lnTo>
                    <a:pt x="53" y="34"/>
                  </a:lnTo>
                  <a:lnTo>
                    <a:pt x="55" y="34"/>
                  </a:lnTo>
                  <a:lnTo>
                    <a:pt x="57" y="36"/>
                  </a:lnTo>
                  <a:lnTo>
                    <a:pt x="57" y="36"/>
                  </a:lnTo>
                  <a:lnTo>
                    <a:pt x="58" y="40"/>
                  </a:lnTo>
                  <a:lnTo>
                    <a:pt x="58" y="45"/>
                  </a:lnTo>
                  <a:lnTo>
                    <a:pt x="57" y="48"/>
                  </a:lnTo>
                  <a:lnTo>
                    <a:pt x="55" y="50"/>
                  </a:lnTo>
                  <a:lnTo>
                    <a:pt x="55" y="50"/>
                  </a:lnTo>
                  <a:lnTo>
                    <a:pt x="51" y="52"/>
                  </a:lnTo>
                  <a:lnTo>
                    <a:pt x="50" y="52"/>
                  </a:lnTo>
                  <a:lnTo>
                    <a:pt x="43" y="67"/>
                  </a:lnTo>
                  <a:lnTo>
                    <a:pt x="43" y="76"/>
                  </a:lnTo>
                  <a:lnTo>
                    <a:pt x="29" y="85"/>
                  </a:lnTo>
                  <a:lnTo>
                    <a:pt x="15" y="76"/>
                  </a:lnTo>
                  <a:lnTo>
                    <a:pt x="15" y="67"/>
                  </a:lnTo>
                  <a:lnTo>
                    <a:pt x="8" y="52"/>
                  </a:lnTo>
                  <a:lnTo>
                    <a:pt x="8" y="52"/>
                  </a:lnTo>
                  <a:lnTo>
                    <a:pt x="6" y="52"/>
                  </a:lnTo>
                  <a:lnTo>
                    <a:pt x="3" y="50"/>
                  </a:lnTo>
                  <a:lnTo>
                    <a:pt x="3" y="50"/>
                  </a:lnTo>
                  <a:lnTo>
                    <a:pt x="1" y="48"/>
                  </a:lnTo>
                  <a:lnTo>
                    <a:pt x="0" y="45"/>
                  </a:lnTo>
                  <a:lnTo>
                    <a:pt x="0" y="40"/>
                  </a:lnTo>
                  <a:lnTo>
                    <a:pt x="1" y="36"/>
                  </a:lnTo>
                  <a:lnTo>
                    <a:pt x="1" y="36"/>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0" tIns="0" rIns="0" bIns="0" numCol="1" anchor="t" anchorCtr="0" compatLnSpc="1">
              <a:prstTxWarp prst="textNoShape">
                <a:avLst/>
              </a:prstTxWarp>
            </a:bodyPr>
            <a:lstStyle/>
            <a:p>
              <a:endParaRPr lang="fr-FR"/>
            </a:p>
          </p:txBody>
        </p:sp>
        <p:sp>
          <p:nvSpPr>
            <p:cNvPr id="420" name="Freeform 175">
              <a:extLst>
                <a:ext uri="{FF2B5EF4-FFF2-40B4-BE49-F238E27FC236}">
                  <a16:creationId xmlns:a16="http://schemas.microsoft.com/office/drawing/2014/main" id="{7FBF7A8E-2224-1595-2C9D-A368573E2916}"/>
                </a:ext>
              </a:extLst>
            </p:cNvPr>
            <p:cNvSpPr>
              <a:spLocks/>
            </p:cNvSpPr>
            <p:nvPr/>
          </p:nvSpPr>
          <p:spPr bwMode="auto">
            <a:xfrm>
              <a:off x="5803900" y="4584700"/>
              <a:ext cx="85725" cy="109538"/>
            </a:xfrm>
            <a:custGeom>
              <a:avLst/>
              <a:gdLst>
                <a:gd name="T0" fmla="*/ 2 w 54"/>
                <a:gd name="T1" fmla="*/ 19 h 69"/>
                <a:gd name="T2" fmla="*/ 2 w 54"/>
                <a:gd name="T3" fmla="*/ 19 h 69"/>
                <a:gd name="T4" fmla="*/ 14 w 54"/>
                <a:gd name="T5" fmla="*/ 29 h 69"/>
                <a:gd name="T6" fmla="*/ 23 w 54"/>
                <a:gd name="T7" fmla="*/ 42 h 69"/>
                <a:gd name="T8" fmla="*/ 31 w 54"/>
                <a:gd name="T9" fmla="*/ 54 h 69"/>
                <a:gd name="T10" fmla="*/ 38 w 54"/>
                <a:gd name="T11" fmla="*/ 67 h 69"/>
                <a:gd name="T12" fmla="*/ 38 w 54"/>
                <a:gd name="T13" fmla="*/ 67 h 69"/>
                <a:gd name="T14" fmla="*/ 42 w 54"/>
                <a:gd name="T15" fmla="*/ 67 h 69"/>
                <a:gd name="T16" fmla="*/ 42 w 54"/>
                <a:gd name="T17" fmla="*/ 67 h 69"/>
                <a:gd name="T18" fmla="*/ 54 w 54"/>
                <a:gd name="T19" fmla="*/ 69 h 69"/>
                <a:gd name="T20" fmla="*/ 54 w 54"/>
                <a:gd name="T21" fmla="*/ 69 h 69"/>
                <a:gd name="T22" fmla="*/ 43 w 54"/>
                <a:gd name="T23" fmla="*/ 48 h 69"/>
                <a:gd name="T24" fmla="*/ 31 w 54"/>
                <a:gd name="T25" fmla="*/ 31 h 69"/>
                <a:gd name="T26" fmla="*/ 17 w 54"/>
                <a:gd name="T27" fmla="*/ 14 h 69"/>
                <a:gd name="T28" fmla="*/ 0 w 54"/>
                <a:gd name="T29" fmla="*/ 0 h 69"/>
                <a:gd name="T30" fmla="*/ 0 w 54"/>
                <a:gd name="T31" fmla="*/ 0 h 69"/>
                <a:gd name="T32" fmla="*/ 2 w 54"/>
                <a:gd name="T33" fmla="*/ 19 h 69"/>
                <a:gd name="T34" fmla="*/ 2 w 54"/>
                <a:gd name="T35" fmla="*/ 19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4" h="69">
                  <a:moveTo>
                    <a:pt x="2" y="19"/>
                  </a:moveTo>
                  <a:lnTo>
                    <a:pt x="2" y="19"/>
                  </a:lnTo>
                  <a:lnTo>
                    <a:pt x="14" y="29"/>
                  </a:lnTo>
                  <a:lnTo>
                    <a:pt x="23" y="42"/>
                  </a:lnTo>
                  <a:lnTo>
                    <a:pt x="31" y="54"/>
                  </a:lnTo>
                  <a:lnTo>
                    <a:pt x="38" y="67"/>
                  </a:lnTo>
                  <a:lnTo>
                    <a:pt x="38" y="67"/>
                  </a:lnTo>
                  <a:lnTo>
                    <a:pt x="42" y="67"/>
                  </a:lnTo>
                  <a:lnTo>
                    <a:pt x="42" y="67"/>
                  </a:lnTo>
                  <a:lnTo>
                    <a:pt x="54" y="69"/>
                  </a:lnTo>
                  <a:lnTo>
                    <a:pt x="54" y="69"/>
                  </a:lnTo>
                  <a:lnTo>
                    <a:pt x="43" y="48"/>
                  </a:lnTo>
                  <a:lnTo>
                    <a:pt x="31" y="31"/>
                  </a:lnTo>
                  <a:lnTo>
                    <a:pt x="17" y="14"/>
                  </a:lnTo>
                  <a:lnTo>
                    <a:pt x="0" y="0"/>
                  </a:lnTo>
                  <a:lnTo>
                    <a:pt x="0" y="0"/>
                  </a:lnTo>
                  <a:lnTo>
                    <a:pt x="2" y="19"/>
                  </a:lnTo>
                  <a:lnTo>
                    <a:pt x="2" y="19"/>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0" tIns="0" rIns="0" bIns="0" numCol="1" anchor="t" anchorCtr="0" compatLnSpc="1">
              <a:prstTxWarp prst="textNoShape">
                <a:avLst/>
              </a:prstTxWarp>
            </a:bodyPr>
            <a:lstStyle/>
            <a:p>
              <a:endParaRPr lang="fr-FR"/>
            </a:p>
          </p:txBody>
        </p:sp>
        <p:sp>
          <p:nvSpPr>
            <p:cNvPr id="421" name="Freeform 176">
              <a:extLst>
                <a:ext uri="{FF2B5EF4-FFF2-40B4-BE49-F238E27FC236}">
                  <a16:creationId xmlns:a16="http://schemas.microsoft.com/office/drawing/2014/main" id="{6CE04531-322B-ABB0-497B-63CF90F65B65}"/>
                </a:ext>
              </a:extLst>
            </p:cNvPr>
            <p:cNvSpPr>
              <a:spLocks/>
            </p:cNvSpPr>
            <p:nvPr/>
          </p:nvSpPr>
          <p:spPr bwMode="auto">
            <a:xfrm>
              <a:off x="5545138" y="4967288"/>
              <a:ext cx="254000" cy="38100"/>
            </a:xfrm>
            <a:custGeom>
              <a:avLst/>
              <a:gdLst>
                <a:gd name="T0" fmla="*/ 134 w 160"/>
                <a:gd name="T1" fmla="*/ 0 h 24"/>
                <a:gd name="T2" fmla="*/ 134 w 160"/>
                <a:gd name="T3" fmla="*/ 0 h 24"/>
                <a:gd name="T4" fmla="*/ 120 w 160"/>
                <a:gd name="T5" fmla="*/ 5 h 24"/>
                <a:gd name="T6" fmla="*/ 108 w 160"/>
                <a:gd name="T7" fmla="*/ 8 h 24"/>
                <a:gd name="T8" fmla="*/ 94 w 160"/>
                <a:gd name="T9" fmla="*/ 10 h 24"/>
                <a:gd name="T10" fmla="*/ 80 w 160"/>
                <a:gd name="T11" fmla="*/ 10 h 24"/>
                <a:gd name="T12" fmla="*/ 80 w 160"/>
                <a:gd name="T13" fmla="*/ 10 h 24"/>
                <a:gd name="T14" fmla="*/ 66 w 160"/>
                <a:gd name="T15" fmla="*/ 10 h 24"/>
                <a:gd name="T16" fmla="*/ 52 w 160"/>
                <a:gd name="T17" fmla="*/ 8 h 24"/>
                <a:gd name="T18" fmla="*/ 40 w 160"/>
                <a:gd name="T19" fmla="*/ 5 h 24"/>
                <a:gd name="T20" fmla="*/ 26 w 160"/>
                <a:gd name="T21" fmla="*/ 0 h 24"/>
                <a:gd name="T22" fmla="*/ 0 w 160"/>
                <a:gd name="T23" fmla="*/ 0 h 24"/>
                <a:gd name="T24" fmla="*/ 0 w 160"/>
                <a:gd name="T25" fmla="*/ 0 h 24"/>
                <a:gd name="T26" fmla="*/ 18 w 160"/>
                <a:gd name="T27" fmla="*/ 10 h 24"/>
                <a:gd name="T28" fmla="*/ 37 w 160"/>
                <a:gd name="T29" fmla="*/ 17 h 24"/>
                <a:gd name="T30" fmla="*/ 57 w 160"/>
                <a:gd name="T31" fmla="*/ 22 h 24"/>
                <a:gd name="T32" fmla="*/ 80 w 160"/>
                <a:gd name="T33" fmla="*/ 24 h 24"/>
                <a:gd name="T34" fmla="*/ 80 w 160"/>
                <a:gd name="T35" fmla="*/ 24 h 24"/>
                <a:gd name="T36" fmla="*/ 102 w 160"/>
                <a:gd name="T37" fmla="*/ 22 h 24"/>
                <a:gd name="T38" fmla="*/ 123 w 160"/>
                <a:gd name="T39" fmla="*/ 17 h 24"/>
                <a:gd name="T40" fmla="*/ 142 w 160"/>
                <a:gd name="T41" fmla="*/ 10 h 24"/>
                <a:gd name="T42" fmla="*/ 160 w 160"/>
                <a:gd name="T43" fmla="*/ 0 h 24"/>
                <a:gd name="T44" fmla="*/ 134 w 160"/>
                <a:gd name="T45" fmla="*/ 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60" h="24">
                  <a:moveTo>
                    <a:pt x="134" y="0"/>
                  </a:moveTo>
                  <a:lnTo>
                    <a:pt x="134" y="0"/>
                  </a:lnTo>
                  <a:lnTo>
                    <a:pt x="120" y="5"/>
                  </a:lnTo>
                  <a:lnTo>
                    <a:pt x="108" y="8"/>
                  </a:lnTo>
                  <a:lnTo>
                    <a:pt x="94" y="10"/>
                  </a:lnTo>
                  <a:lnTo>
                    <a:pt x="80" y="10"/>
                  </a:lnTo>
                  <a:lnTo>
                    <a:pt x="80" y="10"/>
                  </a:lnTo>
                  <a:lnTo>
                    <a:pt x="66" y="10"/>
                  </a:lnTo>
                  <a:lnTo>
                    <a:pt x="52" y="8"/>
                  </a:lnTo>
                  <a:lnTo>
                    <a:pt x="40" y="5"/>
                  </a:lnTo>
                  <a:lnTo>
                    <a:pt x="26" y="0"/>
                  </a:lnTo>
                  <a:lnTo>
                    <a:pt x="0" y="0"/>
                  </a:lnTo>
                  <a:lnTo>
                    <a:pt x="0" y="0"/>
                  </a:lnTo>
                  <a:lnTo>
                    <a:pt x="18" y="10"/>
                  </a:lnTo>
                  <a:lnTo>
                    <a:pt x="37" y="17"/>
                  </a:lnTo>
                  <a:lnTo>
                    <a:pt x="57" y="22"/>
                  </a:lnTo>
                  <a:lnTo>
                    <a:pt x="80" y="24"/>
                  </a:lnTo>
                  <a:lnTo>
                    <a:pt x="80" y="24"/>
                  </a:lnTo>
                  <a:lnTo>
                    <a:pt x="102" y="22"/>
                  </a:lnTo>
                  <a:lnTo>
                    <a:pt x="123" y="17"/>
                  </a:lnTo>
                  <a:lnTo>
                    <a:pt x="142" y="10"/>
                  </a:lnTo>
                  <a:lnTo>
                    <a:pt x="160" y="0"/>
                  </a:lnTo>
                  <a:lnTo>
                    <a:pt x="134" y="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0" tIns="0" rIns="0" bIns="0" numCol="1" anchor="t" anchorCtr="0" compatLnSpc="1">
              <a:prstTxWarp prst="textNoShape">
                <a:avLst/>
              </a:prstTxWarp>
            </a:bodyPr>
            <a:lstStyle/>
            <a:p>
              <a:endParaRPr lang="fr-FR"/>
            </a:p>
          </p:txBody>
        </p:sp>
        <p:sp>
          <p:nvSpPr>
            <p:cNvPr id="422" name="Freeform 177">
              <a:extLst>
                <a:ext uri="{FF2B5EF4-FFF2-40B4-BE49-F238E27FC236}">
                  <a16:creationId xmlns:a16="http://schemas.microsoft.com/office/drawing/2014/main" id="{6FD577A7-8F74-365A-ADE0-229DAF9EFD36}"/>
                </a:ext>
              </a:extLst>
            </p:cNvPr>
            <p:cNvSpPr>
              <a:spLocks/>
            </p:cNvSpPr>
            <p:nvPr/>
          </p:nvSpPr>
          <p:spPr bwMode="auto">
            <a:xfrm>
              <a:off x="5454650" y="4584700"/>
              <a:ext cx="85725" cy="109538"/>
            </a:xfrm>
            <a:custGeom>
              <a:avLst/>
              <a:gdLst>
                <a:gd name="T0" fmla="*/ 12 w 54"/>
                <a:gd name="T1" fmla="*/ 67 h 69"/>
                <a:gd name="T2" fmla="*/ 12 w 54"/>
                <a:gd name="T3" fmla="*/ 67 h 69"/>
                <a:gd name="T4" fmla="*/ 16 w 54"/>
                <a:gd name="T5" fmla="*/ 67 h 69"/>
                <a:gd name="T6" fmla="*/ 16 w 54"/>
                <a:gd name="T7" fmla="*/ 67 h 69"/>
                <a:gd name="T8" fmla="*/ 23 w 54"/>
                <a:gd name="T9" fmla="*/ 54 h 69"/>
                <a:gd name="T10" fmla="*/ 31 w 54"/>
                <a:gd name="T11" fmla="*/ 42 h 69"/>
                <a:gd name="T12" fmla="*/ 40 w 54"/>
                <a:gd name="T13" fmla="*/ 29 h 69"/>
                <a:gd name="T14" fmla="*/ 52 w 54"/>
                <a:gd name="T15" fmla="*/ 19 h 69"/>
                <a:gd name="T16" fmla="*/ 52 w 54"/>
                <a:gd name="T17" fmla="*/ 19 h 69"/>
                <a:gd name="T18" fmla="*/ 54 w 54"/>
                <a:gd name="T19" fmla="*/ 0 h 69"/>
                <a:gd name="T20" fmla="*/ 54 w 54"/>
                <a:gd name="T21" fmla="*/ 0 h 69"/>
                <a:gd name="T22" fmla="*/ 37 w 54"/>
                <a:gd name="T23" fmla="*/ 14 h 69"/>
                <a:gd name="T24" fmla="*/ 23 w 54"/>
                <a:gd name="T25" fmla="*/ 29 h 69"/>
                <a:gd name="T26" fmla="*/ 11 w 54"/>
                <a:gd name="T27" fmla="*/ 48 h 69"/>
                <a:gd name="T28" fmla="*/ 0 w 54"/>
                <a:gd name="T29" fmla="*/ 69 h 69"/>
                <a:gd name="T30" fmla="*/ 0 w 54"/>
                <a:gd name="T31" fmla="*/ 69 h 69"/>
                <a:gd name="T32" fmla="*/ 12 w 54"/>
                <a:gd name="T33" fmla="*/ 67 h 69"/>
                <a:gd name="T34" fmla="*/ 12 w 54"/>
                <a:gd name="T35" fmla="*/ 67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4" h="69">
                  <a:moveTo>
                    <a:pt x="12" y="67"/>
                  </a:moveTo>
                  <a:lnTo>
                    <a:pt x="12" y="67"/>
                  </a:lnTo>
                  <a:lnTo>
                    <a:pt x="16" y="67"/>
                  </a:lnTo>
                  <a:lnTo>
                    <a:pt x="16" y="67"/>
                  </a:lnTo>
                  <a:lnTo>
                    <a:pt x="23" y="54"/>
                  </a:lnTo>
                  <a:lnTo>
                    <a:pt x="31" y="42"/>
                  </a:lnTo>
                  <a:lnTo>
                    <a:pt x="40" y="29"/>
                  </a:lnTo>
                  <a:lnTo>
                    <a:pt x="52" y="19"/>
                  </a:lnTo>
                  <a:lnTo>
                    <a:pt x="52" y="19"/>
                  </a:lnTo>
                  <a:lnTo>
                    <a:pt x="54" y="0"/>
                  </a:lnTo>
                  <a:lnTo>
                    <a:pt x="54" y="0"/>
                  </a:lnTo>
                  <a:lnTo>
                    <a:pt x="37" y="14"/>
                  </a:lnTo>
                  <a:lnTo>
                    <a:pt x="23" y="29"/>
                  </a:lnTo>
                  <a:lnTo>
                    <a:pt x="11" y="48"/>
                  </a:lnTo>
                  <a:lnTo>
                    <a:pt x="0" y="69"/>
                  </a:lnTo>
                  <a:lnTo>
                    <a:pt x="0" y="69"/>
                  </a:lnTo>
                  <a:lnTo>
                    <a:pt x="12" y="67"/>
                  </a:lnTo>
                  <a:lnTo>
                    <a:pt x="12" y="67"/>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0" tIns="0" rIns="0" bIns="0" numCol="1" anchor="t" anchorCtr="0" compatLnSpc="1">
              <a:prstTxWarp prst="textNoShape">
                <a:avLst/>
              </a:prstTxWarp>
            </a:bodyPr>
            <a:lstStyle/>
            <a:p>
              <a:endParaRPr lang="fr-FR"/>
            </a:p>
          </p:txBody>
        </p:sp>
        <p:sp>
          <p:nvSpPr>
            <p:cNvPr id="423" name="Freeform 178">
              <a:extLst>
                <a:ext uri="{FF2B5EF4-FFF2-40B4-BE49-F238E27FC236}">
                  <a16:creationId xmlns:a16="http://schemas.microsoft.com/office/drawing/2014/main" id="{E8680ED6-DDCB-69EA-5B24-C571AD0E02A6}"/>
                </a:ext>
              </a:extLst>
            </p:cNvPr>
            <p:cNvSpPr>
              <a:spLocks/>
            </p:cNvSpPr>
            <p:nvPr/>
          </p:nvSpPr>
          <p:spPr bwMode="auto">
            <a:xfrm>
              <a:off x="5562600" y="4546600"/>
              <a:ext cx="219075" cy="95250"/>
            </a:xfrm>
            <a:custGeom>
              <a:avLst/>
              <a:gdLst>
                <a:gd name="T0" fmla="*/ 133 w 138"/>
                <a:gd name="T1" fmla="*/ 20 h 60"/>
                <a:gd name="T2" fmla="*/ 133 w 138"/>
                <a:gd name="T3" fmla="*/ 20 h 60"/>
                <a:gd name="T4" fmla="*/ 131 w 138"/>
                <a:gd name="T5" fmla="*/ 15 h 60"/>
                <a:gd name="T6" fmla="*/ 126 w 138"/>
                <a:gd name="T7" fmla="*/ 12 h 60"/>
                <a:gd name="T8" fmla="*/ 90 w 138"/>
                <a:gd name="T9" fmla="*/ 0 h 60"/>
                <a:gd name="T10" fmla="*/ 74 w 138"/>
                <a:gd name="T11" fmla="*/ 45 h 60"/>
                <a:gd name="T12" fmla="*/ 74 w 138"/>
                <a:gd name="T13" fmla="*/ 24 h 60"/>
                <a:gd name="T14" fmla="*/ 71 w 138"/>
                <a:gd name="T15" fmla="*/ 17 h 60"/>
                <a:gd name="T16" fmla="*/ 74 w 138"/>
                <a:gd name="T17" fmla="*/ 14 h 60"/>
                <a:gd name="T18" fmla="*/ 69 w 138"/>
                <a:gd name="T19" fmla="*/ 7 h 60"/>
                <a:gd name="T20" fmla="*/ 64 w 138"/>
                <a:gd name="T21" fmla="*/ 14 h 60"/>
                <a:gd name="T22" fmla="*/ 67 w 138"/>
                <a:gd name="T23" fmla="*/ 17 h 60"/>
                <a:gd name="T24" fmla="*/ 64 w 138"/>
                <a:gd name="T25" fmla="*/ 24 h 60"/>
                <a:gd name="T26" fmla="*/ 64 w 138"/>
                <a:gd name="T27" fmla="*/ 45 h 60"/>
                <a:gd name="T28" fmla="*/ 48 w 138"/>
                <a:gd name="T29" fmla="*/ 0 h 60"/>
                <a:gd name="T30" fmla="*/ 12 w 138"/>
                <a:gd name="T31" fmla="*/ 12 h 60"/>
                <a:gd name="T32" fmla="*/ 12 w 138"/>
                <a:gd name="T33" fmla="*/ 12 h 60"/>
                <a:gd name="T34" fmla="*/ 7 w 138"/>
                <a:gd name="T35" fmla="*/ 15 h 60"/>
                <a:gd name="T36" fmla="*/ 5 w 138"/>
                <a:gd name="T37" fmla="*/ 20 h 60"/>
                <a:gd name="T38" fmla="*/ 5 w 138"/>
                <a:gd name="T39" fmla="*/ 20 h 60"/>
                <a:gd name="T40" fmla="*/ 1 w 138"/>
                <a:gd name="T41" fmla="*/ 40 h 60"/>
                <a:gd name="T42" fmla="*/ 0 w 138"/>
                <a:gd name="T43" fmla="*/ 60 h 60"/>
                <a:gd name="T44" fmla="*/ 138 w 138"/>
                <a:gd name="T45" fmla="*/ 60 h 60"/>
                <a:gd name="T46" fmla="*/ 138 w 138"/>
                <a:gd name="T47" fmla="*/ 60 h 60"/>
                <a:gd name="T48" fmla="*/ 137 w 138"/>
                <a:gd name="T49" fmla="*/ 40 h 60"/>
                <a:gd name="T50" fmla="*/ 133 w 138"/>
                <a:gd name="T51" fmla="*/ 20 h 60"/>
                <a:gd name="T52" fmla="*/ 133 w 138"/>
                <a:gd name="T53" fmla="*/ 2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38" h="60">
                  <a:moveTo>
                    <a:pt x="133" y="20"/>
                  </a:moveTo>
                  <a:lnTo>
                    <a:pt x="133" y="20"/>
                  </a:lnTo>
                  <a:lnTo>
                    <a:pt x="131" y="15"/>
                  </a:lnTo>
                  <a:lnTo>
                    <a:pt x="126" y="12"/>
                  </a:lnTo>
                  <a:lnTo>
                    <a:pt x="90" y="0"/>
                  </a:lnTo>
                  <a:lnTo>
                    <a:pt x="74" y="45"/>
                  </a:lnTo>
                  <a:lnTo>
                    <a:pt x="74" y="24"/>
                  </a:lnTo>
                  <a:lnTo>
                    <a:pt x="71" y="17"/>
                  </a:lnTo>
                  <a:lnTo>
                    <a:pt x="74" y="14"/>
                  </a:lnTo>
                  <a:lnTo>
                    <a:pt x="69" y="7"/>
                  </a:lnTo>
                  <a:lnTo>
                    <a:pt x="64" y="14"/>
                  </a:lnTo>
                  <a:lnTo>
                    <a:pt x="67" y="17"/>
                  </a:lnTo>
                  <a:lnTo>
                    <a:pt x="64" y="24"/>
                  </a:lnTo>
                  <a:lnTo>
                    <a:pt x="64" y="45"/>
                  </a:lnTo>
                  <a:lnTo>
                    <a:pt x="48" y="0"/>
                  </a:lnTo>
                  <a:lnTo>
                    <a:pt x="12" y="12"/>
                  </a:lnTo>
                  <a:lnTo>
                    <a:pt x="12" y="12"/>
                  </a:lnTo>
                  <a:lnTo>
                    <a:pt x="7" y="15"/>
                  </a:lnTo>
                  <a:lnTo>
                    <a:pt x="5" y="20"/>
                  </a:lnTo>
                  <a:lnTo>
                    <a:pt x="5" y="20"/>
                  </a:lnTo>
                  <a:lnTo>
                    <a:pt x="1" y="40"/>
                  </a:lnTo>
                  <a:lnTo>
                    <a:pt x="0" y="60"/>
                  </a:lnTo>
                  <a:lnTo>
                    <a:pt x="138" y="60"/>
                  </a:lnTo>
                  <a:lnTo>
                    <a:pt x="138" y="60"/>
                  </a:lnTo>
                  <a:lnTo>
                    <a:pt x="137" y="40"/>
                  </a:lnTo>
                  <a:lnTo>
                    <a:pt x="133" y="20"/>
                  </a:lnTo>
                  <a:lnTo>
                    <a:pt x="133" y="2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0" tIns="0" rIns="0" bIns="0" numCol="1" anchor="t" anchorCtr="0" compatLnSpc="1">
              <a:prstTxWarp prst="textNoShape">
                <a:avLst/>
              </a:prstTxWarp>
            </a:bodyPr>
            <a:lstStyle/>
            <a:p>
              <a:endParaRPr lang="fr-FR"/>
            </a:p>
          </p:txBody>
        </p:sp>
      </p:grpSp>
      <p:pic>
        <p:nvPicPr>
          <p:cNvPr id="431" name="Graphique 430">
            <a:extLst>
              <a:ext uri="{FF2B5EF4-FFF2-40B4-BE49-F238E27FC236}">
                <a16:creationId xmlns:a16="http://schemas.microsoft.com/office/drawing/2014/main" id="{9C362182-D17B-FEA5-E558-E884EC4131FB}"/>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2241762" y="4559983"/>
            <a:ext cx="494432" cy="494432"/>
          </a:xfrm>
          <a:prstGeom prst="rect">
            <a:avLst/>
          </a:prstGeom>
        </p:spPr>
      </p:pic>
      <p:sp>
        <p:nvSpPr>
          <p:cNvPr id="435" name="ZoneTexte 434">
            <a:extLst>
              <a:ext uri="{FF2B5EF4-FFF2-40B4-BE49-F238E27FC236}">
                <a16:creationId xmlns:a16="http://schemas.microsoft.com/office/drawing/2014/main" id="{FFCD5AE7-5A48-32C2-94D3-7571B7BC32AC}"/>
              </a:ext>
            </a:extLst>
          </p:cNvPr>
          <p:cNvSpPr txBox="1"/>
          <p:nvPr/>
        </p:nvSpPr>
        <p:spPr>
          <a:xfrm>
            <a:off x="2892964" y="4018165"/>
            <a:ext cx="3351246" cy="169277"/>
          </a:xfrm>
          <a:prstGeom prst="rect">
            <a:avLst/>
          </a:prstGeom>
          <a:noFill/>
        </p:spPr>
        <p:txBody>
          <a:bodyPr wrap="square" lIns="0" tIns="0" rIns="0" bIns="0">
            <a:spAutoFit/>
          </a:bodyPr>
          <a:lstStyle/>
          <a:p>
            <a:pPr marR="0" lvl="0" algn="l" defTabSz="914400" rtl="0" eaLnBrk="1" fontAlgn="auto" latinLnBrk="0" hangingPunct="1">
              <a:lnSpc>
                <a:spcPct val="100000"/>
              </a:lnSpc>
              <a:spcBef>
                <a:spcPts val="0"/>
              </a:spcBef>
              <a:spcAft>
                <a:spcPts val="0"/>
              </a:spcAft>
              <a:buClr>
                <a:srgbClr val="141313"/>
              </a:buClr>
              <a:buSzPts val="1000"/>
              <a:tabLst/>
              <a:defRPr/>
            </a:pPr>
            <a:r>
              <a:rPr kumimoji="0" lang="fr-FR" sz="1100" b="1" i="0" u="none" strike="noStrike" kern="0" cap="none" spc="0" normalizeH="0" baseline="0" noProof="0" dirty="0">
                <a:ln>
                  <a:noFill/>
                </a:ln>
                <a:solidFill>
                  <a:schemeClr val="accent1"/>
                </a:solidFill>
                <a:effectLst/>
                <a:uLnTx/>
                <a:uFillTx/>
                <a:latin typeface="Montserrat"/>
                <a:cs typeface="Arial"/>
                <a:sym typeface="Montserrat"/>
              </a:rPr>
              <a:t>Opportunité de sortie </a:t>
            </a:r>
            <a:r>
              <a:rPr kumimoji="0" lang="fr-FR" sz="1100" b="0" i="0" u="none" strike="noStrike" kern="0" cap="none" spc="0" normalizeH="0" baseline="0" noProof="0" dirty="0">
                <a:ln>
                  <a:noFill/>
                </a:ln>
                <a:solidFill>
                  <a:srgbClr val="141313"/>
                </a:solidFill>
                <a:effectLst/>
                <a:uLnTx/>
                <a:uFillTx/>
                <a:latin typeface="Montserrat"/>
                <a:cs typeface="Arial"/>
                <a:sym typeface="Montserrat"/>
              </a:rPr>
              <a:t>du lieu de vie </a:t>
            </a:r>
          </a:p>
        </p:txBody>
      </p:sp>
      <p:sp>
        <p:nvSpPr>
          <p:cNvPr id="439" name="ZoneTexte 438">
            <a:extLst>
              <a:ext uri="{FF2B5EF4-FFF2-40B4-BE49-F238E27FC236}">
                <a16:creationId xmlns:a16="http://schemas.microsoft.com/office/drawing/2014/main" id="{3869EABE-EF3A-E09C-0465-C8BCF10E4467}"/>
              </a:ext>
            </a:extLst>
          </p:cNvPr>
          <p:cNvSpPr txBox="1"/>
          <p:nvPr/>
        </p:nvSpPr>
        <p:spPr>
          <a:xfrm>
            <a:off x="2892964" y="5158434"/>
            <a:ext cx="3351246" cy="507831"/>
          </a:xfrm>
          <a:prstGeom prst="rect">
            <a:avLst/>
          </a:prstGeom>
          <a:noFill/>
        </p:spPr>
        <p:txBody>
          <a:bodyPr wrap="square" lIns="0" tIns="0" rIns="0" bIns="0">
            <a:spAutoFit/>
          </a:bodyPr>
          <a:lstStyle/>
          <a:p>
            <a:pPr marR="0" lvl="0" algn="l" defTabSz="914400" rtl="0" eaLnBrk="1" fontAlgn="auto" latinLnBrk="0" hangingPunct="1">
              <a:lnSpc>
                <a:spcPct val="100000"/>
              </a:lnSpc>
              <a:spcBef>
                <a:spcPts val="0"/>
              </a:spcBef>
              <a:spcAft>
                <a:spcPts val="0"/>
              </a:spcAft>
              <a:buClr>
                <a:srgbClr val="141313"/>
              </a:buClr>
              <a:buSzPts val="1000"/>
              <a:tabLst/>
              <a:defRPr/>
            </a:pPr>
            <a:r>
              <a:rPr kumimoji="0" lang="fr-FR" sz="1100" i="0" u="none" strike="noStrike" kern="0" cap="none" spc="0" normalizeH="0" baseline="0" noProof="0" dirty="0">
                <a:ln>
                  <a:noFill/>
                </a:ln>
                <a:solidFill>
                  <a:srgbClr val="141313"/>
                </a:solidFill>
                <a:effectLst/>
                <a:uLnTx/>
                <a:uFillTx/>
                <a:latin typeface="Montserrat"/>
                <a:cs typeface="Arial"/>
                <a:sym typeface="Montserrat"/>
              </a:rPr>
              <a:t>Possibilité de </a:t>
            </a:r>
            <a:r>
              <a:rPr kumimoji="0" lang="fr-FR" sz="1100" b="1" i="0" u="none" strike="noStrike" kern="0" cap="none" spc="0" normalizeH="0" baseline="0" noProof="0" dirty="0">
                <a:ln>
                  <a:noFill/>
                </a:ln>
                <a:solidFill>
                  <a:schemeClr val="accent1"/>
                </a:solidFill>
                <a:effectLst/>
                <a:uLnTx/>
                <a:uFillTx/>
                <a:latin typeface="Montserrat"/>
                <a:cs typeface="Arial"/>
                <a:sym typeface="Montserrat"/>
              </a:rPr>
              <a:t>rencontres </a:t>
            </a:r>
            <a:r>
              <a:rPr kumimoji="0" lang="fr-FR" sz="1100" b="0" i="0" u="none" strike="noStrike" kern="0" cap="none" spc="0" normalizeH="0" baseline="0" noProof="0" dirty="0">
                <a:ln>
                  <a:noFill/>
                </a:ln>
                <a:solidFill>
                  <a:srgbClr val="141313"/>
                </a:solidFill>
                <a:effectLst/>
                <a:uLnTx/>
                <a:uFillTx/>
                <a:latin typeface="Montserrat"/>
                <a:cs typeface="Arial"/>
                <a:sym typeface="Montserrat"/>
              </a:rPr>
              <a:t>avec les autres jeunes et bénévoles ou de participation à des </a:t>
            </a:r>
            <a:r>
              <a:rPr kumimoji="0" lang="fr-FR" sz="1100" b="1" i="0" u="none" strike="noStrike" kern="0" cap="none" spc="0" normalizeH="0" baseline="0" noProof="0" dirty="0">
                <a:ln>
                  <a:noFill/>
                </a:ln>
                <a:solidFill>
                  <a:schemeClr val="accent1"/>
                </a:solidFill>
                <a:effectLst/>
                <a:uLnTx/>
                <a:uFillTx/>
                <a:latin typeface="Montserrat"/>
                <a:cs typeface="Arial"/>
                <a:sym typeface="Montserrat"/>
              </a:rPr>
              <a:t>activités collectives de l’association</a:t>
            </a:r>
          </a:p>
        </p:txBody>
      </p:sp>
      <p:pic>
        <p:nvPicPr>
          <p:cNvPr id="441" name="Graphique 440">
            <a:extLst>
              <a:ext uri="{FF2B5EF4-FFF2-40B4-BE49-F238E27FC236}">
                <a16:creationId xmlns:a16="http://schemas.microsoft.com/office/drawing/2014/main" id="{2596BC37-E629-7C7F-9489-9B87E3D8BFE8}"/>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2164083" y="3876506"/>
            <a:ext cx="622475" cy="622475"/>
          </a:xfrm>
          <a:prstGeom prst="rect">
            <a:avLst/>
          </a:prstGeom>
        </p:spPr>
      </p:pic>
      <p:sp>
        <p:nvSpPr>
          <p:cNvPr id="406" name="Freeform 100">
            <a:extLst>
              <a:ext uri="{FF2B5EF4-FFF2-40B4-BE49-F238E27FC236}">
                <a16:creationId xmlns:a16="http://schemas.microsoft.com/office/drawing/2014/main" id="{BFC708BA-60AE-DAEB-272E-F56BF916E962}"/>
              </a:ext>
            </a:extLst>
          </p:cNvPr>
          <p:cNvSpPr>
            <a:spLocks noEditPoints="1"/>
          </p:cNvSpPr>
          <p:nvPr/>
        </p:nvSpPr>
        <p:spPr bwMode="auto">
          <a:xfrm>
            <a:off x="6992621" y="4008923"/>
            <a:ext cx="357641" cy="357641"/>
          </a:xfrm>
          <a:custGeom>
            <a:avLst/>
            <a:gdLst>
              <a:gd name="T0" fmla="*/ 243 w 309"/>
              <a:gd name="T1" fmla="*/ 28 h 309"/>
              <a:gd name="T2" fmla="*/ 139 w 309"/>
              <a:gd name="T3" fmla="*/ 1 h 309"/>
              <a:gd name="T4" fmla="*/ 42 w 309"/>
              <a:gd name="T5" fmla="*/ 48 h 309"/>
              <a:gd name="T6" fmla="*/ 9 w 309"/>
              <a:gd name="T7" fmla="*/ 103 h 309"/>
              <a:gd name="T8" fmla="*/ 7 w 309"/>
              <a:gd name="T9" fmla="*/ 201 h 309"/>
              <a:gd name="T10" fmla="*/ 81 w 309"/>
              <a:gd name="T11" fmla="*/ 291 h 309"/>
              <a:gd name="T12" fmla="*/ 185 w 309"/>
              <a:gd name="T13" fmla="*/ 305 h 309"/>
              <a:gd name="T14" fmla="*/ 283 w 309"/>
              <a:gd name="T15" fmla="*/ 240 h 309"/>
              <a:gd name="T16" fmla="*/ 308 w 309"/>
              <a:gd name="T17" fmla="*/ 142 h 309"/>
              <a:gd name="T18" fmla="*/ 276 w 309"/>
              <a:gd name="T19" fmla="*/ 59 h 309"/>
              <a:gd name="T20" fmla="*/ 228 w 309"/>
              <a:gd name="T21" fmla="*/ 196 h 309"/>
              <a:gd name="T22" fmla="*/ 286 w 309"/>
              <a:gd name="T23" fmla="*/ 206 h 309"/>
              <a:gd name="T24" fmla="*/ 78 w 309"/>
              <a:gd name="T25" fmla="*/ 163 h 309"/>
              <a:gd name="T26" fmla="*/ 45 w 309"/>
              <a:gd name="T27" fmla="*/ 243 h 309"/>
              <a:gd name="T28" fmla="*/ 15 w 309"/>
              <a:gd name="T29" fmla="*/ 174 h 309"/>
              <a:gd name="T30" fmla="*/ 51 w 309"/>
              <a:gd name="T31" fmla="*/ 68 h 309"/>
              <a:gd name="T32" fmla="*/ 63 w 309"/>
              <a:gd name="T33" fmla="*/ 73 h 309"/>
              <a:gd name="T34" fmla="*/ 76 w 309"/>
              <a:gd name="T35" fmla="*/ 78 h 309"/>
              <a:gd name="T36" fmla="*/ 88 w 309"/>
              <a:gd name="T37" fmla="*/ 82 h 309"/>
              <a:gd name="T38" fmla="*/ 17 w 309"/>
              <a:gd name="T39" fmla="*/ 125 h 309"/>
              <a:gd name="T40" fmla="*/ 46 w 309"/>
              <a:gd name="T41" fmla="*/ 66 h 309"/>
              <a:gd name="T42" fmla="*/ 246 w 309"/>
              <a:gd name="T43" fmla="*/ 59 h 309"/>
              <a:gd name="T44" fmla="*/ 234 w 309"/>
              <a:gd name="T45" fmla="*/ 64 h 309"/>
              <a:gd name="T46" fmla="*/ 219 w 309"/>
              <a:gd name="T47" fmla="*/ 67 h 309"/>
              <a:gd name="T48" fmla="*/ 185 w 309"/>
              <a:gd name="T49" fmla="*/ 17 h 309"/>
              <a:gd name="T50" fmla="*/ 199 w 309"/>
              <a:gd name="T51" fmla="*/ 72 h 309"/>
              <a:gd name="T52" fmla="*/ 184 w 309"/>
              <a:gd name="T53" fmla="*/ 73 h 309"/>
              <a:gd name="T54" fmla="*/ 170 w 309"/>
              <a:gd name="T55" fmla="*/ 75 h 309"/>
              <a:gd name="T56" fmla="*/ 173 w 309"/>
              <a:gd name="T57" fmla="*/ 29 h 309"/>
              <a:gd name="T58" fmla="*/ 199 w 309"/>
              <a:gd name="T59" fmla="*/ 72 h 309"/>
              <a:gd name="T60" fmla="*/ 137 w 309"/>
              <a:gd name="T61" fmla="*/ 75 h 309"/>
              <a:gd name="T62" fmla="*/ 122 w 309"/>
              <a:gd name="T63" fmla="*/ 73 h 309"/>
              <a:gd name="T64" fmla="*/ 108 w 309"/>
              <a:gd name="T65" fmla="*/ 72 h 309"/>
              <a:gd name="T66" fmla="*/ 146 w 309"/>
              <a:gd name="T67" fmla="*/ 23 h 309"/>
              <a:gd name="T68" fmla="*/ 119 w 309"/>
              <a:gd name="T69" fmla="*/ 87 h 309"/>
              <a:gd name="T70" fmla="*/ 135 w 309"/>
              <a:gd name="T71" fmla="*/ 88 h 309"/>
              <a:gd name="T72" fmla="*/ 95 w 309"/>
              <a:gd name="T73" fmla="*/ 147 h 309"/>
              <a:gd name="T74" fmla="*/ 107 w 309"/>
              <a:gd name="T75" fmla="*/ 85 h 309"/>
              <a:gd name="T76" fmla="*/ 99 w 309"/>
              <a:gd name="T77" fmla="*/ 195 h 309"/>
              <a:gd name="T78" fmla="*/ 136 w 309"/>
              <a:gd name="T79" fmla="*/ 280 h 309"/>
              <a:gd name="T80" fmla="*/ 146 w 309"/>
              <a:gd name="T81" fmla="*/ 232 h 309"/>
              <a:gd name="T82" fmla="*/ 54 w 309"/>
              <a:gd name="T83" fmla="*/ 252 h 309"/>
              <a:gd name="T84" fmla="*/ 121 w 309"/>
              <a:gd name="T85" fmla="*/ 290 h 309"/>
              <a:gd name="T86" fmla="*/ 189 w 309"/>
              <a:gd name="T87" fmla="*/ 262 h 309"/>
              <a:gd name="T88" fmla="*/ 218 w 309"/>
              <a:gd name="T89" fmla="*/ 239 h 309"/>
              <a:gd name="T90" fmla="*/ 189 w 309"/>
              <a:gd name="T91" fmla="*/ 290 h 309"/>
              <a:gd name="T92" fmla="*/ 213 w 309"/>
              <a:gd name="T93" fmla="*/ 163 h 309"/>
              <a:gd name="T94" fmla="*/ 163 w 309"/>
              <a:gd name="T95" fmla="*/ 219 h 309"/>
              <a:gd name="T96" fmla="*/ 171 w 309"/>
              <a:gd name="T97" fmla="*/ 89 h 309"/>
              <a:gd name="T98" fmla="*/ 187 w 309"/>
              <a:gd name="T99" fmla="*/ 88 h 309"/>
              <a:gd name="T100" fmla="*/ 202 w 309"/>
              <a:gd name="T101" fmla="*/ 85 h 309"/>
              <a:gd name="T102" fmla="*/ 93 w 309"/>
              <a:gd name="T103" fmla="*/ 68 h 309"/>
              <a:gd name="T104" fmla="*/ 81 w 309"/>
              <a:gd name="T105" fmla="*/ 65 h 309"/>
              <a:gd name="T106" fmla="*/ 68 w 309"/>
              <a:gd name="T107" fmla="*/ 60 h 309"/>
              <a:gd name="T108" fmla="*/ 57 w 309"/>
              <a:gd name="T109" fmla="*/ 56 h 309"/>
              <a:gd name="T110" fmla="*/ 124 w 309"/>
              <a:gd name="T111" fmla="*/ 17 h 309"/>
              <a:gd name="T112" fmla="*/ 230 w 309"/>
              <a:gd name="T113" fmla="*/ 129 h 309"/>
              <a:gd name="T114" fmla="*/ 226 w 309"/>
              <a:gd name="T115" fmla="*/ 79 h 309"/>
              <a:gd name="T116" fmla="*/ 240 w 309"/>
              <a:gd name="T117" fmla="*/ 76 h 309"/>
              <a:gd name="T118" fmla="*/ 253 w 309"/>
              <a:gd name="T119" fmla="*/ 71 h 309"/>
              <a:gd name="T120" fmla="*/ 264 w 309"/>
              <a:gd name="T121" fmla="*/ 66 h 309"/>
              <a:gd name="T122" fmla="*/ 292 w 309"/>
              <a:gd name="T123" fmla="*/ 125 h 3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09" h="309">
                <a:moveTo>
                  <a:pt x="276" y="59"/>
                </a:moveTo>
                <a:lnTo>
                  <a:pt x="276" y="59"/>
                </a:lnTo>
                <a:lnTo>
                  <a:pt x="271" y="53"/>
                </a:lnTo>
                <a:lnTo>
                  <a:pt x="266" y="48"/>
                </a:lnTo>
                <a:lnTo>
                  <a:pt x="266" y="48"/>
                </a:lnTo>
                <a:lnTo>
                  <a:pt x="266" y="48"/>
                </a:lnTo>
                <a:lnTo>
                  <a:pt x="255" y="37"/>
                </a:lnTo>
                <a:lnTo>
                  <a:pt x="243" y="28"/>
                </a:lnTo>
                <a:lnTo>
                  <a:pt x="230" y="19"/>
                </a:lnTo>
                <a:lnTo>
                  <a:pt x="216" y="13"/>
                </a:lnTo>
                <a:lnTo>
                  <a:pt x="201" y="7"/>
                </a:lnTo>
                <a:lnTo>
                  <a:pt x="185" y="4"/>
                </a:lnTo>
                <a:lnTo>
                  <a:pt x="171" y="1"/>
                </a:lnTo>
                <a:lnTo>
                  <a:pt x="154" y="0"/>
                </a:lnTo>
                <a:lnTo>
                  <a:pt x="154" y="0"/>
                </a:lnTo>
                <a:lnTo>
                  <a:pt x="139" y="1"/>
                </a:lnTo>
                <a:lnTo>
                  <a:pt x="123" y="4"/>
                </a:lnTo>
                <a:lnTo>
                  <a:pt x="108" y="7"/>
                </a:lnTo>
                <a:lnTo>
                  <a:pt x="94" y="13"/>
                </a:lnTo>
                <a:lnTo>
                  <a:pt x="80" y="19"/>
                </a:lnTo>
                <a:lnTo>
                  <a:pt x="66" y="28"/>
                </a:lnTo>
                <a:lnTo>
                  <a:pt x="54" y="37"/>
                </a:lnTo>
                <a:lnTo>
                  <a:pt x="42" y="48"/>
                </a:lnTo>
                <a:lnTo>
                  <a:pt x="42" y="48"/>
                </a:lnTo>
                <a:lnTo>
                  <a:pt x="39" y="53"/>
                </a:lnTo>
                <a:lnTo>
                  <a:pt x="34" y="59"/>
                </a:lnTo>
                <a:lnTo>
                  <a:pt x="34" y="59"/>
                </a:lnTo>
                <a:lnTo>
                  <a:pt x="34" y="59"/>
                </a:lnTo>
                <a:lnTo>
                  <a:pt x="27" y="70"/>
                </a:lnTo>
                <a:lnTo>
                  <a:pt x="19" y="81"/>
                </a:lnTo>
                <a:lnTo>
                  <a:pt x="13" y="91"/>
                </a:lnTo>
                <a:lnTo>
                  <a:pt x="9" y="103"/>
                </a:lnTo>
                <a:lnTo>
                  <a:pt x="5" y="117"/>
                </a:lnTo>
                <a:lnTo>
                  <a:pt x="3" y="129"/>
                </a:lnTo>
                <a:lnTo>
                  <a:pt x="1" y="142"/>
                </a:lnTo>
                <a:lnTo>
                  <a:pt x="0" y="155"/>
                </a:lnTo>
                <a:lnTo>
                  <a:pt x="0" y="155"/>
                </a:lnTo>
                <a:lnTo>
                  <a:pt x="1" y="171"/>
                </a:lnTo>
                <a:lnTo>
                  <a:pt x="4" y="186"/>
                </a:lnTo>
                <a:lnTo>
                  <a:pt x="7" y="201"/>
                </a:lnTo>
                <a:lnTo>
                  <a:pt x="12" y="215"/>
                </a:lnTo>
                <a:lnTo>
                  <a:pt x="19" y="228"/>
                </a:lnTo>
                <a:lnTo>
                  <a:pt x="27" y="240"/>
                </a:lnTo>
                <a:lnTo>
                  <a:pt x="35" y="252"/>
                </a:lnTo>
                <a:lnTo>
                  <a:pt x="46" y="263"/>
                </a:lnTo>
                <a:lnTo>
                  <a:pt x="57" y="274"/>
                </a:lnTo>
                <a:lnTo>
                  <a:pt x="69" y="283"/>
                </a:lnTo>
                <a:lnTo>
                  <a:pt x="81" y="291"/>
                </a:lnTo>
                <a:lnTo>
                  <a:pt x="95" y="297"/>
                </a:lnTo>
                <a:lnTo>
                  <a:pt x="108" y="302"/>
                </a:lnTo>
                <a:lnTo>
                  <a:pt x="124" y="305"/>
                </a:lnTo>
                <a:lnTo>
                  <a:pt x="139" y="308"/>
                </a:lnTo>
                <a:lnTo>
                  <a:pt x="154" y="309"/>
                </a:lnTo>
                <a:lnTo>
                  <a:pt x="154" y="309"/>
                </a:lnTo>
                <a:lnTo>
                  <a:pt x="171" y="308"/>
                </a:lnTo>
                <a:lnTo>
                  <a:pt x="185" y="305"/>
                </a:lnTo>
                <a:lnTo>
                  <a:pt x="201" y="302"/>
                </a:lnTo>
                <a:lnTo>
                  <a:pt x="214" y="297"/>
                </a:lnTo>
                <a:lnTo>
                  <a:pt x="229" y="291"/>
                </a:lnTo>
                <a:lnTo>
                  <a:pt x="241" y="283"/>
                </a:lnTo>
                <a:lnTo>
                  <a:pt x="253" y="274"/>
                </a:lnTo>
                <a:lnTo>
                  <a:pt x="264" y="263"/>
                </a:lnTo>
                <a:lnTo>
                  <a:pt x="273" y="252"/>
                </a:lnTo>
                <a:lnTo>
                  <a:pt x="283" y="240"/>
                </a:lnTo>
                <a:lnTo>
                  <a:pt x="290" y="228"/>
                </a:lnTo>
                <a:lnTo>
                  <a:pt x="297" y="215"/>
                </a:lnTo>
                <a:lnTo>
                  <a:pt x="302" y="201"/>
                </a:lnTo>
                <a:lnTo>
                  <a:pt x="306" y="186"/>
                </a:lnTo>
                <a:lnTo>
                  <a:pt x="308" y="171"/>
                </a:lnTo>
                <a:lnTo>
                  <a:pt x="309" y="155"/>
                </a:lnTo>
                <a:lnTo>
                  <a:pt x="309" y="155"/>
                </a:lnTo>
                <a:lnTo>
                  <a:pt x="308" y="142"/>
                </a:lnTo>
                <a:lnTo>
                  <a:pt x="307" y="129"/>
                </a:lnTo>
                <a:lnTo>
                  <a:pt x="304" y="117"/>
                </a:lnTo>
                <a:lnTo>
                  <a:pt x="301" y="103"/>
                </a:lnTo>
                <a:lnTo>
                  <a:pt x="296" y="91"/>
                </a:lnTo>
                <a:lnTo>
                  <a:pt x="290" y="81"/>
                </a:lnTo>
                <a:lnTo>
                  <a:pt x="283" y="70"/>
                </a:lnTo>
                <a:lnTo>
                  <a:pt x="276" y="59"/>
                </a:lnTo>
                <a:lnTo>
                  <a:pt x="276" y="59"/>
                </a:lnTo>
                <a:close/>
                <a:moveTo>
                  <a:pt x="265" y="243"/>
                </a:moveTo>
                <a:lnTo>
                  <a:pt x="265" y="243"/>
                </a:lnTo>
                <a:lnTo>
                  <a:pt x="255" y="238"/>
                </a:lnTo>
                <a:lnTo>
                  <a:pt x="244" y="233"/>
                </a:lnTo>
                <a:lnTo>
                  <a:pt x="222" y="226"/>
                </a:lnTo>
                <a:lnTo>
                  <a:pt x="222" y="226"/>
                </a:lnTo>
                <a:lnTo>
                  <a:pt x="225" y="212"/>
                </a:lnTo>
                <a:lnTo>
                  <a:pt x="228" y="196"/>
                </a:lnTo>
                <a:lnTo>
                  <a:pt x="230" y="180"/>
                </a:lnTo>
                <a:lnTo>
                  <a:pt x="230" y="163"/>
                </a:lnTo>
                <a:lnTo>
                  <a:pt x="295" y="163"/>
                </a:lnTo>
                <a:lnTo>
                  <a:pt x="295" y="163"/>
                </a:lnTo>
                <a:lnTo>
                  <a:pt x="295" y="174"/>
                </a:lnTo>
                <a:lnTo>
                  <a:pt x="292" y="185"/>
                </a:lnTo>
                <a:lnTo>
                  <a:pt x="290" y="196"/>
                </a:lnTo>
                <a:lnTo>
                  <a:pt x="286" y="206"/>
                </a:lnTo>
                <a:lnTo>
                  <a:pt x="282" y="215"/>
                </a:lnTo>
                <a:lnTo>
                  <a:pt x="277" y="225"/>
                </a:lnTo>
                <a:lnTo>
                  <a:pt x="271" y="234"/>
                </a:lnTo>
                <a:lnTo>
                  <a:pt x="265" y="243"/>
                </a:lnTo>
                <a:lnTo>
                  <a:pt x="265" y="243"/>
                </a:lnTo>
                <a:close/>
                <a:moveTo>
                  <a:pt x="13" y="163"/>
                </a:moveTo>
                <a:lnTo>
                  <a:pt x="78" y="163"/>
                </a:lnTo>
                <a:lnTo>
                  <a:pt x="78" y="163"/>
                </a:lnTo>
                <a:lnTo>
                  <a:pt x="80" y="180"/>
                </a:lnTo>
                <a:lnTo>
                  <a:pt x="82" y="196"/>
                </a:lnTo>
                <a:lnTo>
                  <a:pt x="84" y="212"/>
                </a:lnTo>
                <a:lnTo>
                  <a:pt x="88" y="226"/>
                </a:lnTo>
                <a:lnTo>
                  <a:pt x="88" y="226"/>
                </a:lnTo>
                <a:lnTo>
                  <a:pt x="64" y="233"/>
                </a:lnTo>
                <a:lnTo>
                  <a:pt x="54" y="238"/>
                </a:lnTo>
                <a:lnTo>
                  <a:pt x="45" y="243"/>
                </a:lnTo>
                <a:lnTo>
                  <a:pt x="45" y="243"/>
                </a:lnTo>
                <a:lnTo>
                  <a:pt x="39" y="234"/>
                </a:lnTo>
                <a:lnTo>
                  <a:pt x="33" y="225"/>
                </a:lnTo>
                <a:lnTo>
                  <a:pt x="28" y="215"/>
                </a:lnTo>
                <a:lnTo>
                  <a:pt x="23" y="206"/>
                </a:lnTo>
                <a:lnTo>
                  <a:pt x="19" y="196"/>
                </a:lnTo>
                <a:lnTo>
                  <a:pt x="17" y="185"/>
                </a:lnTo>
                <a:lnTo>
                  <a:pt x="15" y="174"/>
                </a:lnTo>
                <a:lnTo>
                  <a:pt x="13" y="163"/>
                </a:lnTo>
                <a:lnTo>
                  <a:pt x="13" y="163"/>
                </a:lnTo>
                <a:close/>
                <a:moveTo>
                  <a:pt x="46" y="66"/>
                </a:moveTo>
                <a:lnTo>
                  <a:pt x="46" y="66"/>
                </a:lnTo>
                <a:lnTo>
                  <a:pt x="48" y="66"/>
                </a:lnTo>
                <a:lnTo>
                  <a:pt x="48" y="66"/>
                </a:lnTo>
                <a:lnTo>
                  <a:pt x="51" y="68"/>
                </a:lnTo>
                <a:lnTo>
                  <a:pt x="51" y="68"/>
                </a:lnTo>
                <a:lnTo>
                  <a:pt x="53" y="70"/>
                </a:lnTo>
                <a:lnTo>
                  <a:pt x="53" y="70"/>
                </a:lnTo>
                <a:lnTo>
                  <a:pt x="57" y="71"/>
                </a:lnTo>
                <a:lnTo>
                  <a:pt x="57" y="71"/>
                </a:lnTo>
                <a:lnTo>
                  <a:pt x="59" y="72"/>
                </a:lnTo>
                <a:lnTo>
                  <a:pt x="59" y="72"/>
                </a:lnTo>
                <a:lnTo>
                  <a:pt x="63" y="73"/>
                </a:lnTo>
                <a:lnTo>
                  <a:pt x="63" y="73"/>
                </a:lnTo>
                <a:lnTo>
                  <a:pt x="66" y="75"/>
                </a:lnTo>
                <a:lnTo>
                  <a:pt x="66" y="75"/>
                </a:lnTo>
                <a:lnTo>
                  <a:pt x="69" y="76"/>
                </a:lnTo>
                <a:lnTo>
                  <a:pt x="69" y="76"/>
                </a:lnTo>
                <a:lnTo>
                  <a:pt x="72" y="77"/>
                </a:lnTo>
                <a:lnTo>
                  <a:pt x="72" y="77"/>
                </a:lnTo>
                <a:lnTo>
                  <a:pt x="76" y="78"/>
                </a:lnTo>
                <a:lnTo>
                  <a:pt x="76" y="78"/>
                </a:lnTo>
                <a:lnTo>
                  <a:pt x="78" y="79"/>
                </a:lnTo>
                <a:lnTo>
                  <a:pt x="78" y="79"/>
                </a:lnTo>
                <a:lnTo>
                  <a:pt x="82" y="79"/>
                </a:lnTo>
                <a:lnTo>
                  <a:pt x="82" y="79"/>
                </a:lnTo>
                <a:lnTo>
                  <a:pt x="86" y="81"/>
                </a:lnTo>
                <a:lnTo>
                  <a:pt x="86" y="81"/>
                </a:lnTo>
                <a:lnTo>
                  <a:pt x="88" y="82"/>
                </a:lnTo>
                <a:lnTo>
                  <a:pt x="88" y="82"/>
                </a:lnTo>
                <a:lnTo>
                  <a:pt x="84" y="96"/>
                </a:lnTo>
                <a:lnTo>
                  <a:pt x="82" y="112"/>
                </a:lnTo>
                <a:lnTo>
                  <a:pt x="80" y="129"/>
                </a:lnTo>
                <a:lnTo>
                  <a:pt x="78" y="147"/>
                </a:lnTo>
                <a:lnTo>
                  <a:pt x="13" y="147"/>
                </a:lnTo>
                <a:lnTo>
                  <a:pt x="13" y="147"/>
                </a:lnTo>
                <a:lnTo>
                  <a:pt x="15" y="136"/>
                </a:lnTo>
                <a:lnTo>
                  <a:pt x="17" y="125"/>
                </a:lnTo>
                <a:lnTo>
                  <a:pt x="19" y="114"/>
                </a:lnTo>
                <a:lnTo>
                  <a:pt x="23" y="103"/>
                </a:lnTo>
                <a:lnTo>
                  <a:pt x="28" y="94"/>
                </a:lnTo>
                <a:lnTo>
                  <a:pt x="33" y="84"/>
                </a:lnTo>
                <a:lnTo>
                  <a:pt x="39" y="75"/>
                </a:lnTo>
                <a:lnTo>
                  <a:pt x="46" y="65"/>
                </a:lnTo>
                <a:lnTo>
                  <a:pt x="46" y="65"/>
                </a:lnTo>
                <a:lnTo>
                  <a:pt x="46" y="66"/>
                </a:lnTo>
                <a:lnTo>
                  <a:pt x="46" y="66"/>
                </a:lnTo>
                <a:close/>
                <a:moveTo>
                  <a:pt x="253" y="56"/>
                </a:moveTo>
                <a:lnTo>
                  <a:pt x="253" y="56"/>
                </a:lnTo>
                <a:lnTo>
                  <a:pt x="250" y="56"/>
                </a:lnTo>
                <a:lnTo>
                  <a:pt x="250" y="56"/>
                </a:lnTo>
                <a:lnTo>
                  <a:pt x="248" y="59"/>
                </a:lnTo>
                <a:lnTo>
                  <a:pt x="248" y="59"/>
                </a:lnTo>
                <a:lnTo>
                  <a:pt x="246" y="59"/>
                </a:lnTo>
                <a:lnTo>
                  <a:pt x="246" y="59"/>
                </a:lnTo>
                <a:lnTo>
                  <a:pt x="242" y="60"/>
                </a:lnTo>
                <a:lnTo>
                  <a:pt x="242" y="60"/>
                </a:lnTo>
                <a:lnTo>
                  <a:pt x="240" y="61"/>
                </a:lnTo>
                <a:lnTo>
                  <a:pt x="240" y="61"/>
                </a:lnTo>
                <a:lnTo>
                  <a:pt x="236" y="62"/>
                </a:lnTo>
                <a:lnTo>
                  <a:pt x="236" y="62"/>
                </a:lnTo>
                <a:lnTo>
                  <a:pt x="234" y="64"/>
                </a:lnTo>
                <a:lnTo>
                  <a:pt x="234" y="64"/>
                </a:lnTo>
                <a:lnTo>
                  <a:pt x="229" y="65"/>
                </a:lnTo>
                <a:lnTo>
                  <a:pt x="229" y="65"/>
                </a:lnTo>
                <a:lnTo>
                  <a:pt x="228" y="66"/>
                </a:lnTo>
                <a:lnTo>
                  <a:pt x="228" y="66"/>
                </a:lnTo>
                <a:lnTo>
                  <a:pt x="222" y="67"/>
                </a:lnTo>
                <a:lnTo>
                  <a:pt x="222" y="67"/>
                </a:lnTo>
                <a:lnTo>
                  <a:pt x="219" y="67"/>
                </a:lnTo>
                <a:lnTo>
                  <a:pt x="219" y="67"/>
                </a:lnTo>
                <a:lnTo>
                  <a:pt x="217" y="68"/>
                </a:lnTo>
                <a:lnTo>
                  <a:pt x="217" y="68"/>
                </a:lnTo>
                <a:lnTo>
                  <a:pt x="211" y="53"/>
                </a:lnTo>
                <a:lnTo>
                  <a:pt x="203" y="38"/>
                </a:lnTo>
                <a:lnTo>
                  <a:pt x="195" y="26"/>
                </a:lnTo>
                <a:lnTo>
                  <a:pt x="185" y="17"/>
                </a:lnTo>
                <a:lnTo>
                  <a:pt x="185" y="17"/>
                </a:lnTo>
                <a:lnTo>
                  <a:pt x="205" y="23"/>
                </a:lnTo>
                <a:lnTo>
                  <a:pt x="223" y="31"/>
                </a:lnTo>
                <a:lnTo>
                  <a:pt x="240" y="42"/>
                </a:lnTo>
                <a:lnTo>
                  <a:pt x="254" y="55"/>
                </a:lnTo>
                <a:lnTo>
                  <a:pt x="254" y="55"/>
                </a:lnTo>
                <a:lnTo>
                  <a:pt x="253" y="56"/>
                </a:lnTo>
                <a:lnTo>
                  <a:pt x="253" y="56"/>
                </a:lnTo>
                <a:close/>
                <a:moveTo>
                  <a:pt x="199" y="72"/>
                </a:moveTo>
                <a:lnTo>
                  <a:pt x="199" y="72"/>
                </a:lnTo>
                <a:lnTo>
                  <a:pt x="195" y="72"/>
                </a:lnTo>
                <a:lnTo>
                  <a:pt x="195" y="72"/>
                </a:lnTo>
                <a:lnTo>
                  <a:pt x="191" y="73"/>
                </a:lnTo>
                <a:lnTo>
                  <a:pt x="191" y="73"/>
                </a:lnTo>
                <a:lnTo>
                  <a:pt x="188" y="73"/>
                </a:lnTo>
                <a:lnTo>
                  <a:pt x="188" y="73"/>
                </a:lnTo>
                <a:lnTo>
                  <a:pt x="184" y="73"/>
                </a:lnTo>
                <a:lnTo>
                  <a:pt x="184" y="73"/>
                </a:lnTo>
                <a:lnTo>
                  <a:pt x="179" y="75"/>
                </a:lnTo>
                <a:lnTo>
                  <a:pt x="179" y="75"/>
                </a:lnTo>
                <a:lnTo>
                  <a:pt x="177" y="75"/>
                </a:lnTo>
                <a:lnTo>
                  <a:pt x="177" y="75"/>
                </a:lnTo>
                <a:lnTo>
                  <a:pt x="172" y="75"/>
                </a:lnTo>
                <a:lnTo>
                  <a:pt x="172" y="75"/>
                </a:lnTo>
                <a:lnTo>
                  <a:pt x="170" y="75"/>
                </a:lnTo>
                <a:lnTo>
                  <a:pt x="170" y="75"/>
                </a:lnTo>
                <a:lnTo>
                  <a:pt x="165" y="76"/>
                </a:lnTo>
                <a:lnTo>
                  <a:pt x="165" y="76"/>
                </a:lnTo>
                <a:lnTo>
                  <a:pt x="163" y="76"/>
                </a:lnTo>
                <a:lnTo>
                  <a:pt x="163" y="23"/>
                </a:lnTo>
                <a:lnTo>
                  <a:pt x="163" y="23"/>
                </a:lnTo>
                <a:lnTo>
                  <a:pt x="169" y="25"/>
                </a:lnTo>
                <a:lnTo>
                  <a:pt x="173" y="29"/>
                </a:lnTo>
                <a:lnTo>
                  <a:pt x="178" y="34"/>
                </a:lnTo>
                <a:lnTo>
                  <a:pt x="183" y="40"/>
                </a:lnTo>
                <a:lnTo>
                  <a:pt x="188" y="46"/>
                </a:lnTo>
                <a:lnTo>
                  <a:pt x="193" y="54"/>
                </a:lnTo>
                <a:lnTo>
                  <a:pt x="201" y="72"/>
                </a:lnTo>
                <a:lnTo>
                  <a:pt x="201" y="72"/>
                </a:lnTo>
                <a:lnTo>
                  <a:pt x="199" y="72"/>
                </a:lnTo>
                <a:lnTo>
                  <a:pt x="199" y="72"/>
                </a:lnTo>
                <a:close/>
                <a:moveTo>
                  <a:pt x="146" y="23"/>
                </a:moveTo>
                <a:lnTo>
                  <a:pt x="146" y="76"/>
                </a:lnTo>
                <a:lnTo>
                  <a:pt x="146" y="76"/>
                </a:lnTo>
                <a:lnTo>
                  <a:pt x="145" y="76"/>
                </a:lnTo>
                <a:lnTo>
                  <a:pt x="145" y="76"/>
                </a:lnTo>
                <a:lnTo>
                  <a:pt x="140" y="75"/>
                </a:lnTo>
                <a:lnTo>
                  <a:pt x="140" y="75"/>
                </a:lnTo>
                <a:lnTo>
                  <a:pt x="137" y="75"/>
                </a:lnTo>
                <a:lnTo>
                  <a:pt x="137" y="75"/>
                </a:lnTo>
                <a:lnTo>
                  <a:pt x="133" y="75"/>
                </a:lnTo>
                <a:lnTo>
                  <a:pt x="133" y="75"/>
                </a:lnTo>
                <a:lnTo>
                  <a:pt x="129" y="75"/>
                </a:lnTo>
                <a:lnTo>
                  <a:pt x="129" y="75"/>
                </a:lnTo>
                <a:lnTo>
                  <a:pt x="125" y="73"/>
                </a:lnTo>
                <a:lnTo>
                  <a:pt x="125" y="73"/>
                </a:lnTo>
                <a:lnTo>
                  <a:pt x="122" y="73"/>
                </a:lnTo>
                <a:lnTo>
                  <a:pt x="122" y="73"/>
                </a:lnTo>
                <a:lnTo>
                  <a:pt x="118" y="73"/>
                </a:lnTo>
                <a:lnTo>
                  <a:pt x="118" y="73"/>
                </a:lnTo>
                <a:lnTo>
                  <a:pt x="114" y="72"/>
                </a:lnTo>
                <a:lnTo>
                  <a:pt x="114" y="72"/>
                </a:lnTo>
                <a:lnTo>
                  <a:pt x="111" y="72"/>
                </a:lnTo>
                <a:lnTo>
                  <a:pt x="111" y="72"/>
                </a:lnTo>
                <a:lnTo>
                  <a:pt x="108" y="72"/>
                </a:lnTo>
                <a:lnTo>
                  <a:pt x="108" y="72"/>
                </a:lnTo>
                <a:lnTo>
                  <a:pt x="117" y="54"/>
                </a:lnTo>
                <a:lnTo>
                  <a:pt x="122" y="46"/>
                </a:lnTo>
                <a:lnTo>
                  <a:pt x="125" y="40"/>
                </a:lnTo>
                <a:lnTo>
                  <a:pt x="131" y="34"/>
                </a:lnTo>
                <a:lnTo>
                  <a:pt x="136" y="29"/>
                </a:lnTo>
                <a:lnTo>
                  <a:pt x="141" y="25"/>
                </a:lnTo>
                <a:lnTo>
                  <a:pt x="146" y="23"/>
                </a:lnTo>
                <a:lnTo>
                  <a:pt x="146" y="23"/>
                </a:lnTo>
                <a:close/>
                <a:moveTo>
                  <a:pt x="107" y="85"/>
                </a:moveTo>
                <a:lnTo>
                  <a:pt x="107" y="85"/>
                </a:lnTo>
                <a:lnTo>
                  <a:pt x="112" y="85"/>
                </a:lnTo>
                <a:lnTo>
                  <a:pt x="112" y="85"/>
                </a:lnTo>
                <a:lnTo>
                  <a:pt x="114" y="87"/>
                </a:lnTo>
                <a:lnTo>
                  <a:pt x="114" y="87"/>
                </a:lnTo>
                <a:lnTo>
                  <a:pt x="119" y="87"/>
                </a:lnTo>
                <a:lnTo>
                  <a:pt x="119" y="87"/>
                </a:lnTo>
                <a:lnTo>
                  <a:pt x="123" y="88"/>
                </a:lnTo>
                <a:lnTo>
                  <a:pt x="123" y="88"/>
                </a:lnTo>
                <a:lnTo>
                  <a:pt x="128" y="88"/>
                </a:lnTo>
                <a:lnTo>
                  <a:pt x="128" y="88"/>
                </a:lnTo>
                <a:lnTo>
                  <a:pt x="130" y="88"/>
                </a:lnTo>
                <a:lnTo>
                  <a:pt x="130" y="88"/>
                </a:lnTo>
                <a:lnTo>
                  <a:pt x="135" y="88"/>
                </a:lnTo>
                <a:lnTo>
                  <a:pt x="135" y="88"/>
                </a:lnTo>
                <a:lnTo>
                  <a:pt x="139" y="89"/>
                </a:lnTo>
                <a:lnTo>
                  <a:pt x="139" y="89"/>
                </a:lnTo>
                <a:lnTo>
                  <a:pt x="143" y="89"/>
                </a:lnTo>
                <a:lnTo>
                  <a:pt x="143" y="89"/>
                </a:lnTo>
                <a:lnTo>
                  <a:pt x="146" y="89"/>
                </a:lnTo>
                <a:lnTo>
                  <a:pt x="146" y="147"/>
                </a:lnTo>
                <a:lnTo>
                  <a:pt x="95" y="147"/>
                </a:lnTo>
                <a:lnTo>
                  <a:pt x="95" y="147"/>
                </a:lnTo>
                <a:lnTo>
                  <a:pt x="96" y="130"/>
                </a:lnTo>
                <a:lnTo>
                  <a:pt x="99" y="113"/>
                </a:lnTo>
                <a:lnTo>
                  <a:pt x="101" y="99"/>
                </a:lnTo>
                <a:lnTo>
                  <a:pt x="105" y="84"/>
                </a:lnTo>
                <a:lnTo>
                  <a:pt x="105" y="84"/>
                </a:lnTo>
                <a:lnTo>
                  <a:pt x="107" y="85"/>
                </a:lnTo>
                <a:lnTo>
                  <a:pt x="107" y="85"/>
                </a:lnTo>
                <a:close/>
                <a:moveTo>
                  <a:pt x="146" y="163"/>
                </a:moveTo>
                <a:lnTo>
                  <a:pt x="146" y="219"/>
                </a:lnTo>
                <a:lnTo>
                  <a:pt x="146" y="219"/>
                </a:lnTo>
                <a:lnTo>
                  <a:pt x="124" y="220"/>
                </a:lnTo>
                <a:lnTo>
                  <a:pt x="104" y="222"/>
                </a:lnTo>
                <a:lnTo>
                  <a:pt x="104" y="222"/>
                </a:lnTo>
                <a:lnTo>
                  <a:pt x="101" y="209"/>
                </a:lnTo>
                <a:lnTo>
                  <a:pt x="99" y="195"/>
                </a:lnTo>
                <a:lnTo>
                  <a:pt x="96" y="179"/>
                </a:lnTo>
                <a:lnTo>
                  <a:pt x="95" y="163"/>
                </a:lnTo>
                <a:lnTo>
                  <a:pt x="146" y="163"/>
                </a:lnTo>
                <a:close/>
                <a:moveTo>
                  <a:pt x="146" y="232"/>
                </a:moveTo>
                <a:lnTo>
                  <a:pt x="146" y="286"/>
                </a:lnTo>
                <a:lnTo>
                  <a:pt x="146" y="286"/>
                </a:lnTo>
                <a:lnTo>
                  <a:pt x="141" y="284"/>
                </a:lnTo>
                <a:lnTo>
                  <a:pt x="136" y="280"/>
                </a:lnTo>
                <a:lnTo>
                  <a:pt x="130" y="275"/>
                </a:lnTo>
                <a:lnTo>
                  <a:pt x="125" y="269"/>
                </a:lnTo>
                <a:lnTo>
                  <a:pt x="121" y="262"/>
                </a:lnTo>
                <a:lnTo>
                  <a:pt x="116" y="255"/>
                </a:lnTo>
                <a:lnTo>
                  <a:pt x="108" y="236"/>
                </a:lnTo>
                <a:lnTo>
                  <a:pt x="108" y="236"/>
                </a:lnTo>
                <a:lnTo>
                  <a:pt x="127" y="233"/>
                </a:lnTo>
                <a:lnTo>
                  <a:pt x="146" y="232"/>
                </a:lnTo>
                <a:lnTo>
                  <a:pt x="146" y="232"/>
                </a:lnTo>
                <a:close/>
                <a:moveTo>
                  <a:pt x="121" y="290"/>
                </a:moveTo>
                <a:lnTo>
                  <a:pt x="121" y="290"/>
                </a:lnTo>
                <a:lnTo>
                  <a:pt x="102" y="284"/>
                </a:lnTo>
                <a:lnTo>
                  <a:pt x="86" y="275"/>
                </a:lnTo>
                <a:lnTo>
                  <a:pt x="70" y="264"/>
                </a:lnTo>
                <a:lnTo>
                  <a:pt x="54" y="252"/>
                </a:lnTo>
                <a:lnTo>
                  <a:pt x="54" y="252"/>
                </a:lnTo>
                <a:lnTo>
                  <a:pt x="72" y="245"/>
                </a:lnTo>
                <a:lnTo>
                  <a:pt x="92" y="239"/>
                </a:lnTo>
                <a:lnTo>
                  <a:pt x="92" y="239"/>
                </a:lnTo>
                <a:lnTo>
                  <a:pt x="98" y="255"/>
                </a:lnTo>
                <a:lnTo>
                  <a:pt x="105" y="268"/>
                </a:lnTo>
                <a:lnTo>
                  <a:pt x="112" y="280"/>
                </a:lnTo>
                <a:lnTo>
                  <a:pt x="121" y="290"/>
                </a:lnTo>
                <a:lnTo>
                  <a:pt x="121" y="290"/>
                </a:lnTo>
                <a:close/>
                <a:moveTo>
                  <a:pt x="163" y="286"/>
                </a:moveTo>
                <a:lnTo>
                  <a:pt x="163" y="232"/>
                </a:lnTo>
                <a:lnTo>
                  <a:pt x="163" y="232"/>
                </a:lnTo>
                <a:lnTo>
                  <a:pt x="183" y="233"/>
                </a:lnTo>
                <a:lnTo>
                  <a:pt x="201" y="236"/>
                </a:lnTo>
                <a:lnTo>
                  <a:pt x="201" y="236"/>
                </a:lnTo>
                <a:lnTo>
                  <a:pt x="194" y="255"/>
                </a:lnTo>
                <a:lnTo>
                  <a:pt x="189" y="262"/>
                </a:lnTo>
                <a:lnTo>
                  <a:pt x="184" y="269"/>
                </a:lnTo>
                <a:lnTo>
                  <a:pt x="179" y="275"/>
                </a:lnTo>
                <a:lnTo>
                  <a:pt x="173" y="280"/>
                </a:lnTo>
                <a:lnTo>
                  <a:pt x="169" y="284"/>
                </a:lnTo>
                <a:lnTo>
                  <a:pt x="163" y="286"/>
                </a:lnTo>
                <a:lnTo>
                  <a:pt x="163" y="286"/>
                </a:lnTo>
                <a:close/>
                <a:moveTo>
                  <a:pt x="218" y="239"/>
                </a:moveTo>
                <a:lnTo>
                  <a:pt x="218" y="239"/>
                </a:lnTo>
                <a:lnTo>
                  <a:pt x="237" y="245"/>
                </a:lnTo>
                <a:lnTo>
                  <a:pt x="254" y="252"/>
                </a:lnTo>
                <a:lnTo>
                  <a:pt x="254" y="252"/>
                </a:lnTo>
                <a:lnTo>
                  <a:pt x="240" y="264"/>
                </a:lnTo>
                <a:lnTo>
                  <a:pt x="224" y="275"/>
                </a:lnTo>
                <a:lnTo>
                  <a:pt x="207" y="284"/>
                </a:lnTo>
                <a:lnTo>
                  <a:pt x="189" y="290"/>
                </a:lnTo>
                <a:lnTo>
                  <a:pt x="189" y="290"/>
                </a:lnTo>
                <a:lnTo>
                  <a:pt x="197" y="280"/>
                </a:lnTo>
                <a:lnTo>
                  <a:pt x="205" y="268"/>
                </a:lnTo>
                <a:lnTo>
                  <a:pt x="212" y="255"/>
                </a:lnTo>
                <a:lnTo>
                  <a:pt x="218" y="239"/>
                </a:lnTo>
                <a:lnTo>
                  <a:pt x="218" y="239"/>
                </a:lnTo>
                <a:close/>
                <a:moveTo>
                  <a:pt x="163" y="219"/>
                </a:moveTo>
                <a:lnTo>
                  <a:pt x="163" y="163"/>
                </a:lnTo>
                <a:lnTo>
                  <a:pt x="213" y="163"/>
                </a:lnTo>
                <a:lnTo>
                  <a:pt x="213" y="163"/>
                </a:lnTo>
                <a:lnTo>
                  <a:pt x="213" y="179"/>
                </a:lnTo>
                <a:lnTo>
                  <a:pt x="211" y="195"/>
                </a:lnTo>
                <a:lnTo>
                  <a:pt x="208" y="209"/>
                </a:lnTo>
                <a:lnTo>
                  <a:pt x="206" y="222"/>
                </a:lnTo>
                <a:lnTo>
                  <a:pt x="206" y="222"/>
                </a:lnTo>
                <a:lnTo>
                  <a:pt x="184" y="220"/>
                </a:lnTo>
                <a:lnTo>
                  <a:pt x="163" y="219"/>
                </a:lnTo>
                <a:lnTo>
                  <a:pt x="163" y="219"/>
                </a:lnTo>
                <a:close/>
                <a:moveTo>
                  <a:pt x="163" y="147"/>
                </a:moveTo>
                <a:lnTo>
                  <a:pt x="163" y="89"/>
                </a:lnTo>
                <a:lnTo>
                  <a:pt x="163" y="89"/>
                </a:lnTo>
                <a:lnTo>
                  <a:pt x="165" y="89"/>
                </a:lnTo>
                <a:lnTo>
                  <a:pt x="165" y="89"/>
                </a:lnTo>
                <a:lnTo>
                  <a:pt x="171" y="89"/>
                </a:lnTo>
                <a:lnTo>
                  <a:pt x="171" y="89"/>
                </a:lnTo>
                <a:lnTo>
                  <a:pt x="175" y="88"/>
                </a:lnTo>
                <a:lnTo>
                  <a:pt x="175" y="88"/>
                </a:lnTo>
                <a:lnTo>
                  <a:pt x="178" y="88"/>
                </a:lnTo>
                <a:lnTo>
                  <a:pt x="178" y="88"/>
                </a:lnTo>
                <a:lnTo>
                  <a:pt x="182" y="88"/>
                </a:lnTo>
                <a:lnTo>
                  <a:pt x="182" y="88"/>
                </a:lnTo>
                <a:lnTo>
                  <a:pt x="187" y="88"/>
                </a:lnTo>
                <a:lnTo>
                  <a:pt x="187" y="88"/>
                </a:lnTo>
                <a:lnTo>
                  <a:pt x="190" y="87"/>
                </a:lnTo>
                <a:lnTo>
                  <a:pt x="190" y="87"/>
                </a:lnTo>
                <a:lnTo>
                  <a:pt x="194" y="87"/>
                </a:lnTo>
                <a:lnTo>
                  <a:pt x="194" y="87"/>
                </a:lnTo>
                <a:lnTo>
                  <a:pt x="197" y="85"/>
                </a:lnTo>
                <a:lnTo>
                  <a:pt x="197" y="85"/>
                </a:lnTo>
                <a:lnTo>
                  <a:pt x="202" y="85"/>
                </a:lnTo>
                <a:lnTo>
                  <a:pt x="202" y="85"/>
                </a:lnTo>
                <a:lnTo>
                  <a:pt x="205" y="84"/>
                </a:lnTo>
                <a:lnTo>
                  <a:pt x="205" y="84"/>
                </a:lnTo>
                <a:lnTo>
                  <a:pt x="208" y="99"/>
                </a:lnTo>
                <a:lnTo>
                  <a:pt x="211" y="113"/>
                </a:lnTo>
                <a:lnTo>
                  <a:pt x="213" y="130"/>
                </a:lnTo>
                <a:lnTo>
                  <a:pt x="213" y="147"/>
                </a:lnTo>
                <a:lnTo>
                  <a:pt x="163" y="147"/>
                </a:lnTo>
                <a:close/>
                <a:moveTo>
                  <a:pt x="93" y="68"/>
                </a:moveTo>
                <a:lnTo>
                  <a:pt x="93" y="68"/>
                </a:lnTo>
                <a:lnTo>
                  <a:pt x="90" y="67"/>
                </a:lnTo>
                <a:lnTo>
                  <a:pt x="90" y="67"/>
                </a:lnTo>
                <a:lnTo>
                  <a:pt x="88" y="67"/>
                </a:lnTo>
                <a:lnTo>
                  <a:pt x="88" y="67"/>
                </a:lnTo>
                <a:lnTo>
                  <a:pt x="82" y="66"/>
                </a:lnTo>
                <a:lnTo>
                  <a:pt x="82" y="66"/>
                </a:lnTo>
                <a:lnTo>
                  <a:pt x="81" y="65"/>
                </a:lnTo>
                <a:lnTo>
                  <a:pt x="81" y="65"/>
                </a:lnTo>
                <a:lnTo>
                  <a:pt x="76" y="64"/>
                </a:lnTo>
                <a:lnTo>
                  <a:pt x="76" y="64"/>
                </a:lnTo>
                <a:lnTo>
                  <a:pt x="74" y="62"/>
                </a:lnTo>
                <a:lnTo>
                  <a:pt x="74" y="62"/>
                </a:lnTo>
                <a:lnTo>
                  <a:pt x="70" y="61"/>
                </a:lnTo>
                <a:lnTo>
                  <a:pt x="70" y="61"/>
                </a:lnTo>
                <a:lnTo>
                  <a:pt x="68" y="60"/>
                </a:lnTo>
                <a:lnTo>
                  <a:pt x="68" y="60"/>
                </a:lnTo>
                <a:lnTo>
                  <a:pt x="64" y="59"/>
                </a:lnTo>
                <a:lnTo>
                  <a:pt x="64" y="59"/>
                </a:lnTo>
                <a:lnTo>
                  <a:pt x="62" y="59"/>
                </a:lnTo>
                <a:lnTo>
                  <a:pt x="62" y="59"/>
                </a:lnTo>
                <a:lnTo>
                  <a:pt x="59" y="56"/>
                </a:lnTo>
                <a:lnTo>
                  <a:pt x="59" y="56"/>
                </a:lnTo>
                <a:lnTo>
                  <a:pt x="57" y="56"/>
                </a:lnTo>
                <a:lnTo>
                  <a:pt x="57" y="56"/>
                </a:lnTo>
                <a:lnTo>
                  <a:pt x="54" y="55"/>
                </a:lnTo>
                <a:lnTo>
                  <a:pt x="54" y="55"/>
                </a:lnTo>
                <a:lnTo>
                  <a:pt x="70" y="42"/>
                </a:lnTo>
                <a:lnTo>
                  <a:pt x="87" y="31"/>
                </a:lnTo>
                <a:lnTo>
                  <a:pt x="105" y="23"/>
                </a:lnTo>
                <a:lnTo>
                  <a:pt x="124" y="17"/>
                </a:lnTo>
                <a:lnTo>
                  <a:pt x="124" y="17"/>
                </a:lnTo>
                <a:lnTo>
                  <a:pt x="114" y="26"/>
                </a:lnTo>
                <a:lnTo>
                  <a:pt x="106" y="38"/>
                </a:lnTo>
                <a:lnTo>
                  <a:pt x="99" y="53"/>
                </a:lnTo>
                <a:lnTo>
                  <a:pt x="93" y="68"/>
                </a:lnTo>
                <a:lnTo>
                  <a:pt x="93" y="68"/>
                </a:lnTo>
                <a:close/>
                <a:moveTo>
                  <a:pt x="230" y="147"/>
                </a:moveTo>
                <a:lnTo>
                  <a:pt x="230" y="147"/>
                </a:lnTo>
                <a:lnTo>
                  <a:pt x="230" y="129"/>
                </a:lnTo>
                <a:lnTo>
                  <a:pt x="228" y="112"/>
                </a:lnTo>
                <a:lnTo>
                  <a:pt x="225" y="96"/>
                </a:lnTo>
                <a:lnTo>
                  <a:pt x="222" y="82"/>
                </a:lnTo>
                <a:lnTo>
                  <a:pt x="222" y="82"/>
                </a:lnTo>
                <a:lnTo>
                  <a:pt x="224" y="81"/>
                </a:lnTo>
                <a:lnTo>
                  <a:pt x="224" y="81"/>
                </a:lnTo>
                <a:lnTo>
                  <a:pt x="226" y="79"/>
                </a:lnTo>
                <a:lnTo>
                  <a:pt x="226" y="79"/>
                </a:lnTo>
                <a:lnTo>
                  <a:pt x="230" y="79"/>
                </a:lnTo>
                <a:lnTo>
                  <a:pt x="230" y="79"/>
                </a:lnTo>
                <a:lnTo>
                  <a:pt x="234" y="78"/>
                </a:lnTo>
                <a:lnTo>
                  <a:pt x="234" y="78"/>
                </a:lnTo>
                <a:lnTo>
                  <a:pt x="237" y="77"/>
                </a:lnTo>
                <a:lnTo>
                  <a:pt x="237" y="77"/>
                </a:lnTo>
                <a:lnTo>
                  <a:pt x="240" y="76"/>
                </a:lnTo>
                <a:lnTo>
                  <a:pt x="240" y="76"/>
                </a:lnTo>
                <a:lnTo>
                  <a:pt x="243" y="75"/>
                </a:lnTo>
                <a:lnTo>
                  <a:pt x="243" y="75"/>
                </a:lnTo>
                <a:lnTo>
                  <a:pt x="247" y="73"/>
                </a:lnTo>
                <a:lnTo>
                  <a:pt x="247" y="73"/>
                </a:lnTo>
                <a:lnTo>
                  <a:pt x="249" y="72"/>
                </a:lnTo>
                <a:lnTo>
                  <a:pt x="249" y="72"/>
                </a:lnTo>
                <a:lnTo>
                  <a:pt x="253" y="71"/>
                </a:lnTo>
                <a:lnTo>
                  <a:pt x="253" y="71"/>
                </a:lnTo>
                <a:lnTo>
                  <a:pt x="255" y="70"/>
                </a:lnTo>
                <a:lnTo>
                  <a:pt x="255" y="70"/>
                </a:lnTo>
                <a:lnTo>
                  <a:pt x="258" y="68"/>
                </a:lnTo>
                <a:lnTo>
                  <a:pt x="258" y="68"/>
                </a:lnTo>
                <a:lnTo>
                  <a:pt x="261" y="66"/>
                </a:lnTo>
                <a:lnTo>
                  <a:pt x="261" y="66"/>
                </a:lnTo>
                <a:lnTo>
                  <a:pt x="264" y="66"/>
                </a:lnTo>
                <a:lnTo>
                  <a:pt x="264" y="66"/>
                </a:lnTo>
                <a:lnTo>
                  <a:pt x="264" y="65"/>
                </a:lnTo>
                <a:lnTo>
                  <a:pt x="264" y="65"/>
                </a:lnTo>
                <a:lnTo>
                  <a:pt x="271" y="75"/>
                </a:lnTo>
                <a:lnTo>
                  <a:pt x="277" y="84"/>
                </a:lnTo>
                <a:lnTo>
                  <a:pt x="282" y="94"/>
                </a:lnTo>
                <a:lnTo>
                  <a:pt x="286" y="103"/>
                </a:lnTo>
                <a:lnTo>
                  <a:pt x="290" y="114"/>
                </a:lnTo>
                <a:lnTo>
                  <a:pt x="292" y="125"/>
                </a:lnTo>
                <a:lnTo>
                  <a:pt x="295" y="136"/>
                </a:lnTo>
                <a:lnTo>
                  <a:pt x="295" y="147"/>
                </a:lnTo>
                <a:lnTo>
                  <a:pt x="230" y="147"/>
                </a:lnTo>
                <a:close/>
              </a:path>
            </a:pathLst>
          </a:custGeom>
          <a:solidFill>
            <a:schemeClr val="accent1"/>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0" tIns="0" rIns="0" bIns="0" numCol="1" anchor="t" anchorCtr="0" compatLnSpc="1">
            <a:prstTxWarp prst="textNoShape">
              <a:avLst/>
            </a:prstTxWarp>
          </a:bodyPr>
          <a:lstStyle/>
          <a:p>
            <a:endParaRPr lang="fr-FR"/>
          </a:p>
        </p:txBody>
      </p:sp>
      <p:sp>
        <p:nvSpPr>
          <p:cNvPr id="424" name="Freeform 18">
            <a:extLst>
              <a:ext uri="{FF2B5EF4-FFF2-40B4-BE49-F238E27FC236}">
                <a16:creationId xmlns:a16="http://schemas.microsoft.com/office/drawing/2014/main" id="{E6248D7D-EEDF-97E5-4BF1-E0B91E7777B1}"/>
              </a:ext>
            </a:extLst>
          </p:cNvPr>
          <p:cNvSpPr>
            <a:spLocks noEditPoints="1"/>
          </p:cNvSpPr>
          <p:nvPr/>
        </p:nvSpPr>
        <p:spPr bwMode="auto">
          <a:xfrm>
            <a:off x="6939767" y="5167492"/>
            <a:ext cx="461205" cy="418839"/>
          </a:xfrm>
          <a:custGeom>
            <a:avLst/>
            <a:gdLst>
              <a:gd name="T0" fmla="*/ 297 w 479"/>
              <a:gd name="T1" fmla="*/ 99 h 435"/>
              <a:gd name="T2" fmla="*/ 279 w 479"/>
              <a:gd name="T3" fmla="*/ 92 h 435"/>
              <a:gd name="T4" fmla="*/ 263 w 479"/>
              <a:gd name="T5" fmla="*/ 76 h 435"/>
              <a:gd name="T6" fmla="*/ 246 w 479"/>
              <a:gd name="T7" fmla="*/ 92 h 435"/>
              <a:gd name="T8" fmla="*/ 230 w 479"/>
              <a:gd name="T9" fmla="*/ 99 h 435"/>
              <a:gd name="T10" fmla="*/ 208 w 479"/>
              <a:gd name="T11" fmla="*/ 101 h 435"/>
              <a:gd name="T12" fmla="*/ 224 w 479"/>
              <a:gd name="T13" fmla="*/ 140 h 435"/>
              <a:gd name="T14" fmla="*/ 247 w 479"/>
              <a:gd name="T15" fmla="*/ 161 h 435"/>
              <a:gd name="T16" fmla="*/ 270 w 479"/>
              <a:gd name="T17" fmla="*/ 161 h 435"/>
              <a:gd name="T18" fmla="*/ 295 w 479"/>
              <a:gd name="T19" fmla="*/ 140 h 435"/>
              <a:gd name="T20" fmla="*/ 307 w 479"/>
              <a:gd name="T21" fmla="*/ 101 h 435"/>
              <a:gd name="T22" fmla="*/ 40 w 479"/>
              <a:gd name="T23" fmla="*/ 379 h 435"/>
              <a:gd name="T24" fmla="*/ 44 w 479"/>
              <a:gd name="T25" fmla="*/ 364 h 435"/>
              <a:gd name="T26" fmla="*/ 74 w 479"/>
              <a:gd name="T27" fmla="*/ 336 h 435"/>
              <a:gd name="T28" fmla="*/ 109 w 479"/>
              <a:gd name="T29" fmla="*/ 287 h 435"/>
              <a:gd name="T30" fmla="*/ 131 w 479"/>
              <a:gd name="T31" fmla="*/ 227 h 435"/>
              <a:gd name="T32" fmla="*/ 143 w 479"/>
              <a:gd name="T33" fmla="*/ 204 h 435"/>
              <a:gd name="T34" fmla="*/ 173 w 479"/>
              <a:gd name="T35" fmla="*/ 191 h 435"/>
              <a:gd name="T36" fmla="*/ 214 w 479"/>
              <a:gd name="T37" fmla="*/ 186 h 435"/>
              <a:gd name="T38" fmla="*/ 299 w 479"/>
              <a:gd name="T39" fmla="*/ 200 h 435"/>
              <a:gd name="T40" fmla="*/ 325 w 479"/>
              <a:gd name="T41" fmla="*/ 188 h 435"/>
              <a:gd name="T42" fmla="*/ 371 w 479"/>
              <a:gd name="T43" fmla="*/ 200 h 435"/>
              <a:gd name="T44" fmla="*/ 384 w 479"/>
              <a:gd name="T45" fmla="*/ 211 h 435"/>
              <a:gd name="T46" fmla="*/ 414 w 479"/>
              <a:gd name="T47" fmla="*/ 318 h 435"/>
              <a:gd name="T48" fmla="*/ 419 w 479"/>
              <a:gd name="T49" fmla="*/ 368 h 435"/>
              <a:gd name="T50" fmla="*/ 414 w 479"/>
              <a:gd name="T51" fmla="*/ 379 h 435"/>
              <a:gd name="T52" fmla="*/ 0 w 479"/>
              <a:gd name="T53" fmla="*/ 435 h 435"/>
              <a:gd name="T54" fmla="*/ 157 w 479"/>
              <a:gd name="T55" fmla="*/ 357 h 435"/>
              <a:gd name="T56" fmla="*/ 369 w 479"/>
              <a:gd name="T57" fmla="*/ 357 h 435"/>
              <a:gd name="T58" fmla="*/ 65 w 479"/>
              <a:gd name="T59" fmla="*/ 379 h 435"/>
              <a:gd name="T60" fmla="*/ 104 w 479"/>
              <a:gd name="T61" fmla="*/ 372 h 435"/>
              <a:gd name="T62" fmla="*/ 95 w 479"/>
              <a:gd name="T63" fmla="*/ 361 h 435"/>
              <a:gd name="T64" fmla="*/ 81 w 479"/>
              <a:gd name="T65" fmla="*/ 359 h 435"/>
              <a:gd name="T66" fmla="*/ 71 w 479"/>
              <a:gd name="T67" fmla="*/ 363 h 435"/>
              <a:gd name="T68" fmla="*/ 65 w 479"/>
              <a:gd name="T69" fmla="*/ 379 h 435"/>
              <a:gd name="T70" fmla="*/ 170 w 479"/>
              <a:gd name="T71" fmla="*/ 221 h 435"/>
              <a:gd name="T72" fmla="*/ 164 w 479"/>
              <a:gd name="T73" fmla="*/ 225 h 435"/>
              <a:gd name="T74" fmla="*/ 161 w 479"/>
              <a:gd name="T75" fmla="*/ 230 h 435"/>
              <a:gd name="T76" fmla="*/ 162 w 479"/>
              <a:gd name="T77" fmla="*/ 336 h 435"/>
              <a:gd name="T78" fmla="*/ 166 w 479"/>
              <a:gd name="T79" fmla="*/ 341 h 435"/>
              <a:gd name="T80" fmla="*/ 352 w 479"/>
              <a:gd name="T81" fmla="*/ 341 h 435"/>
              <a:gd name="T82" fmla="*/ 357 w 479"/>
              <a:gd name="T83" fmla="*/ 340 h 435"/>
              <a:gd name="T84" fmla="*/ 361 w 479"/>
              <a:gd name="T85" fmla="*/ 230 h 435"/>
              <a:gd name="T86" fmla="*/ 357 w 479"/>
              <a:gd name="T87" fmla="*/ 225 h 435"/>
              <a:gd name="T88" fmla="*/ 352 w 479"/>
              <a:gd name="T89" fmla="*/ 221 h 435"/>
              <a:gd name="T90" fmla="*/ 184 w 479"/>
              <a:gd name="T91" fmla="*/ 27 h 435"/>
              <a:gd name="T92" fmla="*/ 207 w 479"/>
              <a:gd name="T93" fmla="*/ 7 h 435"/>
              <a:gd name="T94" fmla="*/ 256 w 479"/>
              <a:gd name="T95" fmla="*/ 0 h 435"/>
              <a:gd name="T96" fmla="*/ 281 w 479"/>
              <a:gd name="T97" fmla="*/ 2 h 435"/>
              <a:gd name="T98" fmla="*/ 318 w 479"/>
              <a:gd name="T99" fmla="*/ 12 h 435"/>
              <a:gd name="T100" fmla="*/ 332 w 479"/>
              <a:gd name="T101" fmla="*/ 27 h 435"/>
              <a:gd name="T102" fmla="*/ 343 w 479"/>
              <a:gd name="T103" fmla="*/ 76 h 435"/>
              <a:gd name="T104" fmla="*/ 341 w 479"/>
              <a:gd name="T105" fmla="*/ 149 h 435"/>
              <a:gd name="T106" fmla="*/ 334 w 479"/>
              <a:gd name="T107" fmla="*/ 158 h 435"/>
              <a:gd name="T108" fmla="*/ 306 w 479"/>
              <a:gd name="T109" fmla="*/ 156 h 435"/>
              <a:gd name="T110" fmla="*/ 274 w 479"/>
              <a:gd name="T111" fmla="*/ 177 h 435"/>
              <a:gd name="T112" fmla="*/ 256 w 479"/>
              <a:gd name="T113" fmla="*/ 181 h 435"/>
              <a:gd name="T114" fmla="*/ 231 w 479"/>
              <a:gd name="T115" fmla="*/ 170 h 435"/>
              <a:gd name="T116" fmla="*/ 214 w 479"/>
              <a:gd name="T117" fmla="*/ 154 h 435"/>
              <a:gd name="T118" fmla="*/ 178 w 479"/>
              <a:gd name="T119" fmla="*/ 156 h 435"/>
              <a:gd name="T120" fmla="*/ 173 w 479"/>
              <a:gd name="T121" fmla="*/ 136 h 435"/>
              <a:gd name="T122" fmla="*/ 177 w 479"/>
              <a:gd name="T123" fmla="*/ 57 h 435"/>
              <a:gd name="T124" fmla="*/ 184 w 479"/>
              <a:gd name="T125" fmla="*/ 27 h 4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79" h="435">
                <a:moveTo>
                  <a:pt x="307" y="101"/>
                </a:moveTo>
                <a:lnTo>
                  <a:pt x="307" y="101"/>
                </a:lnTo>
                <a:lnTo>
                  <a:pt x="297" y="99"/>
                </a:lnTo>
                <a:lnTo>
                  <a:pt x="286" y="96"/>
                </a:lnTo>
                <a:lnTo>
                  <a:pt x="286" y="96"/>
                </a:lnTo>
                <a:lnTo>
                  <a:pt x="279" y="92"/>
                </a:lnTo>
                <a:lnTo>
                  <a:pt x="274" y="87"/>
                </a:lnTo>
                <a:lnTo>
                  <a:pt x="263" y="76"/>
                </a:lnTo>
                <a:lnTo>
                  <a:pt x="263" y="76"/>
                </a:lnTo>
                <a:lnTo>
                  <a:pt x="263" y="76"/>
                </a:lnTo>
                <a:lnTo>
                  <a:pt x="251" y="87"/>
                </a:lnTo>
                <a:lnTo>
                  <a:pt x="246" y="92"/>
                </a:lnTo>
                <a:lnTo>
                  <a:pt x="240" y="96"/>
                </a:lnTo>
                <a:lnTo>
                  <a:pt x="240" y="96"/>
                </a:lnTo>
                <a:lnTo>
                  <a:pt x="230" y="99"/>
                </a:lnTo>
                <a:lnTo>
                  <a:pt x="223" y="101"/>
                </a:lnTo>
                <a:lnTo>
                  <a:pt x="208" y="101"/>
                </a:lnTo>
                <a:lnTo>
                  <a:pt x="208" y="101"/>
                </a:lnTo>
                <a:lnTo>
                  <a:pt x="216" y="122"/>
                </a:lnTo>
                <a:lnTo>
                  <a:pt x="219" y="131"/>
                </a:lnTo>
                <a:lnTo>
                  <a:pt x="224" y="140"/>
                </a:lnTo>
                <a:lnTo>
                  <a:pt x="231" y="149"/>
                </a:lnTo>
                <a:lnTo>
                  <a:pt x="239" y="156"/>
                </a:lnTo>
                <a:lnTo>
                  <a:pt x="247" y="161"/>
                </a:lnTo>
                <a:lnTo>
                  <a:pt x="258" y="165"/>
                </a:lnTo>
                <a:lnTo>
                  <a:pt x="258" y="165"/>
                </a:lnTo>
                <a:lnTo>
                  <a:pt x="270" y="161"/>
                </a:lnTo>
                <a:lnTo>
                  <a:pt x="281" y="156"/>
                </a:lnTo>
                <a:lnTo>
                  <a:pt x="288" y="149"/>
                </a:lnTo>
                <a:lnTo>
                  <a:pt x="295" y="140"/>
                </a:lnTo>
                <a:lnTo>
                  <a:pt x="300" y="131"/>
                </a:lnTo>
                <a:lnTo>
                  <a:pt x="304" y="122"/>
                </a:lnTo>
                <a:lnTo>
                  <a:pt x="307" y="101"/>
                </a:lnTo>
                <a:lnTo>
                  <a:pt x="307" y="101"/>
                </a:lnTo>
                <a:close/>
                <a:moveTo>
                  <a:pt x="0" y="379"/>
                </a:moveTo>
                <a:lnTo>
                  <a:pt x="40" y="379"/>
                </a:lnTo>
                <a:lnTo>
                  <a:pt x="40" y="379"/>
                </a:lnTo>
                <a:lnTo>
                  <a:pt x="44" y="364"/>
                </a:lnTo>
                <a:lnTo>
                  <a:pt x="44" y="364"/>
                </a:lnTo>
                <a:lnTo>
                  <a:pt x="49" y="356"/>
                </a:lnTo>
                <a:lnTo>
                  <a:pt x="56" y="349"/>
                </a:lnTo>
                <a:lnTo>
                  <a:pt x="74" y="336"/>
                </a:lnTo>
                <a:lnTo>
                  <a:pt x="86" y="326"/>
                </a:lnTo>
                <a:lnTo>
                  <a:pt x="97" y="310"/>
                </a:lnTo>
                <a:lnTo>
                  <a:pt x="109" y="287"/>
                </a:lnTo>
                <a:lnTo>
                  <a:pt x="122" y="251"/>
                </a:lnTo>
                <a:lnTo>
                  <a:pt x="122" y="251"/>
                </a:lnTo>
                <a:lnTo>
                  <a:pt x="131" y="227"/>
                </a:lnTo>
                <a:lnTo>
                  <a:pt x="139" y="211"/>
                </a:lnTo>
                <a:lnTo>
                  <a:pt x="139" y="211"/>
                </a:lnTo>
                <a:lnTo>
                  <a:pt x="143" y="204"/>
                </a:lnTo>
                <a:lnTo>
                  <a:pt x="150" y="200"/>
                </a:lnTo>
                <a:lnTo>
                  <a:pt x="161" y="195"/>
                </a:lnTo>
                <a:lnTo>
                  <a:pt x="173" y="191"/>
                </a:lnTo>
                <a:lnTo>
                  <a:pt x="196" y="188"/>
                </a:lnTo>
                <a:lnTo>
                  <a:pt x="214" y="186"/>
                </a:lnTo>
                <a:lnTo>
                  <a:pt x="214" y="186"/>
                </a:lnTo>
                <a:lnTo>
                  <a:pt x="223" y="200"/>
                </a:lnTo>
                <a:lnTo>
                  <a:pt x="299" y="200"/>
                </a:lnTo>
                <a:lnTo>
                  <a:pt x="299" y="200"/>
                </a:lnTo>
                <a:lnTo>
                  <a:pt x="307" y="186"/>
                </a:lnTo>
                <a:lnTo>
                  <a:pt x="307" y="186"/>
                </a:lnTo>
                <a:lnTo>
                  <a:pt x="325" y="188"/>
                </a:lnTo>
                <a:lnTo>
                  <a:pt x="350" y="191"/>
                </a:lnTo>
                <a:lnTo>
                  <a:pt x="361" y="195"/>
                </a:lnTo>
                <a:lnTo>
                  <a:pt x="371" y="200"/>
                </a:lnTo>
                <a:lnTo>
                  <a:pt x="378" y="204"/>
                </a:lnTo>
                <a:lnTo>
                  <a:pt x="384" y="211"/>
                </a:lnTo>
                <a:lnTo>
                  <a:pt x="384" y="211"/>
                </a:lnTo>
                <a:lnTo>
                  <a:pt x="392" y="244"/>
                </a:lnTo>
                <a:lnTo>
                  <a:pt x="406" y="292"/>
                </a:lnTo>
                <a:lnTo>
                  <a:pt x="414" y="318"/>
                </a:lnTo>
                <a:lnTo>
                  <a:pt x="419" y="341"/>
                </a:lnTo>
                <a:lnTo>
                  <a:pt x="421" y="361"/>
                </a:lnTo>
                <a:lnTo>
                  <a:pt x="419" y="368"/>
                </a:lnTo>
                <a:lnTo>
                  <a:pt x="419" y="373"/>
                </a:lnTo>
                <a:lnTo>
                  <a:pt x="419" y="373"/>
                </a:lnTo>
                <a:lnTo>
                  <a:pt x="414" y="379"/>
                </a:lnTo>
                <a:lnTo>
                  <a:pt x="479" y="379"/>
                </a:lnTo>
                <a:lnTo>
                  <a:pt x="479" y="435"/>
                </a:lnTo>
                <a:lnTo>
                  <a:pt x="0" y="435"/>
                </a:lnTo>
                <a:lnTo>
                  <a:pt x="0" y="379"/>
                </a:lnTo>
                <a:lnTo>
                  <a:pt x="0" y="379"/>
                </a:lnTo>
                <a:close/>
                <a:moveTo>
                  <a:pt x="157" y="357"/>
                </a:moveTo>
                <a:lnTo>
                  <a:pt x="157" y="373"/>
                </a:lnTo>
                <a:lnTo>
                  <a:pt x="369" y="373"/>
                </a:lnTo>
                <a:lnTo>
                  <a:pt x="369" y="357"/>
                </a:lnTo>
                <a:lnTo>
                  <a:pt x="157" y="357"/>
                </a:lnTo>
                <a:lnTo>
                  <a:pt x="157" y="357"/>
                </a:lnTo>
                <a:close/>
                <a:moveTo>
                  <a:pt x="65" y="379"/>
                </a:moveTo>
                <a:lnTo>
                  <a:pt x="108" y="379"/>
                </a:lnTo>
                <a:lnTo>
                  <a:pt x="108" y="379"/>
                </a:lnTo>
                <a:lnTo>
                  <a:pt x="104" y="372"/>
                </a:lnTo>
                <a:lnTo>
                  <a:pt x="101" y="364"/>
                </a:lnTo>
                <a:lnTo>
                  <a:pt x="99" y="363"/>
                </a:lnTo>
                <a:lnTo>
                  <a:pt x="95" y="361"/>
                </a:lnTo>
                <a:lnTo>
                  <a:pt x="95" y="361"/>
                </a:lnTo>
                <a:lnTo>
                  <a:pt x="88" y="359"/>
                </a:lnTo>
                <a:lnTo>
                  <a:pt x="81" y="359"/>
                </a:lnTo>
                <a:lnTo>
                  <a:pt x="74" y="361"/>
                </a:lnTo>
                <a:lnTo>
                  <a:pt x="71" y="363"/>
                </a:lnTo>
                <a:lnTo>
                  <a:pt x="71" y="363"/>
                </a:lnTo>
                <a:lnTo>
                  <a:pt x="67" y="368"/>
                </a:lnTo>
                <a:lnTo>
                  <a:pt x="65" y="373"/>
                </a:lnTo>
                <a:lnTo>
                  <a:pt x="65" y="379"/>
                </a:lnTo>
                <a:lnTo>
                  <a:pt x="65" y="379"/>
                </a:lnTo>
                <a:close/>
                <a:moveTo>
                  <a:pt x="352" y="221"/>
                </a:moveTo>
                <a:lnTo>
                  <a:pt x="170" y="221"/>
                </a:lnTo>
                <a:lnTo>
                  <a:pt x="170" y="221"/>
                </a:lnTo>
                <a:lnTo>
                  <a:pt x="166" y="223"/>
                </a:lnTo>
                <a:lnTo>
                  <a:pt x="164" y="225"/>
                </a:lnTo>
                <a:lnTo>
                  <a:pt x="164" y="225"/>
                </a:lnTo>
                <a:lnTo>
                  <a:pt x="162" y="227"/>
                </a:lnTo>
                <a:lnTo>
                  <a:pt x="161" y="230"/>
                </a:lnTo>
                <a:lnTo>
                  <a:pt x="161" y="334"/>
                </a:lnTo>
                <a:lnTo>
                  <a:pt x="161" y="334"/>
                </a:lnTo>
                <a:lnTo>
                  <a:pt x="162" y="336"/>
                </a:lnTo>
                <a:lnTo>
                  <a:pt x="164" y="340"/>
                </a:lnTo>
                <a:lnTo>
                  <a:pt x="164" y="340"/>
                </a:lnTo>
                <a:lnTo>
                  <a:pt x="166" y="341"/>
                </a:lnTo>
                <a:lnTo>
                  <a:pt x="170" y="341"/>
                </a:lnTo>
                <a:lnTo>
                  <a:pt x="352" y="341"/>
                </a:lnTo>
                <a:lnTo>
                  <a:pt x="352" y="341"/>
                </a:lnTo>
                <a:lnTo>
                  <a:pt x="355" y="341"/>
                </a:lnTo>
                <a:lnTo>
                  <a:pt x="357" y="340"/>
                </a:lnTo>
                <a:lnTo>
                  <a:pt x="357" y="340"/>
                </a:lnTo>
                <a:lnTo>
                  <a:pt x="359" y="336"/>
                </a:lnTo>
                <a:lnTo>
                  <a:pt x="361" y="334"/>
                </a:lnTo>
                <a:lnTo>
                  <a:pt x="361" y="230"/>
                </a:lnTo>
                <a:lnTo>
                  <a:pt x="361" y="230"/>
                </a:lnTo>
                <a:lnTo>
                  <a:pt x="359" y="227"/>
                </a:lnTo>
                <a:lnTo>
                  <a:pt x="357" y="225"/>
                </a:lnTo>
                <a:lnTo>
                  <a:pt x="357" y="225"/>
                </a:lnTo>
                <a:lnTo>
                  <a:pt x="355" y="223"/>
                </a:lnTo>
                <a:lnTo>
                  <a:pt x="352" y="221"/>
                </a:lnTo>
                <a:lnTo>
                  <a:pt x="352" y="221"/>
                </a:lnTo>
                <a:close/>
                <a:moveTo>
                  <a:pt x="184" y="27"/>
                </a:moveTo>
                <a:lnTo>
                  <a:pt x="184" y="27"/>
                </a:lnTo>
                <a:lnTo>
                  <a:pt x="191" y="18"/>
                </a:lnTo>
                <a:lnTo>
                  <a:pt x="198" y="12"/>
                </a:lnTo>
                <a:lnTo>
                  <a:pt x="207" y="7"/>
                </a:lnTo>
                <a:lnTo>
                  <a:pt x="216" y="4"/>
                </a:lnTo>
                <a:lnTo>
                  <a:pt x="235" y="2"/>
                </a:lnTo>
                <a:lnTo>
                  <a:pt x="256" y="0"/>
                </a:lnTo>
                <a:lnTo>
                  <a:pt x="261" y="0"/>
                </a:lnTo>
                <a:lnTo>
                  <a:pt x="261" y="0"/>
                </a:lnTo>
                <a:lnTo>
                  <a:pt x="281" y="2"/>
                </a:lnTo>
                <a:lnTo>
                  <a:pt x="302" y="4"/>
                </a:lnTo>
                <a:lnTo>
                  <a:pt x="311" y="7"/>
                </a:lnTo>
                <a:lnTo>
                  <a:pt x="318" y="12"/>
                </a:lnTo>
                <a:lnTo>
                  <a:pt x="327" y="18"/>
                </a:lnTo>
                <a:lnTo>
                  <a:pt x="332" y="27"/>
                </a:lnTo>
                <a:lnTo>
                  <a:pt x="332" y="27"/>
                </a:lnTo>
                <a:lnTo>
                  <a:pt x="338" y="39"/>
                </a:lnTo>
                <a:lnTo>
                  <a:pt x="341" y="57"/>
                </a:lnTo>
                <a:lnTo>
                  <a:pt x="343" y="76"/>
                </a:lnTo>
                <a:lnTo>
                  <a:pt x="345" y="97"/>
                </a:lnTo>
                <a:lnTo>
                  <a:pt x="343" y="136"/>
                </a:lnTo>
                <a:lnTo>
                  <a:pt x="341" y="149"/>
                </a:lnTo>
                <a:lnTo>
                  <a:pt x="338" y="156"/>
                </a:lnTo>
                <a:lnTo>
                  <a:pt x="338" y="156"/>
                </a:lnTo>
                <a:lnTo>
                  <a:pt x="334" y="158"/>
                </a:lnTo>
                <a:lnTo>
                  <a:pt x="325" y="158"/>
                </a:lnTo>
                <a:lnTo>
                  <a:pt x="306" y="156"/>
                </a:lnTo>
                <a:lnTo>
                  <a:pt x="306" y="156"/>
                </a:lnTo>
                <a:lnTo>
                  <a:pt x="297" y="165"/>
                </a:lnTo>
                <a:lnTo>
                  <a:pt x="286" y="172"/>
                </a:lnTo>
                <a:lnTo>
                  <a:pt x="274" y="177"/>
                </a:lnTo>
                <a:lnTo>
                  <a:pt x="260" y="181"/>
                </a:lnTo>
                <a:lnTo>
                  <a:pt x="258" y="181"/>
                </a:lnTo>
                <a:lnTo>
                  <a:pt x="256" y="181"/>
                </a:lnTo>
                <a:lnTo>
                  <a:pt x="256" y="181"/>
                </a:lnTo>
                <a:lnTo>
                  <a:pt x="242" y="177"/>
                </a:lnTo>
                <a:lnTo>
                  <a:pt x="231" y="170"/>
                </a:lnTo>
                <a:lnTo>
                  <a:pt x="223" y="163"/>
                </a:lnTo>
                <a:lnTo>
                  <a:pt x="214" y="154"/>
                </a:lnTo>
                <a:lnTo>
                  <a:pt x="214" y="154"/>
                </a:lnTo>
                <a:lnTo>
                  <a:pt x="193" y="158"/>
                </a:lnTo>
                <a:lnTo>
                  <a:pt x="184" y="158"/>
                </a:lnTo>
                <a:lnTo>
                  <a:pt x="178" y="156"/>
                </a:lnTo>
                <a:lnTo>
                  <a:pt x="178" y="156"/>
                </a:lnTo>
                <a:lnTo>
                  <a:pt x="177" y="149"/>
                </a:lnTo>
                <a:lnTo>
                  <a:pt x="173" y="136"/>
                </a:lnTo>
                <a:lnTo>
                  <a:pt x="173" y="97"/>
                </a:lnTo>
                <a:lnTo>
                  <a:pt x="173" y="76"/>
                </a:lnTo>
                <a:lnTo>
                  <a:pt x="177" y="57"/>
                </a:lnTo>
                <a:lnTo>
                  <a:pt x="178" y="39"/>
                </a:lnTo>
                <a:lnTo>
                  <a:pt x="184" y="27"/>
                </a:lnTo>
                <a:lnTo>
                  <a:pt x="184" y="27"/>
                </a:lnTo>
                <a:close/>
              </a:path>
            </a:pathLst>
          </a:custGeom>
          <a:solidFill>
            <a:schemeClr val="accent1"/>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0" tIns="0" rIns="0" bIns="0" numCol="1" anchor="t" anchorCtr="0" compatLnSpc="1">
            <a:prstTxWarp prst="textNoShape">
              <a:avLst/>
            </a:prstTxWarp>
          </a:bodyPr>
          <a:lstStyle/>
          <a:p>
            <a:endParaRPr lang="fr-FR"/>
          </a:p>
        </p:txBody>
      </p:sp>
      <p:grpSp>
        <p:nvGrpSpPr>
          <p:cNvPr id="425" name="Group 212">
            <a:extLst>
              <a:ext uri="{FF2B5EF4-FFF2-40B4-BE49-F238E27FC236}">
                <a16:creationId xmlns:a16="http://schemas.microsoft.com/office/drawing/2014/main" id="{33BA99CE-6ACE-8C88-4C3E-D956B32907E8}"/>
              </a:ext>
            </a:extLst>
          </p:cNvPr>
          <p:cNvGrpSpPr/>
          <p:nvPr/>
        </p:nvGrpSpPr>
        <p:grpSpPr>
          <a:xfrm>
            <a:off x="7034923" y="3349038"/>
            <a:ext cx="317971" cy="330694"/>
            <a:chOff x="1704975" y="5391150"/>
            <a:chExt cx="638176" cy="663713"/>
          </a:xfrm>
          <a:solidFill>
            <a:schemeClr val="accent1"/>
          </a:solidFill>
        </p:grpSpPr>
        <p:sp>
          <p:nvSpPr>
            <p:cNvPr id="426" name="Freeform 192">
              <a:extLst>
                <a:ext uri="{FF2B5EF4-FFF2-40B4-BE49-F238E27FC236}">
                  <a16:creationId xmlns:a16="http://schemas.microsoft.com/office/drawing/2014/main" id="{CAD5EA03-FF06-7F17-4EE7-7E0F7B91AC4E}"/>
                </a:ext>
              </a:extLst>
            </p:cNvPr>
            <p:cNvSpPr>
              <a:spLocks noEditPoints="1"/>
            </p:cNvSpPr>
            <p:nvPr/>
          </p:nvSpPr>
          <p:spPr bwMode="auto">
            <a:xfrm>
              <a:off x="1993900" y="5584825"/>
              <a:ext cx="117475" cy="222250"/>
            </a:xfrm>
            <a:custGeom>
              <a:avLst/>
              <a:gdLst>
                <a:gd name="T0" fmla="*/ 39 w 74"/>
                <a:gd name="T1" fmla="*/ 86 h 140"/>
                <a:gd name="T2" fmla="*/ 39 w 74"/>
                <a:gd name="T3" fmla="*/ 84 h 140"/>
                <a:gd name="T4" fmla="*/ 36 w 74"/>
                <a:gd name="T5" fmla="*/ 75 h 140"/>
                <a:gd name="T6" fmla="*/ 32 w 74"/>
                <a:gd name="T7" fmla="*/ 13 h 140"/>
                <a:gd name="T8" fmla="*/ 32 w 74"/>
                <a:gd name="T9" fmla="*/ 7 h 140"/>
                <a:gd name="T10" fmla="*/ 24 w 74"/>
                <a:gd name="T11" fmla="*/ 1 h 140"/>
                <a:gd name="T12" fmla="*/ 20 w 74"/>
                <a:gd name="T13" fmla="*/ 0 h 140"/>
                <a:gd name="T14" fmla="*/ 11 w 74"/>
                <a:gd name="T15" fmla="*/ 4 h 140"/>
                <a:gd name="T16" fmla="*/ 6 w 74"/>
                <a:gd name="T17" fmla="*/ 13 h 140"/>
                <a:gd name="T18" fmla="*/ 6 w 74"/>
                <a:gd name="T19" fmla="*/ 69 h 140"/>
                <a:gd name="T20" fmla="*/ 0 w 74"/>
                <a:gd name="T21" fmla="*/ 80 h 140"/>
                <a:gd name="T22" fmla="*/ 0 w 74"/>
                <a:gd name="T23" fmla="*/ 84 h 140"/>
                <a:gd name="T24" fmla="*/ 5 w 74"/>
                <a:gd name="T25" fmla="*/ 98 h 140"/>
                <a:gd name="T26" fmla="*/ 20 w 74"/>
                <a:gd name="T27" fmla="*/ 104 h 140"/>
                <a:gd name="T28" fmla="*/ 21 w 74"/>
                <a:gd name="T29" fmla="*/ 104 h 140"/>
                <a:gd name="T30" fmla="*/ 53 w 74"/>
                <a:gd name="T31" fmla="*/ 135 h 140"/>
                <a:gd name="T32" fmla="*/ 62 w 74"/>
                <a:gd name="T33" fmla="*/ 140 h 140"/>
                <a:gd name="T34" fmla="*/ 66 w 74"/>
                <a:gd name="T35" fmla="*/ 138 h 140"/>
                <a:gd name="T36" fmla="*/ 71 w 74"/>
                <a:gd name="T37" fmla="*/ 135 h 140"/>
                <a:gd name="T38" fmla="*/ 74 w 74"/>
                <a:gd name="T39" fmla="*/ 126 h 140"/>
                <a:gd name="T40" fmla="*/ 71 w 74"/>
                <a:gd name="T41" fmla="*/ 117 h 140"/>
                <a:gd name="T42" fmla="*/ 20 w 74"/>
                <a:gd name="T43" fmla="*/ 92 h 140"/>
                <a:gd name="T44" fmla="*/ 15 w 74"/>
                <a:gd name="T45" fmla="*/ 92 h 140"/>
                <a:gd name="T46" fmla="*/ 12 w 74"/>
                <a:gd name="T47" fmla="*/ 87 h 140"/>
                <a:gd name="T48" fmla="*/ 11 w 74"/>
                <a:gd name="T49" fmla="*/ 84 h 140"/>
                <a:gd name="T50" fmla="*/ 14 w 74"/>
                <a:gd name="T51" fmla="*/ 78 h 140"/>
                <a:gd name="T52" fmla="*/ 20 w 74"/>
                <a:gd name="T53" fmla="*/ 75 h 140"/>
                <a:gd name="T54" fmla="*/ 23 w 74"/>
                <a:gd name="T55" fmla="*/ 77 h 140"/>
                <a:gd name="T56" fmla="*/ 27 w 74"/>
                <a:gd name="T57" fmla="*/ 81 h 140"/>
                <a:gd name="T58" fmla="*/ 27 w 74"/>
                <a:gd name="T59" fmla="*/ 84 h 140"/>
                <a:gd name="T60" fmla="*/ 24 w 74"/>
                <a:gd name="T61" fmla="*/ 90 h 140"/>
                <a:gd name="T62" fmla="*/ 20 w 74"/>
                <a:gd name="T63" fmla="*/ 92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74" h="140">
                  <a:moveTo>
                    <a:pt x="39" y="86"/>
                  </a:moveTo>
                  <a:lnTo>
                    <a:pt x="39" y="86"/>
                  </a:lnTo>
                  <a:lnTo>
                    <a:pt x="39" y="84"/>
                  </a:lnTo>
                  <a:lnTo>
                    <a:pt x="39" y="84"/>
                  </a:lnTo>
                  <a:lnTo>
                    <a:pt x="38" y="80"/>
                  </a:lnTo>
                  <a:lnTo>
                    <a:pt x="36" y="75"/>
                  </a:lnTo>
                  <a:lnTo>
                    <a:pt x="32" y="69"/>
                  </a:lnTo>
                  <a:lnTo>
                    <a:pt x="32" y="13"/>
                  </a:lnTo>
                  <a:lnTo>
                    <a:pt x="32" y="13"/>
                  </a:lnTo>
                  <a:lnTo>
                    <a:pt x="32" y="7"/>
                  </a:lnTo>
                  <a:lnTo>
                    <a:pt x="29" y="4"/>
                  </a:lnTo>
                  <a:lnTo>
                    <a:pt x="24" y="1"/>
                  </a:lnTo>
                  <a:lnTo>
                    <a:pt x="20" y="0"/>
                  </a:lnTo>
                  <a:lnTo>
                    <a:pt x="20" y="0"/>
                  </a:lnTo>
                  <a:lnTo>
                    <a:pt x="14" y="1"/>
                  </a:lnTo>
                  <a:lnTo>
                    <a:pt x="11" y="4"/>
                  </a:lnTo>
                  <a:lnTo>
                    <a:pt x="8" y="7"/>
                  </a:lnTo>
                  <a:lnTo>
                    <a:pt x="6" y="13"/>
                  </a:lnTo>
                  <a:lnTo>
                    <a:pt x="6" y="69"/>
                  </a:lnTo>
                  <a:lnTo>
                    <a:pt x="6" y="69"/>
                  </a:lnTo>
                  <a:lnTo>
                    <a:pt x="2" y="75"/>
                  </a:lnTo>
                  <a:lnTo>
                    <a:pt x="0" y="80"/>
                  </a:lnTo>
                  <a:lnTo>
                    <a:pt x="0" y="84"/>
                  </a:lnTo>
                  <a:lnTo>
                    <a:pt x="0" y="84"/>
                  </a:lnTo>
                  <a:lnTo>
                    <a:pt x="2" y="92"/>
                  </a:lnTo>
                  <a:lnTo>
                    <a:pt x="5" y="98"/>
                  </a:lnTo>
                  <a:lnTo>
                    <a:pt x="12" y="102"/>
                  </a:lnTo>
                  <a:lnTo>
                    <a:pt x="20" y="104"/>
                  </a:lnTo>
                  <a:lnTo>
                    <a:pt x="20" y="104"/>
                  </a:lnTo>
                  <a:lnTo>
                    <a:pt x="21" y="104"/>
                  </a:lnTo>
                  <a:lnTo>
                    <a:pt x="53" y="135"/>
                  </a:lnTo>
                  <a:lnTo>
                    <a:pt x="53" y="135"/>
                  </a:lnTo>
                  <a:lnTo>
                    <a:pt x="57" y="138"/>
                  </a:lnTo>
                  <a:lnTo>
                    <a:pt x="62" y="140"/>
                  </a:lnTo>
                  <a:lnTo>
                    <a:pt x="62" y="140"/>
                  </a:lnTo>
                  <a:lnTo>
                    <a:pt x="66" y="138"/>
                  </a:lnTo>
                  <a:lnTo>
                    <a:pt x="71" y="135"/>
                  </a:lnTo>
                  <a:lnTo>
                    <a:pt x="71" y="135"/>
                  </a:lnTo>
                  <a:lnTo>
                    <a:pt x="74" y="131"/>
                  </a:lnTo>
                  <a:lnTo>
                    <a:pt x="74" y="126"/>
                  </a:lnTo>
                  <a:lnTo>
                    <a:pt x="74" y="122"/>
                  </a:lnTo>
                  <a:lnTo>
                    <a:pt x="71" y="117"/>
                  </a:lnTo>
                  <a:lnTo>
                    <a:pt x="39" y="86"/>
                  </a:lnTo>
                  <a:close/>
                  <a:moveTo>
                    <a:pt x="20" y="92"/>
                  </a:moveTo>
                  <a:lnTo>
                    <a:pt x="20" y="92"/>
                  </a:lnTo>
                  <a:lnTo>
                    <a:pt x="15" y="92"/>
                  </a:lnTo>
                  <a:lnTo>
                    <a:pt x="14" y="90"/>
                  </a:lnTo>
                  <a:lnTo>
                    <a:pt x="12" y="87"/>
                  </a:lnTo>
                  <a:lnTo>
                    <a:pt x="11" y="84"/>
                  </a:lnTo>
                  <a:lnTo>
                    <a:pt x="11" y="84"/>
                  </a:lnTo>
                  <a:lnTo>
                    <a:pt x="12" y="81"/>
                  </a:lnTo>
                  <a:lnTo>
                    <a:pt x="14" y="78"/>
                  </a:lnTo>
                  <a:lnTo>
                    <a:pt x="15" y="77"/>
                  </a:lnTo>
                  <a:lnTo>
                    <a:pt x="20" y="75"/>
                  </a:lnTo>
                  <a:lnTo>
                    <a:pt x="20" y="75"/>
                  </a:lnTo>
                  <a:lnTo>
                    <a:pt x="23" y="77"/>
                  </a:lnTo>
                  <a:lnTo>
                    <a:pt x="24" y="78"/>
                  </a:lnTo>
                  <a:lnTo>
                    <a:pt x="27" y="81"/>
                  </a:lnTo>
                  <a:lnTo>
                    <a:pt x="27" y="84"/>
                  </a:lnTo>
                  <a:lnTo>
                    <a:pt x="27" y="84"/>
                  </a:lnTo>
                  <a:lnTo>
                    <a:pt x="27" y="87"/>
                  </a:lnTo>
                  <a:lnTo>
                    <a:pt x="24" y="90"/>
                  </a:lnTo>
                  <a:lnTo>
                    <a:pt x="23" y="92"/>
                  </a:lnTo>
                  <a:lnTo>
                    <a:pt x="20" y="92"/>
                  </a:lnTo>
                  <a:lnTo>
                    <a:pt x="20" y="92"/>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0" tIns="0" rIns="0" bIns="0" numCol="1" anchor="t" anchorCtr="0" compatLnSpc="1">
              <a:prstTxWarp prst="textNoShape">
                <a:avLst/>
              </a:prstTxWarp>
            </a:bodyPr>
            <a:lstStyle/>
            <a:p>
              <a:endParaRPr lang="fr-FR"/>
            </a:p>
          </p:txBody>
        </p:sp>
        <p:sp>
          <p:nvSpPr>
            <p:cNvPr id="427" name="Freeform 193">
              <a:extLst>
                <a:ext uri="{FF2B5EF4-FFF2-40B4-BE49-F238E27FC236}">
                  <a16:creationId xmlns:a16="http://schemas.microsoft.com/office/drawing/2014/main" id="{EF68DE83-C4F1-0C31-64DB-364A37B85713}"/>
                </a:ext>
              </a:extLst>
            </p:cNvPr>
            <p:cNvSpPr>
              <a:spLocks/>
            </p:cNvSpPr>
            <p:nvPr/>
          </p:nvSpPr>
          <p:spPr bwMode="auto">
            <a:xfrm>
              <a:off x="1704975" y="5391150"/>
              <a:ext cx="236538" cy="233363"/>
            </a:xfrm>
            <a:custGeom>
              <a:avLst/>
              <a:gdLst>
                <a:gd name="T0" fmla="*/ 149 w 149"/>
                <a:gd name="T1" fmla="*/ 24 h 147"/>
                <a:gd name="T2" fmla="*/ 149 w 149"/>
                <a:gd name="T3" fmla="*/ 24 h 147"/>
                <a:gd name="T4" fmla="*/ 137 w 149"/>
                <a:gd name="T5" fmla="*/ 13 h 147"/>
                <a:gd name="T6" fmla="*/ 122 w 149"/>
                <a:gd name="T7" fmla="*/ 6 h 147"/>
                <a:gd name="T8" fmla="*/ 105 w 149"/>
                <a:gd name="T9" fmla="*/ 1 h 147"/>
                <a:gd name="T10" fmla="*/ 89 w 149"/>
                <a:gd name="T11" fmla="*/ 0 h 147"/>
                <a:gd name="T12" fmla="*/ 89 w 149"/>
                <a:gd name="T13" fmla="*/ 0 h 147"/>
                <a:gd name="T14" fmla="*/ 80 w 149"/>
                <a:gd name="T15" fmla="*/ 0 h 147"/>
                <a:gd name="T16" fmla="*/ 71 w 149"/>
                <a:gd name="T17" fmla="*/ 1 h 147"/>
                <a:gd name="T18" fmla="*/ 54 w 149"/>
                <a:gd name="T19" fmla="*/ 7 h 147"/>
                <a:gd name="T20" fmla="*/ 39 w 149"/>
                <a:gd name="T21" fmla="*/ 15 h 147"/>
                <a:gd name="T22" fmla="*/ 25 w 149"/>
                <a:gd name="T23" fmla="*/ 25 h 147"/>
                <a:gd name="T24" fmla="*/ 15 w 149"/>
                <a:gd name="T25" fmla="*/ 39 h 147"/>
                <a:gd name="T26" fmla="*/ 7 w 149"/>
                <a:gd name="T27" fmla="*/ 54 h 147"/>
                <a:gd name="T28" fmla="*/ 1 w 149"/>
                <a:gd name="T29" fmla="*/ 70 h 147"/>
                <a:gd name="T30" fmla="*/ 0 w 149"/>
                <a:gd name="T31" fmla="*/ 80 h 147"/>
                <a:gd name="T32" fmla="*/ 0 w 149"/>
                <a:gd name="T33" fmla="*/ 89 h 147"/>
                <a:gd name="T34" fmla="*/ 0 w 149"/>
                <a:gd name="T35" fmla="*/ 89 h 147"/>
                <a:gd name="T36" fmla="*/ 1 w 149"/>
                <a:gd name="T37" fmla="*/ 105 h 147"/>
                <a:gd name="T38" fmla="*/ 6 w 149"/>
                <a:gd name="T39" fmla="*/ 120 h 147"/>
                <a:gd name="T40" fmla="*/ 12 w 149"/>
                <a:gd name="T41" fmla="*/ 134 h 147"/>
                <a:gd name="T42" fmla="*/ 21 w 149"/>
                <a:gd name="T43" fmla="*/ 147 h 147"/>
                <a:gd name="T44" fmla="*/ 21 w 149"/>
                <a:gd name="T45" fmla="*/ 147 h 147"/>
                <a:gd name="T46" fmla="*/ 30 w 149"/>
                <a:gd name="T47" fmla="*/ 125 h 147"/>
                <a:gd name="T48" fmla="*/ 40 w 149"/>
                <a:gd name="T49" fmla="*/ 105 h 147"/>
                <a:gd name="T50" fmla="*/ 54 w 149"/>
                <a:gd name="T51" fmla="*/ 86 h 147"/>
                <a:gd name="T52" fmla="*/ 69 w 149"/>
                <a:gd name="T53" fmla="*/ 69 h 147"/>
                <a:gd name="T54" fmla="*/ 87 w 149"/>
                <a:gd name="T55" fmla="*/ 54 h 147"/>
                <a:gd name="T56" fmla="*/ 107 w 149"/>
                <a:gd name="T57" fmla="*/ 42 h 147"/>
                <a:gd name="T58" fmla="*/ 128 w 149"/>
                <a:gd name="T59" fmla="*/ 31 h 147"/>
                <a:gd name="T60" fmla="*/ 149 w 149"/>
                <a:gd name="T61" fmla="*/ 24 h 147"/>
                <a:gd name="T62" fmla="*/ 149 w 149"/>
                <a:gd name="T63" fmla="*/ 24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49" h="147">
                  <a:moveTo>
                    <a:pt x="149" y="24"/>
                  </a:moveTo>
                  <a:lnTo>
                    <a:pt x="149" y="24"/>
                  </a:lnTo>
                  <a:lnTo>
                    <a:pt x="137" y="13"/>
                  </a:lnTo>
                  <a:lnTo>
                    <a:pt x="122" y="6"/>
                  </a:lnTo>
                  <a:lnTo>
                    <a:pt x="105" y="1"/>
                  </a:lnTo>
                  <a:lnTo>
                    <a:pt x="89" y="0"/>
                  </a:lnTo>
                  <a:lnTo>
                    <a:pt x="89" y="0"/>
                  </a:lnTo>
                  <a:lnTo>
                    <a:pt x="80" y="0"/>
                  </a:lnTo>
                  <a:lnTo>
                    <a:pt x="71" y="1"/>
                  </a:lnTo>
                  <a:lnTo>
                    <a:pt x="54" y="7"/>
                  </a:lnTo>
                  <a:lnTo>
                    <a:pt x="39" y="15"/>
                  </a:lnTo>
                  <a:lnTo>
                    <a:pt x="25" y="25"/>
                  </a:lnTo>
                  <a:lnTo>
                    <a:pt x="15" y="39"/>
                  </a:lnTo>
                  <a:lnTo>
                    <a:pt x="7" y="54"/>
                  </a:lnTo>
                  <a:lnTo>
                    <a:pt x="1" y="70"/>
                  </a:lnTo>
                  <a:lnTo>
                    <a:pt x="0" y="80"/>
                  </a:lnTo>
                  <a:lnTo>
                    <a:pt x="0" y="89"/>
                  </a:lnTo>
                  <a:lnTo>
                    <a:pt x="0" y="89"/>
                  </a:lnTo>
                  <a:lnTo>
                    <a:pt x="1" y="105"/>
                  </a:lnTo>
                  <a:lnTo>
                    <a:pt x="6" y="120"/>
                  </a:lnTo>
                  <a:lnTo>
                    <a:pt x="12" y="134"/>
                  </a:lnTo>
                  <a:lnTo>
                    <a:pt x="21" y="147"/>
                  </a:lnTo>
                  <a:lnTo>
                    <a:pt x="21" y="147"/>
                  </a:lnTo>
                  <a:lnTo>
                    <a:pt x="30" y="125"/>
                  </a:lnTo>
                  <a:lnTo>
                    <a:pt x="40" y="105"/>
                  </a:lnTo>
                  <a:lnTo>
                    <a:pt x="54" y="86"/>
                  </a:lnTo>
                  <a:lnTo>
                    <a:pt x="69" y="69"/>
                  </a:lnTo>
                  <a:lnTo>
                    <a:pt x="87" y="54"/>
                  </a:lnTo>
                  <a:lnTo>
                    <a:pt x="107" y="42"/>
                  </a:lnTo>
                  <a:lnTo>
                    <a:pt x="128" y="31"/>
                  </a:lnTo>
                  <a:lnTo>
                    <a:pt x="149" y="24"/>
                  </a:lnTo>
                  <a:lnTo>
                    <a:pt x="149" y="24"/>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0" tIns="0" rIns="0" bIns="0" numCol="1" anchor="t" anchorCtr="0" compatLnSpc="1">
              <a:prstTxWarp prst="textNoShape">
                <a:avLst/>
              </a:prstTxWarp>
            </a:bodyPr>
            <a:lstStyle/>
            <a:p>
              <a:endParaRPr lang="fr-FR"/>
            </a:p>
          </p:txBody>
        </p:sp>
        <p:sp>
          <p:nvSpPr>
            <p:cNvPr id="428" name="Freeform 194">
              <a:extLst>
                <a:ext uri="{FF2B5EF4-FFF2-40B4-BE49-F238E27FC236}">
                  <a16:creationId xmlns:a16="http://schemas.microsoft.com/office/drawing/2014/main" id="{694C2A8F-A968-6803-8EF8-D6CC1F8D3A96}"/>
                </a:ext>
              </a:extLst>
            </p:cNvPr>
            <p:cNvSpPr>
              <a:spLocks/>
            </p:cNvSpPr>
            <p:nvPr/>
          </p:nvSpPr>
          <p:spPr bwMode="auto">
            <a:xfrm>
              <a:off x="2106613" y="5391150"/>
              <a:ext cx="236538" cy="233363"/>
            </a:xfrm>
            <a:custGeom>
              <a:avLst/>
              <a:gdLst>
                <a:gd name="T0" fmla="*/ 60 w 149"/>
                <a:gd name="T1" fmla="*/ 0 h 147"/>
                <a:gd name="T2" fmla="*/ 60 w 149"/>
                <a:gd name="T3" fmla="*/ 0 h 147"/>
                <a:gd name="T4" fmla="*/ 44 w 149"/>
                <a:gd name="T5" fmla="*/ 1 h 147"/>
                <a:gd name="T6" fmla="*/ 27 w 149"/>
                <a:gd name="T7" fmla="*/ 6 h 147"/>
                <a:gd name="T8" fmla="*/ 14 w 149"/>
                <a:gd name="T9" fmla="*/ 13 h 147"/>
                <a:gd name="T10" fmla="*/ 0 w 149"/>
                <a:gd name="T11" fmla="*/ 24 h 147"/>
                <a:gd name="T12" fmla="*/ 0 w 149"/>
                <a:gd name="T13" fmla="*/ 24 h 147"/>
                <a:gd name="T14" fmla="*/ 23 w 149"/>
                <a:gd name="T15" fmla="*/ 31 h 147"/>
                <a:gd name="T16" fmla="*/ 42 w 149"/>
                <a:gd name="T17" fmla="*/ 42 h 147"/>
                <a:gd name="T18" fmla="*/ 62 w 149"/>
                <a:gd name="T19" fmla="*/ 54 h 147"/>
                <a:gd name="T20" fmla="*/ 80 w 149"/>
                <a:gd name="T21" fmla="*/ 69 h 147"/>
                <a:gd name="T22" fmla="*/ 95 w 149"/>
                <a:gd name="T23" fmla="*/ 86 h 147"/>
                <a:gd name="T24" fmla="*/ 109 w 149"/>
                <a:gd name="T25" fmla="*/ 105 h 147"/>
                <a:gd name="T26" fmla="*/ 119 w 149"/>
                <a:gd name="T27" fmla="*/ 125 h 147"/>
                <a:gd name="T28" fmla="*/ 128 w 149"/>
                <a:gd name="T29" fmla="*/ 147 h 147"/>
                <a:gd name="T30" fmla="*/ 128 w 149"/>
                <a:gd name="T31" fmla="*/ 147 h 147"/>
                <a:gd name="T32" fmla="*/ 137 w 149"/>
                <a:gd name="T33" fmla="*/ 134 h 147"/>
                <a:gd name="T34" fmla="*/ 143 w 149"/>
                <a:gd name="T35" fmla="*/ 120 h 147"/>
                <a:gd name="T36" fmla="*/ 148 w 149"/>
                <a:gd name="T37" fmla="*/ 105 h 147"/>
                <a:gd name="T38" fmla="*/ 149 w 149"/>
                <a:gd name="T39" fmla="*/ 89 h 147"/>
                <a:gd name="T40" fmla="*/ 149 w 149"/>
                <a:gd name="T41" fmla="*/ 89 h 147"/>
                <a:gd name="T42" fmla="*/ 149 w 149"/>
                <a:gd name="T43" fmla="*/ 80 h 147"/>
                <a:gd name="T44" fmla="*/ 148 w 149"/>
                <a:gd name="T45" fmla="*/ 70 h 147"/>
                <a:gd name="T46" fmla="*/ 143 w 149"/>
                <a:gd name="T47" fmla="*/ 54 h 147"/>
                <a:gd name="T48" fmla="*/ 134 w 149"/>
                <a:gd name="T49" fmla="*/ 39 h 147"/>
                <a:gd name="T50" fmla="*/ 124 w 149"/>
                <a:gd name="T51" fmla="*/ 25 h 147"/>
                <a:gd name="T52" fmla="*/ 110 w 149"/>
                <a:gd name="T53" fmla="*/ 15 h 147"/>
                <a:gd name="T54" fmla="*/ 95 w 149"/>
                <a:gd name="T55" fmla="*/ 7 h 147"/>
                <a:gd name="T56" fmla="*/ 78 w 149"/>
                <a:gd name="T57" fmla="*/ 1 h 147"/>
                <a:gd name="T58" fmla="*/ 69 w 149"/>
                <a:gd name="T59" fmla="*/ 0 h 147"/>
                <a:gd name="T60" fmla="*/ 60 w 149"/>
                <a:gd name="T61" fmla="*/ 0 h 147"/>
                <a:gd name="T62" fmla="*/ 60 w 149"/>
                <a:gd name="T63" fmla="*/ 0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49" h="147">
                  <a:moveTo>
                    <a:pt x="60" y="0"/>
                  </a:moveTo>
                  <a:lnTo>
                    <a:pt x="60" y="0"/>
                  </a:lnTo>
                  <a:lnTo>
                    <a:pt x="44" y="1"/>
                  </a:lnTo>
                  <a:lnTo>
                    <a:pt x="27" y="6"/>
                  </a:lnTo>
                  <a:lnTo>
                    <a:pt x="14" y="13"/>
                  </a:lnTo>
                  <a:lnTo>
                    <a:pt x="0" y="24"/>
                  </a:lnTo>
                  <a:lnTo>
                    <a:pt x="0" y="24"/>
                  </a:lnTo>
                  <a:lnTo>
                    <a:pt x="23" y="31"/>
                  </a:lnTo>
                  <a:lnTo>
                    <a:pt x="42" y="42"/>
                  </a:lnTo>
                  <a:lnTo>
                    <a:pt x="62" y="54"/>
                  </a:lnTo>
                  <a:lnTo>
                    <a:pt x="80" y="69"/>
                  </a:lnTo>
                  <a:lnTo>
                    <a:pt x="95" y="86"/>
                  </a:lnTo>
                  <a:lnTo>
                    <a:pt x="109" y="105"/>
                  </a:lnTo>
                  <a:lnTo>
                    <a:pt x="119" y="125"/>
                  </a:lnTo>
                  <a:lnTo>
                    <a:pt x="128" y="147"/>
                  </a:lnTo>
                  <a:lnTo>
                    <a:pt x="128" y="147"/>
                  </a:lnTo>
                  <a:lnTo>
                    <a:pt x="137" y="134"/>
                  </a:lnTo>
                  <a:lnTo>
                    <a:pt x="143" y="120"/>
                  </a:lnTo>
                  <a:lnTo>
                    <a:pt x="148" y="105"/>
                  </a:lnTo>
                  <a:lnTo>
                    <a:pt x="149" y="89"/>
                  </a:lnTo>
                  <a:lnTo>
                    <a:pt x="149" y="89"/>
                  </a:lnTo>
                  <a:lnTo>
                    <a:pt x="149" y="80"/>
                  </a:lnTo>
                  <a:lnTo>
                    <a:pt x="148" y="70"/>
                  </a:lnTo>
                  <a:lnTo>
                    <a:pt x="143" y="54"/>
                  </a:lnTo>
                  <a:lnTo>
                    <a:pt x="134" y="39"/>
                  </a:lnTo>
                  <a:lnTo>
                    <a:pt x="124" y="25"/>
                  </a:lnTo>
                  <a:lnTo>
                    <a:pt x="110" y="15"/>
                  </a:lnTo>
                  <a:lnTo>
                    <a:pt x="95" y="7"/>
                  </a:lnTo>
                  <a:lnTo>
                    <a:pt x="78" y="1"/>
                  </a:lnTo>
                  <a:lnTo>
                    <a:pt x="69" y="0"/>
                  </a:lnTo>
                  <a:lnTo>
                    <a:pt x="60" y="0"/>
                  </a:lnTo>
                  <a:lnTo>
                    <a:pt x="60" y="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0" tIns="0" rIns="0" bIns="0" numCol="1" anchor="t" anchorCtr="0" compatLnSpc="1">
              <a:prstTxWarp prst="textNoShape">
                <a:avLst/>
              </a:prstTxWarp>
            </a:bodyPr>
            <a:lstStyle/>
            <a:p>
              <a:endParaRPr lang="fr-FR"/>
            </a:p>
          </p:txBody>
        </p:sp>
        <p:sp>
          <p:nvSpPr>
            <p:cNvPr id="429" name="Freeform 195">
              <a:extLst>
                <a:ext uri="{FF2B5EF4-FFF2-40B4-BE49-F238E27FC236}">
                  <a16:creationId xmlns:a16="http://schemas.microsoft.com/office/drawing/2014/main" id="{BA681B48-8FFB-6177-B9EE-A5EAAE60EC9E}"/>
                </a:ext>
              </a:extLst>
            </p:cNvPr>
            <p:cNvSpPr>
              <a:spLocks noEditPoints="1"/>
            </p:cNvSpPr>
            <p:nvPr/>
          </p:nvSpPr>
          <p:spPr bwMode="auto">
            <a:xfrm>
              <a:off x="1742052" y="5459549"/>
              <a:ext cx="568326" cy="595314"/>
            </a:xfrm>
            <a:custGeom>
              <a:avLst/>
              <a:gdLst>
                <a:gd name="T0" fmla="*/ 353 w 358"/>
                <a:gd name="T1" fmla="*/ 143 h 375"/>
                <a:gd name="T2" fmla="*/ 327 w 358"/>
                <a:gd name="T3" fmla="*/ 78 h 375"/>
                <a:gd name="T4" fmla="*/ 279 w 358"/>
                <a:gd name="T5" fmla="*/ 31 h 375"/>
                <a:gd name="T6" fmla="*/ 214 w 358"/>
                <a:gd name="T7" fmla="*/ 4 h 375"/>
                <a:gd name="T8" fmla="*/ 162 w 358"/>
                <a:gd name="T9" fmla="*/ 1 h 375"/>
                <a:gd name="T10" fmla="*/ 94 w 358"/>
                <a:gd name="T11" fmla="*/ 22 h 375"/>
                <a:gd name="T12" fmla="*/ 41 w 358"/>
                <a:gd name="T13" fmla="*/ 65 h 375"/>
                <a:gd name="T14" fmla="*/ 9 w 358"/>
                <a:gd name="T15" fmla="*/ 125 h 375"/>
                <a:gd name="T16" fmla="*/ 0 w 358"/>
                <a:gd name="T17" fmla="*/ 178 h 375"/>
                <a:gd name="T18" fmla="*/ 12 w 358"/>
                <a:gd name="T19" fmla="*/ 242 h 375"/>
                <a:gd name="T20" fmla="*/ 46 w 358"/>
                <a:gd name="T21" fmla="*/ 295 h 375"/>
                <a:gd name="T22" fmla="*/ 28 w 358"/>
                <a:gd name="T23" fmla="*/ 333 h 375"/>
                <a:gd name="T24" fmla="*/ 35 w 358"/>
                <a:gd name="T25" fmla="*/ 361 h 375"/>
                <a:gd name="T26" fmla="*/ 53 w 358"/>
                <a:gd name="T27" fmla="*/ 373 h 375"/>
                <a:gd name="T28" fmla="*/ 82 w 358"/>
                <a:gd name="T29" fmla="*/ 370 h 375"/>
                <a:gd name="T30" fmla="*/ 106 w 358"/>
                <a:gd name="T31" fmla="*/ 340 h 375"/>
                <a:gd name="T32" fmla="*/ 160 w 358"/>
                <a:gd name="T33" fmla="*/ 355 h 375"/>
                <a:gd name="T34" fmla="*/ 217 w 358"/>
                <a:gd name="T35" fmla="*/ 352 h 375"/>
                <a:gd name="T36" fmla="*/ 260 w 358"/>
                <a:gd name="T37" fmla="*/ 355 h 375"/>
                <a:gd name="T38" fmla="*/ 282 w 358"/>
                <a:gd name="T39" fmla="*/ 373 h 375"/>
                <a:gd name="T40" fmla="*/ 311 w 358"/>
                <a:gd name="T41" fmla="*/ 370 h 375"/>
                <a:gd name="T42" fmla="*/ 327 w 358"/>
                <a:gd name="T43" fmla="*/ 354 h 375"/>
                <a:gd name="T44" fmla="*/ 329 w 358"/>
                <a:gd name="T45" fmla="*/ 325 h 375"/>
                <a:gd name="T46" fmla="*/ 314 w 358"/>
                <a:gd name="T47" fmla="*/ 295 h 375"/>
                <a:gd name="T48" fmla="*/ 346 w 358"/>
                <a:gd name="T49" fmla="*/ 242 h 375"/>
                <a:gd name="T50" fmla="*/ 358 w 358"/>
                <a:gd name="T51" fmla="*/ 178 h 375"/>
                <a:gd name="T52" fmla="*/ 269 w 358"/>
                <a:gd name="T53" fmla="*/ 279 h 375"/>
                <a:gd name="T54" fmla="*/ 240 w 358"/>
                <a:gd name="T55" fmla="*/ 298 h 375"/>
                <a:gd name="T56" fmla="*/ 214 w 358"/>
                <a:gd name="T57" fmla="*/ 309 h 375"/>
                <a:gd name="T58" fmla="*/ 171 w 358"/>
                <a:gd name="T59" fmla="*/ 291 h 375"/>
                <a:gd name="T60" fmla="*/ 144 w 358"/>
                <a:gd name="T61" fmla="*/ 309 h 375"/>
                <a:gd name="T62" fmla="*/ 107 w 358"/>
                <a:gd name="T63" fmla="*/ 292 h 375"/>
                <a:gd name="T64" fmla="*/ 80 w 358"/>
                <a:gd name="T65" fmla="*/ 270 h 375"/>
                <a:gd name="T66" fmla="*/ 56 w 358"/>
                <a:gd name="T67" fmla="*/ 232 h 375"/>
                <a:gd name="T68" fmla="*/ 46 w 358"/>
                <a:gd name="T69" fmla="*/ 187 h 375"/>
                <a:gd name="T70" fmla="*/ 44 w 358"/>
                <a:gd name="T71" fmla="*/ 172 h 375"/>
                <a:gd name="T72" fmla="*/ 56 w 358"/>
                <a:gd name="T73" fmla="*/ 123 h 375"/>
                <a:gd name="T74" fmla="*/ 83 w 358"/>
                <a:gd name="T75" fmla="*/ 84 h 375"/>
                <a:gd name="T76" fmla="*/ 122 w 358"/>
                <a:gd name="T77" fmla="*/ 56 h 375"/>
                <a:gd name="T78" fmla="*/ 171 w 358"/>
                <a:gd name="T79" fmla="*/ 43 h 375"/>
                <a:gd name="T80" fmla="*/ 187 w 358"/>
                <a:gd name="T81" fmla="*/ 43 h 375"/>
                <a:gd name="T82" fmla="*/ 236 w 358"/>
                <a:gd name="T83" fmla="*/ 56 h 375"/>
                <a:gd name="T84" fmla="*/ 275 w 358"/>
                <a:gd name="T85" fmla="*/ 84 h 375"/>
                <a:gd name="T86" fmla="*/ 302 w 358"/>
                <a:gd name="T87" fmla="*/ 123 h 375"/>
                <a:gd name="T88" fmla="*/ 314 w 358"/>
                <a:gd name="T89" fmla="*/ 172 h 375"/>
                <a:gd name="T90" fmla="*/ 314 w 358"/>
                <a:gd name="T91" fmla="*/ 187 h 375"/>
                <a:gd name="T92" fmla="*/ 302 w 358"/>
                <a:gd name="T93" fmla="*/ 232 h 375"/>
                <a:gd name="T94" fmla="*/ 278 w 358"/>
                <a:gd name="T95" fmla="*/ 270 h 3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58" h="375">
                  <a:moveTo>
                    <a:pt x="358" y="178"/>
                  </a:moveTo>
                  <a:lnTo>
                    <a:pt x="358" y="178"/>
                  </a:lnTo>
                  <a:lnTo>
                    <a:pt x="356" y="160"/>
                  </a:lnTo>
                  <a:lnTo>
                    <a:pt x="353" y="143"/>
                  </a:lnTo>
                  <a:lnTo>
                    <a:pt x="349" y="125"/>
                  </a:lnTo>
                  <a:lnTo>
                    <a:pt x="343" y="110"/>
                  </a:lnTo>
                  <a:lnTo>
                    <a:pt x="335" y="93"/>
                  </a:lnTo>
                  <a:lnTo>
                    <a:pt x="327" y="78"/>
                  </a:lnTo>
                  <a:lnTo>
                    <a:pt x="317" y="65"/>
                  </a:lnTo>
                  <a:lnTo>
                    <a:pt x="305" y="53"/>
                  </a:lnTo>
                  <a:lnTo>
                    <a:pt x="293" y="40"/>
                  </a:lnTo>
                  <a:lnTo>
                    <a:pt x="279" y="31"/>
                  </a:lnTo>
                  <a:lnTo>
                    <a:pt x="264" y="22"/>
                  </a:lnTo>
                  <a:lnTo>
                    <a:pt x="249" y="15"/>
                  </a:lnTo>
                  <a:lnTo>
                    <a:pt x="233" y="9"/>
                  </a:lnTo>
                  <a:lnTo>
                    <a:pt x="214" y="4"/>
                  </a:lnTo>
                  <a:lnTo>
                    <a:pt x="198" y="1"/>
                  </a:lnTo>
                  <a:lnTo>
                    <a:pt x="180" y="0"/>
                  </a:lnTo>
                  <a:lnTo>
                    <a:pt x="180" y="0"/>
                  </a:lnTo>
                  <a:lnTo>
                    <a:pt x="162" y="1"/>
                  </a:lnTo>
                  <a:lnTo>
                    <a:pt x="144" y="4"/>
                  </a:lnTo>
                  <a:lnTo>
                    <a:pt x="127" y="9"/>
                  </a:lnTo>
                  <a:lnTo>
                    <a:pt x="110" y="15"/>
                  </a:lnTo>
                  <a:lnTo>
                    <a:pt x="94" y="22"/>
                  </a:lnTo>
                  <a:lnTo>
                    <a:pt x="80" y="31"/>
                  </a:lnTo>
                  <a:lnTo>
                    <a:pt x="65" y="40"/>
                  </a:lnTo>
                  <a:lnTo>
                    <a:pt x="53" y="53"/>
                  </a:lnTo>
                  <a:lnTo>
                    <a:pt x="41" y="65"/>
                  </a:lnTo>
                  <a:lnTo>
                    <a:pt x="32" y="78"/>
                  </a:lnTo>
                  <a:lnTo>
                    <a:pt x="23" y="93"/>
                  </a:lnTo>
                  <a:lnTo>
                    <a:pt x="15" y="110"/>
                  </a:lnTo>
                  <a:lnTo>
                    <a:pt x="9" y="125"/>
                  </a:lnTo>
                  <a:lnTo>
                    <a:pt x="5" y="143"/>
                  </a:lnTo>
                  <a:lnTo>
                    <a:pt x="2" y="160"/>
                  </a:lnTo>
                  <a:lnTo>
                    <a:pt x="0" y="178"/>
                  </a:lnTo>
                  <a:lnTo>
                    <a:pt x="0" y="178"/>
                  </a:lnTo>
                  <a:lnTo>
                    <a:pt x="2" y="194"/>
                  </a:lnTo>
                  <a:lnTo>
                    <a:pt x="3" y="211"/>
                  </a:lnTo>
                  <a:lnTo>
                    <a:pt x="8" y="227"/>
                  </a:lnTo>
                  <a:lnTo>
                    <a:pt x="12" y="242"/>
                  </a:lnTo>
                  <a:lnTo>
                    <a:pt x="18" y="256"/>
                  </a:lnTo>
                  <a:lnTo>
                    <a:pt x="26" y="270"/>
                  </a:lnTo>
                  <a:lnTo>
                    <a:pt x="35" y="283"/>
                  </a:lnTo>
                  <a:lnTo>
                    <a:pt x="46" y="295"/>
                  </a:lnTo>
                  <a:lnTo>
                    <a:pt x="32" y="319"/>
                  </a:lnTo>
                  <a:lnTo>
                    <a:pt x="32" y="319"/>
                  </a:lnTo>
                  <a:lnTo>
                    <a:pt x="29" y="325"/>
                  </a:lnTo>
                  <a:lnTo>
                    <a:pt x="28" y="333"/>
                  </a:lnTo>
                  <a:lnTo>
                    <a:pt x="28" y="340"/>
                  </a:lnTo>
                  <a:lnTo>
                    <a:pt x="29" y="348"/>
                  </a:lnTo>
                  <a:lnTo>
                    <a:pt x="31" y="354"/>
                  </a:lnTo>
                  <a:lnTo>
                    <a:pt x="35" y="361"/>
                  </a:lnTo>
                  <a:lnTo>
                    <a:pt x="41" y="366"/>
                  </a:lnTo>
                  <a:lnTo>
                    <a:pt x="47" y="370"/>
                  </a:lnTo>
                  <a:lnTo>
                    <a:pt x="47" y="370"/>
                  </a:lnTo>
                  <a:lnTo>
                    <a:pt x="53" y="373"/>
                  </a:lnTo>
                  <a:lnTo>
                    <a:pt x="61" y="375"/>
                  </a:lnTo>
                  <a:lnTo>
                    <a:pt x="68" y="375"/>
                  </a:lnTo>
                  <a:lnTo>
                    <a:pt x="76" y="373"/>
                  </a:lnTo>
                  <a:lnTo>
                    <a:pt x="82" y="370"/>
                  </a:lnTo>
                  <a:lnTo>
                    <a:pt x="89" y="367"/>
                  </a:lnTo>
                  <a:lnTo>
                    <a:pt x="94" y="361"/>
                  </a:lnTo>
                  <a:lnTo>
                    <a:pt x="98" y="355"/>
                  </a:lnTo>
                  <a:lnTo>
                    <a:pt x="106" y="340"/>
                  </a:lnTo>
                  <a:lnTo>
                    <a:pt x="106" y="340"/>
                  </a:lnTo>
                  <a:lnTo>
                    <a:pt x="124" y="348"/>
                  </a:lnTo>
                  <a:lnTo>
                    <a:pt x="142" y="352"/>
                  </a:lnTo>
                  <a:lnTo>
                    <a:pt x="160" y="355"/>
                  </a:lnTo>
                  <a:lnTo>
                    <a:pt x="180" y="357"/>
                  </a:lnTo>
                  <a:lnTo>
                    <a:pt x="180" y="357"/>
                  </a:lnTo>
                  <a:lnTo>
                    <a:pt x="198" y="355"/>
                  </a:lnTo>
                  <a:lnTo>
                    <a:pt x="217" y="352"/>
                  </a:lnTo>
                  <a:lnTo>
                    <a:pt x="234" y="348"/>
                  </a:lnTo>
                  <a:lnTo>
                    <a:pt x="252" y="340"/>
                  </a:lnTo>
                  <a:lnTo>
                    <a:pt x="260" y="355"/>
                  </a:lnTo>
                  <a:lnTo>
                    <a:pt x="260" y="355"/>
                  </a:lnTo>
                  <a:lnTo>
                    <a:pt x="264" y="361"/>
                  </a:lnTo>
                  <a:lnTo>
                    <a:pt x="270" y="367"/>
                  </a:lnTo>
                  <a:lnTo>
                    <a:pt x="276" y="370"/>
                  </a:lnTo>
                  <a:lnTo>
                    <a:pt x="282" y="373"/>
                  </a:lnTo>
                  <a:lnTo>
                    <a:pt x="290" y="375"/>
                  </a:lnTo>
                  <a:lnTo>
                    <a:pt x="297" y="375"/>
                  </a:lnTo>
                  <a:lnTo>
                    <a:pt x="305" y="373"/>
                  </a:lnTo>
                  <a:lnTo>
                    <a:pt x="311" y="370"/>
                  </a:lnTo>
                  <a:lnTo>
                    <a:pt x="311" y="370"/>
                  </a:lnTo>
                  <a:lnTo>
                    <a:pt x="318" y="366"/>
                  </a:lnTo>
                  <a:lnTo>
                    <a:pt x="323" y="361"/>
                  </a:lnTo>
                  <a:lnTo>
                    <a:pt x="327" y="354"/>
                  </a:lnTo>
                  <a:lnTo>
                    <a:pt x="330" y="348"/>
                  </a:lnTo>
                  <a:lnTo>
                    <a:pt x="330" y="340"/>
                  </a:lnTo>
                  <a:lnTo>
                    <a:pt x="330" y="333"/>
                  </a:lnTo>
                  <a:lnTo>
                    <a:pt x="329" y="325"/>
                  </a:lnTo>
                  <a:lnTo>
                    <a:pt x="326" y="319"/>
                  </a:lnTo>
                  <a:lnTo>
                    <a:pt x="314" y="295"/>
                  </a:lnTo>
                  <a:lnTo>
                    <a:pt x="314" y="295"/>
                  </a:lnTo>
                  <a:lnTo>
                    <a:pt x="314" y="295"/>
                  </a:lnTo>
                  <a:lnTo>
                    <a:pt x="323" y="283"/>
                  </a:lnTo>
                  <a:lnTo>
                    <a:pt x="332" y="270"/>
                  </a:lnTo>
                  <a:lnTo>
                    <a:pt x="340" y="256"/>
                  </a:lnTo>
                  <a:lnTo>
                    <a:pt x="346" y="242"/>
                  </a:lnTo>
                  <a:lnTo>
                    <a:pt x="350" y="227"/>
                  </a:lnTo>
                  <a:lnTo>
                    <a:pt x="355" y="211"/>
                  </a:lnTo>
                  <a:lnTo>
                    <a:pt x="356" y="194"/>
                  </a:lnTo>
                  <a:lnTo>
                    <a:pt x="358" y="178"/>
                  </a:lnTo>
                  <a:lnTo>
                    <a:pt x="358" y="178"/>
                  </a:lnTo>
                  <a:close/>
                  <a:moveTo>
                    <a:pt x="278" y="270"/>
                  </a:moveTo>
                  <a:lnTo>
                    <a:pt x="278" y="270"/>
                  </a:lnTo>
                  <a:lnTo>
                    <a:pt x="269" y="279"/>
                  </a:lnTo>
                  <a:lnTo>
                    <a:pt x="260" y="286"/>
                  </a:lnTo>
                  <a:lnTo>
                    <a:pt x="251" y="292"/>
                  </a:lnTo>
                  <a:lnTo>
                    <a:pt x="240" y="298"/>
                  </a:lnTo>
                  <a:lnTo>
                    <a:pt x="240" y="298"/>
                  </a:lnTo>
                  <a:lnTo>
                    <a:pt x="240" y="298"/>
                  </a:lnTo>
                  <a:lnTo>
                    <a:pt x="240" y="298"/>
                  </a:lnTo>
                  <a:lnTo>
                    <a:pt x="228" y="304"/>
                  </a:lnTo>
                  <a:lnTo>
                    <a:pt x="214" y="309"/>
                  </a:lnTo>
                  <a:lnTo>
                    <a:pt x="201" y="312"/>
                  </a:lnTo>
                  <a:lnTo>
                    <a:pt x="187" y="313"/>
                  </a:lnTo>
                  <a:lnTo>
                    <a:pt x="187" y="291"/>
                  </a:lnTo>
                  <a:lnTo>
                    <a:pt x="171" y="291"/>
                  </a:lnTo>
                  <a:lnTo>
                    <a:pt x="171" y="313"/>
                  </a:lnTo>
                  <a:lnTo>
                    <a:pt x="171" y="313"/>
                  </a:lnTo>
                  <a:lnTo>
                    <a:pt x="157" y="312"/>
                  </a:lnTo>
                  <a:lnTo>
                    <a:pt x="144" y="309"/>
                  </a:lnTo>
                  <a:lnTo>
                    <a:pt x="130" y="304"/>
                  </a:lnTo>
                  <a:lnTo>
                    <a:pt x="118" y="298"/>
                  </a:lnTo>
                  <a:lnTo>
                    <a:pt x="118" y="298"/>
                  </a:lnTo>
                  <a:lnTo>
                    <a:pt x="107" y="292"/>
                  </a:lnTo>
                  <a:lnTo>
                    <a:pt x="98" y="286"/>
                  </a:lnTo>
                  <a:lnTo>
                    <a:pt x="89" y="279"/>
                  </a:lnTo>
                  <a:lnTo>
                    <a:pt x="80" y="270"/>
                  </a:lnTo>
                  <a:lnTo>
                    <a:pt x="80" y="270"/>
                  </a:lnTo>
                  <a:lnTo>
                    <a:pt x="73" y="262"/>
                  </a:lnTo>
                  <a:lnTo>
                    <a:pt x="67" y="251"/>
                  </a:lnTo>
                  <a:lnTo>
                    <a:pt x="61" y="242"/>
                  </a:lnTo>
                  <a:lnTo>
                    <a:pt x="56" y="232"/>
                  </a:lnTo>
                  <a:lnTo>
                    <a:pt x="52" y="221"/>
                  </a:lnTo>
                  <a:lnTo>
                    <a:pt x="49" y="211"/>
                  </a:lnTo>
                  <a:lnTo>
                    <a:pt x="46" y="199"/>
                  </a:lnTo>
                  <a:lnTo>
                    <a:pt x="46" y="187"/>
                  </a:lnTo>
                  <a:lnTo>
                    <a:pt x="68" y="187"/>
                  </a:lnTo>
                  <a:lnTo>
                    <a:pt x="68" y="172"/>
                  </a:lnTo>
                  <a:lnTo>
                    <a:pt x="44" y="172"/>
                  </a:lnTo>
                  <a:lnTo>
                    <a:pt x="44" y="172"/>
                  </a:lnTo>
                  <a:lnTo>
                    <a:pt x="46" y="158"/>
                  </a:lnTo>
                  <a:lnTo>
                    <a:pt x="49" y="146"/>
                  </a:lnTo>
                  <a:lnTo>
                    <a:pt x="52" y="134"/>
                  </a:lnTo>
                  <a:lnTo>
                    <a:pt x="56" y="123"/>
                  </a:lnTo>
                  <a:lnTo>
                    <a:pt x="62" y="113"/>
                  </a:lnTo>
                  <a:lnTo>
                    <a:pt x="68" y="102"/>
                  </a:lnTo>
                  <a:lnTo>
                    <a:pt x="76" y="92"/>
                  </a:lnTo>
                  <a:lnTo>
                    <a:pt x="83" y="84"/>
                  </a:lnTo>
                  <a:lnTo>
                    <a:pt x="92" y="75"/>
                  </a:lnTo>
                  <a:lnTo>
                    <a:pt x="103" y="68"/>
                  </a:lnTo>
                  <a:lnTo>
                    <a:pt x="112" y="62"/>
                  </a:lnTo>
                  <a:lnTo>
                    <a:pt x="122" y="56"/>
                  </a:lnTo>
                  <a:lnTo>
                    <a:pt x="135" y="51"/>
                  </a:lnTo>
                  <a:lnTo>
                    <a:pt x="147" y="48"/>
                  </a:lnTo>
                  <a:lnTo>
                    <a:pt x="159" y="45"/>
                  </a:lnTo>
                  <a:lnTo>
                    <a:pt x="171" y="43"/>
                  </a:lnTo>
                  <a:lnTo>
                    <a:pt x="171" y="68"/>
                  </a:lnTo>
                  <a:lnTo>
                    <a:pt x="187" y="68"/>
                  </a:lnTo>
                  <a:lnTo>
                    <a:pt x="187" y="43"/>
                  </a:lnTo>
                  <a:lnTo>
                    <a:pt x="187" y="43"/>
                  </a:lnTo>
                  <a:lnTo>
                    <a:pt x="199" y="45"/>
                  </a:lnTo>
                  <a:lnTo>
                    <a:pt x="211" y="48"/>
                  </a:lnTo>
                  <a:lnTo>
                    <a:pt x="223" y="51"/>
                  </a:lnTo>
                  <a:lnTo>
                    <a:pt x="236" y="56"/>
                  </a:lnTo>
                  <a:lnTo>
                    <a:pt x="246" y="62"/>
                  </a:lnTo>
                  <a:lnTo>
                    <a:pt x="257" y="68"/>
                  </a:lnTo>
                  <a:lnTo>
                    <a:pt x="266" y="75"/>
                  </a:lnTo>
                  <a:lnTo>
                    <a:pt x="275" y="84"/>
                  </a:lnTo>
                  <a:lnTo>
                    <a:pt x="282" y="92"/>
                  </a:lnTo>
                  <a:lnTo>
                    <a:pt x="290" y="102"/>
                  </a:lnTo>
                  <a:lnTo>
                    <a:pt x="296" y="113"/>
                  </a:lnTo>
                  <a:lnTo>
                    <a:pt x="302" y="123"/>
                  </a:lnTo>
                  <a:lnTo>
                    <a:pt x="306" y="134"/>
                  </a:lnTo>
                  <a:lnTo>
                    <a:pt x="309" y="146"/>
                  </a:lnTo>
                  <a:lnTo>
                    <a:pt x="312" y="158"/>
                  </a:lnTo>
                  <a:lnTo>
                    <a:pt x="314" y="172"/>
                  </a:lnTo>
                  <a:lnTo>
                    <a:pt x="290" y="172"/>
                  </a:lnTo>
                  <a:lnTo>
                    <a:pt x="290" y="187"/>
                  </a:lnTo>
                  <a:lnTo>
                    <a:pt x="314" y="187"/>
                  </a:lnTo>
                  <a:lnTo>
                    <a:pt x="314" y="187"/>
                  </a:lnTo>
                  <a:lnTo>
                    <a:pt x="312" y="199"/>
                  </a:lnTo>
                  <a:lnTo>
                    <a:pt x="309" y="211"/>
                  </a:lnTo>
                  <a:lnTo>
                    <a:pt x="306" y="221"/>
                  </a:lnTo>
                  <a:lnTo>
                    <a:pt x="302" y="232"/>
                  </a:lnTo>
                  <a:lnTo>
                    <a:pt x="297" y="242"/>
                  </a:lnTo>
                  <a:lnTo>
                    <a:pt x="291" y="251"/>
                  </a:lnTo>
                  <a:lnTo>
                    <a:pt x="285" y="262"/>
                  </a:lnTo>
                  <a:lnTo>
                    <a:pt x="278" y="270"/>
                  </a:lnTo>
                  <a:lnTo>
                    <a:pt x="278" y="27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0" tIns="0" rIns="0" bIns="0" numCol="1" anchor="t" anchorCtr="0" compatLnSpc="1">
              <a:prstTxWarp prst="textNoShape">
                <a:avLst/>
              </a:prstTxWarp>
            </a:bodyPr>
            <a:lstStyle/>
            <a:p>
              <a:endParaRPr lang="fr-FR" dirty="0"/>
            </a:p>
          </p:txBody>
        </p:sp>
      </p:grpSp>
      <p:grpSp>
        <p:nvGrpSpPr>
          <p:cNvPr id="409" name="Group 235">
            <a:extLst>
              <a:ext uri="{FF2B5EF4-FFF2-40B4-BE49-F238E27FC236}">
                <a16:creationId xmlns:a16="http://schemas.microsoft.com/office/drawing/2014/main" id="{74A58DA2-39E8-681C-33AB-3DF20B0C598B}"/>
              </a:ext>
            </a:extLst>
          </p:cNvPr>
          <p:cNvGrpSpPr/>
          <p:nvPr/>
        </p:nvGrpSpPr>
        <p:grpSpPr>
          <a:xfrm>
            <a:off x="6988081" y="4655562"/>
            <a:ext cx="304776" cy="303273"/>
            <a:chOff x="5064125" y="2132013"/>
            <a:chExt cx="464252" cy="461963"/>
          </a:xfrm>
        </p:grpSpPr>
        <p:sp>
          <p:nvSpPr>
            <p:cNvPr id="410" name="Freeform 39">
              <a:extLst>
                <a:ext uri="{FF2B5EF4-FFF2-40B4-BE49-F238E27FC236}">
                  <a16:creationId xmlns:a16="http://schemas.microsoft.com/office/drawing/2014/main" id="{D502B229-932D-F5E5-E66F-E90A1412675C}"/>
                </a:ext>
              </a:extLst>
            </p:cNvPr>
            <p:cNvSpPr>
              <a:spLocks/>
            </p:cNvSpPr>
            <p:nvPr/>
          </p:nvSpPr>
          <p:spPr bwMode="auto">
            <a:xfrm>
              <a:off x="5158491" y="2132013"/>
              <a:ext cx="369886" cy="461963"/>
            </a:xfrm>
            <a:custGeom>
              <a:avLst/>
              <a:gdLst>
                <a:gd name="T0" fmla="*/ 198 w 233"/>
                <a:gd name="T1" fmla="*/ 0 h 291"/>
                <a:gd name="T2" fmla="*/ 182 w 233"/>
                <a:gd name="T3" fmla="*/ 3 h 291"/>
                <a:gd name="T4" fmla="*/ 167 w 233"/>
                <a:gd name="T5" fmla="*/ 15 h 291"/>
                <a:gd name="T6" fmla="*/ 144 w 233"/>
                <a:gd name="T7" fmla="*/ 48 h 291"/>
                <a:gd name="T8" fmla="*/ 144 w 233"/>
                <a:gd name="T9" fmla="*/ 53 h 291"/>
                <a:gd name="T10" fmla="*/ 149 w 233"/>
                <a:gd name="T11" fmla="*/ 66 h 291"/>
                <a:gd name="T12" fmla="*/ 157 w 233"/>
                <a:gd name="T13" fmla="*/ 71 h 291"/>
                <a:gd name="T14" fmla="*/ 170 w 233"/>
                <a:gd name="T15" fmla="*/ 76 h 291"/>
                <a:gd name="T16" fmla="*/ 175 w 233"/>
                <a:gd name="T17" fmla="*/ 84 h 291"/>
                <a:gd name="T18" fmla="*/ 175 w 233"/>
                <a:gd name="T19" fmla="*/ 96 h 291"/>
                <a:gd name="T20" fmla="*/ 162 w 233"/>
                <a:gd name="T21" fmla="*/ 116 h 291"/>
                <a:gd name="T22" fmla="*/ 132 w 233"/>
                <a:gd name="T23" fmla="*/ 160 h 291"/>
                <a:gd name="T24" fmla="*/ 84 w 233"/>
                <a:gd name="T25" fmla="*/ 220 h 291"/>
                <a:gd name="T26" fmla="*/ 78 w 233"/>
                <a:gd name="T27" fmla="*/ 223 h 291"/>
                <a:gd name="T28" fmla="*/ 68 w 233"/>
                <a:gd name="T29" fmla="*/ 223 h 291"/>
                <a:gd name="T30" fmla="*/ 66 w 233"/>
                <a:gd name="T31" fmla="*/ 220 h 291"/>
                <a:gd name="T32" fmla="*/ 48 w 233"/>
                <a:gd name="T33" fmla="*/ 205 h 291"/>
                <a:gd name="T34" fmla="*/ 40 w 233"/>
                <a:gd name="T35" fmla="*/ 203 h 291"/>
                <a:gd name="T36" fmla="*/ 33 w 233"/>
                <a:gd name="T37" fmla="*/ 208 h 291"/>
                <a:gd name="T38" fmla="*/ 18 w 233"/>
                <a:gd name="T39" fmla="*/ 223 h 291"/>
                <a:gd name="T40" fmla="*/ 0 w 233"/>
                <a:gd name="T41" fmla="*/ 256 h 291"/>
                <a:gd name="T42" fmla="*/ 0 w 233"/>
                <a:gd name="T43" fmla="*/ 266 h 291"/>
                <a:gd name="T44" fmla="*/ 3 w 233"/>
                <a:gd name="T45" fmla="*/ 271 h 291"/>
                <a:gd name="T46" fmla="*/ 28 w 233"/>
                <a:gd name="T47" fmla="*/ 286 h 291"/>
                <a:gd name="T48" fmla="*/ 40 w 233"/>
                <a:gd name="T49" fmla="*/ 291 h 291"/>
                <a:gd name="T50" fmla="*/ 71 w 233"/>
                <a:gd name="T51" fmla="*/ 286 h 291"/>
                <a:gd name="T52" fmla="*/ 94 w 233"/>
                <a:gd name="T53" fmla="*/ 271 h 291"/>
                <a:gd name="T54" fmla="*/ 124 w 233"/>
                <a:gd name="T55" fmla="*/ 236 h 291"/>
                <a:gd name="T56" fmla="*/ 152 w 233"/>
                <a:gd name="T57" fmla="*/ 200 h 291"/>
                <a:gd name="T58" fmla="*/ 190 w 233"/>
                <a:gd name="T59" fmla="*/ 144 h 291"/>
                <a:gd name="T60" fmla="*/ 225 w 233"/>
                <a:gd name="T61" fmla="*/ 89 h 291"/>
                <a:gd name="T62" fmla="*/ 230 w 233"/>
                <a:gd name="T63" fmla="*/ 76 h 291"/>
                <a:gd name="T64" fmla="*/ 233 w 233"/>
                <a:gd name="T65" fmla="*/ 46 h 291"/>
                <a:gd name="T66" fmla="*/ 228 w 233"/>
                <a:gd name="T67" fmla="*/ 30 h 291"/>
                <a:gd name="T68" fmla="*/ 213 w 233"/>
                <a:gd name="T69" fmla="*/ 13 h 291"/>
                <a:gd name="T70" fmla="*/ 198 w 233"/>
                <a:gd name="T71" fmla="*/ 0 h 2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33" h="291">
                  <a:moveTo>
                    <a:pt x="198" y="0"/>
                  </a:moveTo>
                  <a:lnTo>
                    <a:pt x="198" y="0"/>
                  </a:lnTo>
                  <a:lnTo>
                    <a:pt x="190" y="0"/>
                  </a:lnTo>
                  <a:lnTo>
                    <a:pt x="182" y="3"/>
                  </a:lnTo>
                  <a:lnTo>
                    <a:pt x="182" y="3"/>
                  </a:lnTo>
                  <a:lnTo>
                    <a:pt x="167" y="15"/>
                  </a:lnTo>
                  <a:lnTo>
                    <a:pt x="157" y="30"/>
                  </a:lnTo>
                  <a:lnTo>
                    <a:pt x="144" y="48"/>
                  </a:lnTo>
                  <a:lnTo>
                    <a:pt x="144" y="48"/>
                  </a:lnTo>
                  <a:lnTo>
                    <a:pt x="144" y="53"/>
                  </a:lnTo>
                  <a:lnTo>
                    <a:pt x="144" y="58"/>
                  </a:lnTo>
                  <a:lnTo>
                    <a:pt x="149" y="66"/>
                  </a:lnTo>
                  <a:lnTo>
                    <a:pt x="149" y="66"/>
                  </a:lnTo>
                  <a:lnTo>
                    <a:pt x="157" y="71"/>
                  </a:lnTo>
                  <a:lnTo>
                    <a:pt x="170" y="76"/>
                  </a:lnTo>
                  <a:lnTo>
                    <a:pt x="170" y="76"/>
                  </a:lnTo>
                  <a:lnTo>
                    <a:pt x="172" y="78"/>
                  </a:lnTo>
                  <a:lnTo>
                    <a:pt x="175" y="84"/>
                  </a:lnTo>
                  <a:lnTo>
                    <a:pt x="177" y="89"/>
                  </a:lnTo>
                  <a:lnTo>
                    <a:pt x="175" y="96"/>
                  </a:lnTo>
                  <a:lnTo>
                    <a:pt x="175" y="96"/>
                  </a:lnTo>
                  <a:lnTo>
                    <a:pt x="162" y="116"/>
                  </a:lnTo>
                  <a:lnTo>
                    <a:pt x="132" y="160"/>
                  </a:lnTo>
                  <a:lnTo>
                    <a:pt x="132" y="160"/>
                  </a:lnTo>
                  <a:lnTo>
                    <a:pt x="101" y="200"/>
                  </a:lnTo>
                  <a:lnTo>
                    <a:pt x="84" y="220"/>
                  </a:lnTo>
                  <a:lnTo>
                    <a:pt x="84" y="220"/>
                  </a:lnTo>
                  <a:lnTo>
                    <a:pt x="78" y="223"/>
                  </a:lnTo>
                  <a:lnTo>
                    <a:pt x="73" y="225"/>
                  </a:lnTo>
                  <a:lnTo>
                    <a:pt x="68" y="223"/>
                  </a:lnTo>
                  <a:lnTo>
                    <a:pt x="66" y="220"/>
                  </a:lnTo>
                  <a:lnTo>
                    <a:pt x="66" y="220"/>
                  </a:lnTo>
                  <a:lnTo>
                    <a:pt x="56" y="210"/>
                  </a:lnTo>
                  <a:lnTo>
                    <a:pt x="48" y="205"/>
                  </a:lnTo>
                  <a:lnTo>
                    <a:pt x="48" y="205"/>
                  </a:lnTo>
                  <a:lnTo>
                    <a:pt x="40" y="203"/>
                  </a:lnTo>
                  <a:lnTo>
                    <a:pt x="35" y="205"/>
                  </a:lnTo>
                  <a:lnTo>
                    <a:pt x="33" y="208"/>
                  </a:lnTo>
                  <a:lnTo>
                    <a:pt x="33" y="208"/>
                  </a:lnTo>
                  <a:lnTo>
                    <a:pt x="18" y="223"/>
                  </a:lnTo>
                  <a:lnTo>
                    <a:pt x="8" y="238"/>
                  </a:lnTo>
                  <a:lnTo>
                    <a:pt x="0" y="256"/>
                  </a:lnTo>
                  <a:lnTo>
                    <a:pt x="0" y="256"/>
                  </a:lnTo>
                  <a:lnTo>
                    <a:pt x="0" y="266"/>
                  </a:lnTo>
                  <a:lnTo>
                    <a:pt x="3" y="271"/>
                  </a:lnTo>
                  <a:lnTo>
                    <a:pt x="3" y="271"/>
                  </a:lnTo>
                  <a:lnTo>
                    <a:pt x="18" y="281"/>
                  </a:lnTo>
                  <a:lnTo>
                    <a:pt x="28" y="286"/>
                  </a:lnTo>
                  <a:lnTo>
                    <a:pt x="40" y="291"/>
                  </a:lnTo>
                  <a:lnTo>
                    <a:pt x="40" y="291"/>
                  </a:lnTo>
                  <a:lnTo>
                    <a:pt x="56" y="291"/>
                  </a:lnTo>
                  <a:lnTo>
                    <a:pt x="71" y="286"/>
                  </a:lnTo>
                  <a:lnTo>
                    <a:pt x="84" y="281"/>
                  </a:lnTo>
                  <a:lnTo>
                    <a:pt x="94" y="271"/>
                  </a:lnTo>
                  <a:lnTo>
                    <a:pt x="94" y="271"/>
                  </a:lnTo>
                  <a:lnTo>
                    <a:pt x="124" y="236"/>
                  </a:lnTo>
                  <a:lnTo>
                    <a:pt x="152" y="200"/>
                  </a:lnTo>
                  <a:lnTo>
                    <a:pt x="152" y="200"/>
                  </a:lnTo>
                  <a:lnTo>
                    <a:pt x="190" y="144"/>
                  </a:lnTo>
                  <a:lnTo>
                    <a:pt x="190" y="144"/>
                  </a:lnTo>
                  <a:lnTo>
                    <a:pt x="208" y="116"/>
                  </a:lnTo>
                  <a:lnTo>
                    <a:pt x="225" y="89"/>
                  </a:lnTo>
                  <a:lnTo>
                    <a:pt x="225" y="89"/>
                  </a:lnTo>
                  <a:lnTo>
                    <a:pt x="230" y="76"/>
                  </a:lnTo>
                  <a:lnTo>
                    <a:pt x="233" y="61"/>
                  </a:lnTo>
                  <a:lnTo>
                    <a:pt x="233" y="46"/>
                  </a:lnTo>
                  <a:lnTo>
                    <a:pt x="228" y="30"/>
                  </a:lnTo>
                  <a:lnTo>
                    <a:pt x="228" y="30"/>
                  </a:lnTo>
                  <a:lnTo>
                    <a:pt x="220" y="20"/>
                  </a:lnTo>
                  <a:lnTo>
                    <a:pt x="213" y="13"/>
                  </a:lnTo>
                  <a:lnTo>
                    <a:pt x="198" y="0"/>
                  </a:lnTo>
                  <a:lnTo>
                    <a:pt x="198" y="0"/>
                  </a:lnTo>
                  <a:close/>
                </a:path>
              </a:pathLst>
            </a:custGeom>
            <a:solidFill>
              <a:schemeClr val="accent1"/>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0" tIns="0" rIns="0" bIns="0" numCol="1" anchor="t" anchorCtr="0" compatLnSpc="1">
              <a:prstTxWarp prst="textNoShape">
                <a:avLst/>
              </a:prstTxWarp>
            </a:bodyPr>
            <a:lstStyle/>
            <a:p>
              <a:endParaRPr lang="fr-FR" dirty="0"/>
            </a:p>
          </p:txBody>
        </p:sp>
        <p:sp>
          <p:nvSpPr>
            <p:cNvPr id="411" name="Freeform 40">
              <a:extLst>
                <a:ext uri="{FF2B5EF4-FFF2-40B4-BE49-F238E27FC236}">
                  <a16:creationId xmlns:a16="http://schemas.microsoft.com/office/drawing/2014/main" id="{3381C2D5-DC1E-1DFF-2546-08159BF5547E}"/>
                </a:ext>
              </a:extLst>
            </p:cNvPr>
            <p:cNvSpPr>
              <a:spLocks/>
            </p:cNvSpPr>
            <p:nvPr/>
          </p:nvSpPr>
          <p:spPr bwMode="auto">
            <a:xfrm>
              <a:off x="5064125" y="2357438"/>
              <a:ext cx="120650" cy="160338"/>
            </a:xfrm>
            <a:custGeom>
              <a:avLst/>
              <a:gdLst>
                <a:gd name="T0" fmla="*/ 10 w 76"/>
                <a:gd name="T1" fmla="*/ 99 h 101"/>
                <a:gd name="T2" fmla="*/ 10 w 76"/>
                <a:gd name="T3" fmla="*/ 99 h 101"/>
                <a:gd name="T4" fmla="*/ 15 w 76"/>
                <a:gd name="T5" fmla="*/ 101 h 101"/>
                <a:gd name="T6" fmla="*/ 18 w 76"/>
                <a:gd name="T7" fmla="*/ 99 h 101"/>
                <a:gd name="T8" fmla="*/ 18 w 76"/>
                <a:gd name="T9" fmla="*/ 99 h 101"/>
                <a:gd name="T10" fmla="*/ 20 w 76"/>
                <a:gd name="T11" fmla="*/ 96 h 101"/>
                <a:gd name="T12" fmla="*/ 20 w 76"/>
                <a:gd name="T13" fmla="*/ 91 h 101"/>
                <a:gd name="T14" fmla="*/ 20 w 76"/>
                <a:gd name="T15" fmla="*/ 91 h 101"/>
                <a:gd name="T16" fmla="*/ 15 w 76"/>
                <a:gd name="T17" fmla="*/ 81 h 101"/>
                <a:gd name="T18" fmla="*/ 15 w 76"/>
                <a:gd name="T19" fmla="*/ 81 h 101"/>
                <a:gd name="T20" fmla="*/ 13 w 76"/>
                <a:gd name="T21" fmla="*/ 71 h 101"/>
                <a:gd name="T22" fmla="*/ 13 w 76"/>
                <a:gd name="T23" fmla="*/ 71 h 101"/>
                <a:gd name="T24" fmla="*/ 13 w 76"/>
                <a:gd name="T25" fmla="*/ 61 h 101"/>
                <a:gd name="T26" fmla="*/ 13 w 76"/>
                <a:gd name="T27" fmla="*/ 50 h 101"/>
                <a:gd name="T28" fmla="*/ 18 w 76"/>
                <a:gd name="T29" fmla="*/ 40 h 101"/>
                <a:gd name="T30" fmla="*/ 23 w 76"/>
                <a:gd name="T31" fmla="*/ 33 h 101"/>
                <a:gd name="T32" fmla="*/ 23 w 76"/>
                <a:gd name="T33" fmla="*/ 33 h 101"/>
                <a:gd name="T34" fmla="*/ 28 w 76"/>
                <a:gd name="T35" fmla="*/ 25 h 101"/>
                <a:gd name="T36" fmla="*/ 35 w 76"/>
                <a:gd name="T37" fmla="*/ 20 h 101"/>
                <a:gd name="T38" fmla="*/ 46 w 76"/>
                <a:gd name="T39" fmla="*/ 15 h 101"/>
                <a:gd name="T40" fmla="*/ 56 w 76"/>
                <a:gd name="T41" fmla="*/ 12 h 101"/>
                <a:gd name="T42" fmla="*/ 56 w 76"/>
                <a:gd name="T43" fmla="*/ 12 h 101"/>
                <a:gd name="T44" fmla="*/ 63 w 76"/>
                <a:gd name="T45" fmla="*/ 12 h 101"/>
                <a:gd name="T46" fmla="*/ 63 w 76"/>
                <a:gd name="T47" fmla="*/ 12 h 101"/>
                <a:gd name="T48" fmla="*/ 68 w 76"/>
                <a:gd name="T49" fmla="*/ 12 h 101"/>
                <a:gd name="T50" fmla="*/ 68 w 76"/>
                <a:gd name="T51" fmla="*/ 12 h 101"/>
                <a:gd name="T52" fmla="*/ 73 w 76"/>
                <a:gd name="T53" fmla="*/ 12 h 101"/>
                <a:gd name="T54" fmla="*/ 76 w 76"/>
                <a:gd name="T55" fmla="*/ 7 h 101"/>
                <a:gd name="T56" fmla="*/ 76 w 76"/>
                <a:gd name="T57" fmla="*/ 7 h 101"/>
                <a:gd name="T58" fmla="*/ 76 w 76"/>
                <a:gd name="T59" fmla="*/ 2 h 101"/>
                <a:gd name="T60" fmla="*/ 71 w 76"/>
                <a:gd name="T61" fmla="*/ 0 h 101"/>
                <a:gd name="T62" fmla="*/ 71 w 76"/>
                <a:gd name="T63" fmla="*/ 0 h 101"/>
                <a:gd name="T64" fmla="*/ 63 w 76"/>
                <a:gd name="T65" fmla="*/ 0 h 101"/>
                <a:gd name="T66" fmla="*/ 63 w 76"/>
                <a:gd name="T67" fmla="*/ 0 h 101"/>
                <a:gd name="T68" fmla="*/ 53 w 76"/>
                <a:gd name="T69" fmla="*/ 0 h 101"/>
                <a:gd name="T70" fmla="*/ 53 w 76"/>
                <a:gd name="T71" fmla="*/ 0 h 101"/>
                <a:gd name="T72" fmla="*/ 40 w 76"/>
                <a:gd name="T73" fmla="*/ 5 h 101"/>
                <a:gd name="T74" fmla="*/ 30 w 76"/>
                <a:gd name="T75" fmla="*/ 10 h 101"/>
                <a:gd name="T76" fmla="*/ 20 w 76"/>
                <a:gd name="T77" fmla="*/ 15 h 101"/>
                <a:gd name="T78" fmla="*/ 13 w 76"/>
                <a:gd name="T79" fmla="*/ 25 h 101"/>
                <a:gd name="T80" fmla="*/ 13 w 76"/>
                <a:gd name="T81" fmla="*/ 25 h 101"/>
                <a:gd name="T82" fmla="*/ 5 w 76"/>
                <a:gd name="T83" fmla="*/ 35 h 101"/>
                <a:gd name="T84" fmla="*/ 2 w 76"/>
                <a:gd name="T85" fmla="*/ 45 h 101"/>
                <a:gd name="T86" fmla="*/ 0 w 76"/>
                <a:gd name="T87" fmla="*/ 58 h 101"/>
                <a:gd name="T88" fmla="*/ 0 w 76"/>
                <a:gd name="T89" fmla="*/ 71 h 101"/>
                <a:gd name="T90" fmla="*/ 0 w 76"/>
                <a:gd name="T91" fmla="*/ 71 h 101"/>
                <a:gd name="T92" fmla="*/ 5 w 76"/>
                <a:gd name="T93" fmla="*/ 86 h 101"/>
                <a:gd name="T94" fmla="*/ 5 w 76"/>
                <a:gd name="T95" fmla="*/ 86 h 101"/>
                <a:gd name="T96" fmla="*/ 10 w 76"/>
                <a:gd name="T97" fmla="*/ 99 h 101"/>
                <a:gd name="T98" fmla="*/ 10 w 76"/>
                <a:gd name="T99" fmla="*/ 99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76" h="101">
                  <a:moveTo>
                    <a:pt x="10" y="99"/>
                  </a:moveTo>
                  <a:lnTo>
                    <a:pt x="10" y="99"/>
                  </a:lnTo>
                  <a:lnTo>
                    <a:pt x="15" y="101"/>
                  </a:lnTo>
                  <a:lnTo>
                    <a:pt x="18" y="99"/>
                  </a:lnTo>
                  <a:lnTo>
                    <a:pt x="18" y="99"/>
                  </a:lnTo>
                  <a:lnTo>
                    <a:pt x="20" y="96"/>
                  </a:lnTo>
                  <a:lnTo>
                    <a:pt x="20" y="91"/>
                  </a:lnTo>
                  <a:lnTo>
                    <a:pt x="20" y="91"/>
                  </a:lnTo>
                  <a:lnTo>
                    <a:pt x="15" y="81"/>
                  </a:lnTo>
                  <a:lnTo>
                    <a:pt x="15" y="81"/>
                  </a:lnTo>
                  <a:lnTo>
                    <a:pt x="13" y="71"/>
                  </a:lnTo>
                  <a:lnTo>
                    <a:pt x="13" y="71"/>
                  </a:lnTo>
                  <a:lnTo>
                    <a:pt x="13" y="61"/>
                  </a:lnTo>
                  <a:lnTo>
                    <a:pt x="13" y="50"/>
                  </a:lnTo>
                  <a:lnTo>
                    <a:pt x="18" y="40"/>
                  </a:lnTo>
                  <a:lnTo>
                    <a:pt x="23" y="33"/>
                  </a:lnTo>
                  <a:lnTo>
                    <a:pt x="23" y="33"/>
                  </a:lnTo>
                  <a:lnTo>
                    <a:pt x="28" y="25"/>
                  </a:lnTo>
                  <a:lnTo>
                    <a:pt x="35" y="20"/>
                  </a:lnTo>
                  <a:lnTo>
                    <a:pt x="46" y="15"/>
                  </a:lnTo>
                  <a:lnTo>
                    <a:pt x="56" y="12"/>
                  </a:lnTo>
                  <a:lnTo>
                    <a:pt x="56" y="12"/>
                  </a:lnTo>
                  <a:lnTo>
                    <a:pt x="63" y="12"/>
                  </a:lnTo>
                  <a:lnTo>
                    <a:pt x="63" y="12"/>
                  </a:lnTo>
                  <a:lnTo>
                    <a:pt x="68" y="12"/>
                  </a:lnTo>
                  <a:lnTo>
                    <a:pt x="68" y="12"/>
                  </a:lnTo>
                  <a:lnTo>
                    <a:pt x="73" y="12"/>
                  </a:lnTo>
                  <a:lnTo>
                    <a:pt x="76" y="7"/>
                  </a:lnTo>
                  <a:lnTo>
                    <a:pt x="76" y="7"/>
                  </a:lnTo>
                  <a:lnTo>
                    <a:pt x="76" y="2"/>
                  </a:lnTo>
                  <a:lnTo>
                    <a:pt x="71" y="0"/>
                  </a:lnTo>
                  <a:lnTo>
                    <a:pt x="71" y="0"/>
                  </a:lnTo>
                  <a:lnTo>
                    <a:pt x="63" y="0"/>
                  </a:lnTo>
                  <a:lnTo>
                    <a:pt x="63" y="0"/>
                  </a:lnTo>
                  <a:lnTo>
                    <a:pt x="53" y="0"/>
                  </a:lnTo>
                  <a:lnTo>
                    <a:pt x="53" y="0"/>
                  </a:lnTo>
                  <a:lnTo>
                    <a:pt x="40" y="5"/>
                  </a:lnTo>
                  <a:lnTo>
                    <a:pt x="30" y="10"/>
                  </a:lnTo>
                  <a:lnTo>
                    <a:pt x="20" y="15"/>
                  </a:lnTo>
                  <a:lnTo>
                    <a:pt x="13" y="25"/>
                  </a:lnTo>
                  <a:lnTo>
                    <a:pt x="13" y="25"/>
                  </a:lnTo>
                  <a:lnTo>
                    <a:pt x="5" y="35"/>
                  </a:lnTo>
                  <a:lnTo>
                    <a:pt x="2" y="45"/>
                  </a:lnTo>
                  <a:lnTo>
                    <a:pt x="0" y="58"/>
                  </a:lnTo>
                  <a:lnTo>
                    <a:pt x="0" y="71"/>
                  </a:lnTo>
                  <a:lnTo>
                    <a:pt x="0" y="71"/>
                  </a:lnTo>
                  <a:lnTo>
                    <a:pt x="5" y="86"/>
                  </a:lnTo>
                  <a:lnTo>
                    <a:pt x="5" y="86"/>
                  </a:lnTo>
                  <a:lnTo>
                    <a:pt x="10" y="99"/>
                  </a:lnTo>
                  <a:lnTo>
                    <a:pt x="10" y="99"/>
                  </a:lnTo>
                  <a:close/>
                </a:path>
              </a:pathLst>
            </a:custGeom>
            <a:solidFill>
              <a:srgbClr val="4D4F53"/>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0" tIns="0" rIns="0" bIns="0" numCol="1" anchor="t" anchorCtr="0" compatLnSpc="1">
              <a:prstTxWarp prst="textNoShape">
                <a:avLst/>
              </a:prstTxWarp>
            </a:bodyPr>
            <a:lstStyle/>
            <a:p>
              <a:endParaRPr lang="fr-FR"/>
            </a:p>
          </p:txBody>
        </p:sp>
        <p:sp>
          <p:nvSpPr>
            <p:cNvPr id="412" name="Freeform 41">
              <a:extLst>
                <a:ext uri="{FF2B5EF4-FFF2-40B4-BE49-F238E27FC236}">
                  <a16:creationId xmlns:a16="http://schemas.microsoft.com/office/drawing/2014/main" id="{B4F63F03-8FFF-7780-90CA-20AA6FC8F91B}"/>
                </a:ext>
              </a:extLst>
            </p:cNvPr>
            <p:cNvSpPr>
              <a:spLocks/>
            </p:cNvSpPr>
            <p:nvPr/>
          </p:nvSpPr>
          <p:spPr bwMode="auto">
            <a:xfrm>
              <a:off x="5111750" y="2401888"/>
              <a:ext cx="76200" cy="100013"/>
            </a:xfrm>
            <a:custGeom>
              <a:avLst/>
              <a:gdLst>
                <a:gd name="T0" fmla="*/ 3 w 48"/>
                <a:gd name="T1" fmla="*/ 60 h 63"/>
                <a:gd name="T2" fmla="*/ 3 w 48"/>
                <a:gd name="T3" fmla="*/ 60 h 63"/>
                <a:gd name="T4" fmla="*/ 8 w 48"/>
                <a:gd name="T5" fmla="*/ 63 h 63"/>
                <a:gd name="T6" fmla="*/ 10 w 48"/>
                <a:gd name="T7" fmla="*/ 63 h 63"/>
                <a:gd name="T8" fmla="*/ 10 w 48"/>
                <a:gd name="T9" fmla="*/ 63 h 63"/>
                <a:gd name="T10" fmla="*/ 16 w 48"/>
                <a:gd name="T11" fmla="*/ 60 h 63"/>
                <a:gd name="T12" fmla="*/ 16 w 48"/>
                <a:gd name="T13" fmla="*/ 55 h 63"/>
                <a:gd name="T14" fmla="*/ 16 w 48"/>
                <a:gd name="T15" fmla="*/ 55 h 63"/>
                <a:gd name="T16" fmla="*/ 13 w 48"/>
                <a:gd name="T17" fmla="*/ 50 h 63"/>
                <a:gd name="T18" fmla="*/ 13 w 48"/>
                <a:gd name="T19" fmla="*/ 50 h 63"/>
                <a:gd name="T20" fmla="*/ 10 w 48"/>
                <a:gd name="T21" fmla="*/ 45 h 63"/>
                <a:gd name="T22" fmla="*/ 10 w 48"/>
                <a:gd name="T23" fmla="*/ 45 h 63"/>
                <a:gd name="T24" fmla="*/ 13 w 48"/>
                <a:gd name="T25" fmla="*/ 35 h 63"/>
                <a:gd name="T26" fmla="*/ 18 w 48"/>
                <a:gd name="T27" fmla="*/ 25 h 63"/>
                <a:gd name="T28" fmla="*/ 18 w 48"/>
                <a:gd name="T29" fmla="*/ 25 h 63"/>
                <a:gd name="T30" fmla="*/ 26 w 48"/>
                <a:gd name="T31" fmla="*/ 17 h 63"/>
                <a:gd name="T32" fmla="*/ 36 w 48"/>
                <a:gd name="T33" fmla="*/ 12 h 63"/>
                <a:gd name="T34" fmla="*/ 36 w 48"/>
                <a:gd name="T35" fmla="*/ 12 h 63"/>
                <a:gd name="T36" fmla="*/ 38 w 48"/>
                <a:gd name="T37" fmla="*/ 12 h 63"/>
                <a:gd name="T38" fmla="*/ 38 w 48"/>
                <a:gd name="T39" fmla="*/ 12 h 63"/>
                <a:gd name="T40" fmla="*/ 43 w 48"/>
                <a:gd name="T41" fmla="*/ 12 h 63"/>
                <a:gd name="T42" fmla="*/ 43 w 48"/>
                <a:gd name="T43" fmla="*/ 12 h 63"/>
                <a:gd name="T44" fmla="*/ 46 w 48"/>
                <a:gd name="T45" fmla="*/ 12 h 63"/>
                <a:gd name="T46" fmla="*/ 48 w 48"/>
                <a:gd name="T47" fmla="*/ 7 h 63"/>
                <a:gd name="T48" fmla="*/ 48 w 48"/>
                <a:gd name="T49" fmla="*/ 7 h 63"/>
                <a:gd name="T50" fmla="*/ 46 w 48"/>
                <a:gd name="T51" fmla="*/ 2 h 63"/>
                <a:gd name="T52" fmla="*/ 43 w 48"/>
                <a:gd name="T53" fmla="*/ 0 h 63"/>
                <a:gd name="T54" fmla="*/ 43 w 48"/>
                <a:gd name="T55" fmla="*/ 0 h 63"/>
                <a:gd name="T56" fmla="*/ 38 w 48"/>
                <a:gd name="T57" fmla="*/ 0 h 63"/>
                <a:gd name="T58" fmla="*/ 38 w 48"/>
                <a:gd name="T59" fmla="*/ 0 h 63"/>
                <a:gd name="T60" fmla="*/ 36 w 48"/>
                <a:gd name="T61" fmla="*/ 2 h 63"/>
                <a:gd name="T62" fmla="*/ 36 w 48"/>
                <a:gd name="T63" fmla="*/ 2 h 63"/>
                <a:gd name="T64" fmla="*/ 26 w 48"/>
                <a:gd name="T65" fmla="*/ 2 h 63"/>
                <a:gd name="T66" fmla="*/ 21 w 48"/>
                <a:gd name="T67" fmla="*/ 7 h 63"/>
                <a:gd name="T68" fmla="*/ 13 w 48"/>
                <a:gd name="T69" fmla="*/ 12 h 63"/>
                <a:gd name="T70" fmla="*/ 8 w 48"/>
                <a:gd name="T71" fmla="*/ 17 h 63"/>
                <a:gd name="T72" fmla="*/ 8 w 48"/>
                <a:gd name="T73" fmla="*/ 17 h 63"/>
                <a:gd name="T74" fmla="*/ 3 w 48"/>
                <a:gd name="T75" fmla="*/ 25 h 63"/>
                <a:gd name="T76" fmla="*/ 0 w 48"/>
                <a:gd name="T77" fmla="*/ 30 h 63"/>
                <a:gd name="T78" fmla="*/ 0 w 48"/>
                <a:gd name="T79" fmla="*/ 40 h 63"/>
                <a:gd name="T80" fmla="*/ 0 w 48"/>
                <a:gd name="T81" fmla="*/ 48 h 63"/>
                <a:gd name="T82" fmla="*/ 0 w 48"/>
                <a:gd name="T83" fmla="*/ 48 h 63"/>
                <a:gd name="T84" fmla="*/ 0 w 48"/>
                <a:gd name="T85" fmla="*/ 55 h 63"/>
                <a:gd name="T86" fmla="*/ 0 w 48"/>
                <a:gd name="T87" fmla="*/ 55 h 63"/>
                <a:gd name="T88" fmla="*/ 3 w 48"/>
                <a:gd name="T89" fmla="*/ 60 h 63"/>
                <a:gd name="T90" fmla="*/ 3 w 48"/>
                <a:gd name="T91" fmla="*/ 60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48" h="63">
                  <a:moveTo>
                    <a:pt x="3" y="60"/>
                  </a:moveTo>
                  <a:lnTo>
                    <a:pt x="3" y="60"/>
                  </a:lnTo>
                  <a:lnTo>
                    <a:pt x="8" y="63"/>
                  </a:lnTo>
                  <a:lnTo>
                    <a:pt x="10" y="63"/>
                  </a:lnTo>
                  <a:lnTo>
                    <a:pt x="10" y="63"/>
                  </a:lnTo>
                  <a:lnTo>
                    <a:pt x="16" y="60"/>
                  </a:lnTo>
                  <a:lnTo>
                    <a:pt x="16" y="55"/>
                  </a:lnTo>
                  <a:lnTo>
                    <a:pt x="16" y="55"/>
                  </a:lnTo>
                  <a:lnTo>
                    <a:pt x="13" y="50"/>
                  </a:lnTo>
                  <a:lnTo>
                    <a:pt x="13" y="50"/>
                  </a:lnTo>
                  <a:lnTo>
                    <a:pt x="10" y="45"/>
                  </a:lnTo>
                  <a:lnTo>
                    <a:pt x="10" y="45"/>
                  </a:lnTo>
                  <a:lnTo>
                    <a:pt x="13" y="35"/>
                  </a:lnTo>
                  <a:lnTo>
                    <a:pt x="18" y="25"/>
                  </a:lnTo>
                  <a:lnTo>
                    <a:pt x="18" y="25"/>
                  </a:lnTo>
                  <a:lnTo>
                    <a:pt x="26" y="17"/>
                  </a:lnTo>
                  <a:lnTo>
                    <a:pt x="36" y="12"/>
                  </a:lnTo>
                  <a:lnTo>
                    <a:pt x="36" y="12"/>
                  </a:lnTo>
                  <a:lnTo>
                    <a:pt x="38" y="12"/>
                  </a:lnTo>
                  <a:lnTo>
                    <a:pt x="38" y="12"/>
                  </a:lnTo>
                  <a:lnTo>
                    <a:pt x="43" y="12"/>
                  </a:lnTo>
                  <a:lnTo>
                    <a:pt x="43" y="12"/>
                  </a:lnTo>
                  <a:lnTo>
                    <a:pt x="46" y="12"/>
                  </a:lnTo>
                  <a:lnTo>
                    <a:pt x="48" y="7"/>
                  </a:lnTo>
                  <a:lnTo>
                    <a:pt x="48" y="7"/>
                  </a:lnTo>
                  <a:lnTo>
                    <a:pt x="46" y="2"/>
                  </a:lnTo>
                  <a:lnTo>
                    <a:pt x="43" y="0"/>
                  </a:lnTo>
                  <a:lnTo>
                    <a:pt x="43" y="0"/>
                  </a:lnTo>
                  <a:lnTo>
                    <a:pt x="38" y="0"/>
                  </a:lnTo>
                  <a:lnTo>
                    <a:pt x="38" y="0"/>
                  </a:lnTo>
                  <a:lnTo>
                    <a:pt x="36" y="2"/>
                  </a:lnTo>
                  <a:lnTo>
                    <a:pt x="36" y="2"/>
                  </a:lnTo>
                  <a:lnTo>
                    <a:pt x="26" y="2"/>
                  </a:lnTo>
                  <a:lnTo>
                    <a:pt x="21" y="7"/>
                  </a:lnTo>
                  <a:lnTo>
                    <a:pt x="13" y="12"/>
                  </a:lnTo>
                  <a:lnTo>
                    <a:pt x="8" y="17"/>
                  </a:lnTo>
                  <a:lnTo>
                    <a:pt x="8" y="17"/>
                  </a:lnTo>
                  <a:lnTo>
                    <a:pt x="3" y="25"/>
                  </a:lnTo>
                  <a:lnTo>
                    <a:pt x="0" y="30"/>
                  </a:lnTo>
                  <a:lnTo>
                    <a:pt x="0" y="40"/>
                  </a:lnTo>
                  <a:lnTo>
                    <a:pt x="0" y="48"/>
                  </a:lnTo>
                  <a:lnTo>
                    <a:pt x="0" y="48"/>
                  </a:lnTo>
                  <a:lnTo>
                    <a:pt x="0" y="55"/>
                  </a:lnTo>
                  <a:lnTo>
                    <a:pt x="0" y="55"/>
                  </a:lnTo>
                  <a:lnTo>
                    <a:pt x="3" y="60"/>
                  </a:lnTo>
                  <a:lnTo>
                    <a:pt x="3" y="60"/>
                  </a:lnTo>
                  <a:close/>
                </a:path>
              </a:pathLst>
            </a:custGeom>
            <a:solidFill>
              <a:srgbClr val="4D4F53"/>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0" tIns="0" rIns="0" bIns="0" numCol="1" anchor="t" anchorCtr="0" compatLnSpc="1">
              <a:prstTxWarp prst="textNoShape">
                <a:avLst/>
              </a:prstTxWarp>
            </a:bodyPr>
            <a:lstStyle/>
            <a:p>
              <a:endParaRPr lang="fr-FR"/>
            </a:p>
          </p:txBody>
        </p:sp>
        <p:sp>
          <p:nvSpPr>
            <p:cNvPr id="413" name="Freeform 42">
              <a:extLst>
                <a:ext uri="{FF2B5EF4-FFF2-40B4-BE49-F238E27FC236}">
                  <a16:creationId xmlns:a16="http://schemas.microsoft.com/office/drawing/2014/main" id="{1FA61527-B95B-E8BD-94CF-73245B8C766F}"/>
                </a:ext>
              </a:extLst>
            </p:cNvPr>
            <p:cNvSpPr>
              <a:spLocks/>
            </p:cNvSpPr>
            <p:nvPr/>
          </p:nvSpPr>
          <p:spPr bwMode="auto">
            <a:xfrm>
              <a:off x="5156200" y="2441576"/>
              <a:ext cx="44450" cy="60325"/>
            </a:xfrm>
            <a:custGeom>
              <a:avLst/>
              <a:gdLst>
                <a:gd name="T0" fmla="*/ 0 w 28"/>
                <a:gd name="T1" fmla="*/ 35 h 38"/>
                <a:gd name="T2" fmla="*/ 0 w 28"/>
                <a:gd name="T3" fmla="*/ 35 h 38"/>
                <a:gd name="T4" fmla="*/ 3 w 28"/>
                <a:gd name="T5" fmla="*/ 38 h 38"/>
                <a:gd name="T6" fmla="*/ 8 w 28"/>
                <a:gd name="T7" fmla="*/ 38 h 38"/>
                <a:gd name="T8" fmla="*/ 8 w 28"/>
                <a:gd name="T9" fmla="*/ 38 h 38"/>
                <a:gd name="T10" fmla="*/ 10 w 28"/>
                <a:gd name="T11" fmla="*/ 35 h 38"/>
                <a:gd name="T12" fmla="*/ 10 w 28"/>
                <a:gd name="T13" fmla="*/ 33 h 38"/>
                <a:gd name="T14" fmla="*/ 10 w 28"/>
                <a:gd name="T15" fmla="*/ 30 h 38"/>
                <a:gd name="T16" fmla="*/ 10 w 28"/>
                <a:gd name="T17" fmla="*/ 30 h 38"/>
                <a:gd name="T18" fmla="*/ 10 w 28"/>
                <a:gd name="T19" fmla="*/ 30 h 38"/>
                <a:gd name="T20" fmla="*/ 10 w 28"/>
                <a:gd name="T21" fmla="*/ 30 h 38"/>
                <a:gd name="T22" fmla="*/ 10 w 28"/>
                <a:gd name="T23" fmla="*/ 30 h 38"/>
                <a:gd name="T24" fmla="*/ 10 w 28"/>
                <a:gd name="T25" fmla="*/ 30 h 38"/>
                <a:gd name="T26" fmla="*/ 10 w 28"/>
                <a:gd name="T27" fmla="*/ 23 h 38"/>
                <a:gd name="T28" fmla="*/ 13 w 28"/>
                <a:gd name="T29" fmla="*/ 18 h 38"/>
                <a:gd name="T30" fmla="*/ 13 w 28"/>
                <a:gd name="T31" fmla="*/ 18 h 38"/>
                <a:gd name="T32" fmla="*/ 18 w 28"/>
                <a:gd name="T33" fmla="*/ 15 h 38"/>
                <a:gd name="T34" fmla="*/ 23 w 28"/>
                <a:gd name="T35" fmla="*/ 10 h 38"/>
                <a:gd name="T36" fmla="*/ 23 w 28"/>
                <a:gd name="T37" fmla="*/ 10 h 38"/>
                <a:gd name="T38" fmla="*/ 28 w 28"/>
                <a:gd name="T39" fmla="*/ 8 h 38"/>
                <a:gd name="T40" fmla="*/ 28 w 28"/>
                <a:gd name="T41" fmla="*/ 3 h 38"/>
                <a:gd name="T42" fmla="*/ 28 w 28"/>
                <a:gd name="T43" fmla="*/ 3 h 38"/>
                <a:gd name="T44" fmla="*/ 26 w 28"/>
                <a:gd name="T45" fmla="*/ 0 h 38"/>
                <a:gd name="T46" fmla="*/ 20 w 28"/>
                <a:gd name="T47" fmla="*/ 0 h 38"/>
                <a:gd name="T48" fmla="*/ 20 w 28"/>
                <a:gd name="T49" fmla="*/ 0 h 38"/>
                <a:gd name="T50" fmla="*/ 10 w 28"/>
                <a:gd name="T51" fmla="*/ 5 h 38"/>
                <a:gd name="T52" fmla="*/ 3 w 28"/>
                <a:gd name="T53" fmla="*/ 13 h 38"/>
                <a:gd name="T54" fmla="*/ 3 w 28"/>
                <a:gd name="T55" fmla="*/ 13 h 38"/>
                <a:gd name="T56" fmla="*/ 0 w 28"/>
                <a:gd name="T57" fmla="*/ 20 h 38"/>
                <a:gd name="T58" fmla="*/ 0 w 28"/>
                <a:gd name="T59" fmla="*/ 33 h 38"/>
                <a:gd name="T60" fmla="*/ 0 w 28"/>
                <a:gd name="T61" fmla="*/ 33 h 38"/>
                <a:gd name="T62" fmla="*/ 0 w 28"/>
                <a:gd name="T63" fmla="*/ 33 h 38"/>
                <a:gd name="T64" fmla="*/ 0 w 28"/>
                <a:gd name="T65" fmla="*/ 33 h 38"/>
                <a:gd name="T66" fmla="*/ 0 w 28"/>
                <a:gd name="T67" fmla="*/ 33 h 38"/>
                <a:gd name="T68" fmla="*/ 0 w 28"/>
                <a:gd name="T69" fmla="*/ 33 h 38"/>
                <a:gd name="T70" fmla="*/ 0 w 28"/>
                <a:gd name="T71" fmla="*/ 35 h 38"/>
                <a:gd name="T72" fmla="*/ 0 w 28"/>
                <a:gd name="T73" fmla="*/ 35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8" h="38">
                  <a:moveTo>
                    <a:pt x="0" y="35"/>
                  </a:moveTo>
                  <a:lnTo>
                    <a:pt x="0" y="35"/>
                  </a:lnTo>
                  <a:lnTo>
                    <a:pt x="3" y="38"/>
                  </a:lnTo>
                  <a:lnTo>
                    <a:pt x="8" y="38"/>
                  </a:lnTo>
                  <a:lnTo>
                    <a:pt x="8" y="38"/>
                  </a:lnTo>
                  <a:lnTo>
                    <a:pt x="10" y="35"/>
                  </a:lnTo>
                  <a:lnTo>
                    <a:pt x="10" y="33"/>
                  </a:lnTo>
                  <a:lnTo>
                    <a:pt x="10" y="30"/>
                  </a:lnTo>
                  <a:lnTo>
                    <a:pt x="10" y="30"/>
                  </a:lnTo>
                  <a:lnTo>
                    <a:pt x="10" y="30"/>
                  </a:lnTo>
                  <a:lnTo>
                    <a:pt x="10" y="30"/>
                  </a:lnTo>
                  <a:lnTo>
                    <a:pt x="10" y="30"/>
                  </a:lnTo>
                  <a:lnTo>
                    <a:pt x="10" y="30"/>
                  </a:lnTo>
                  <a:lnTo>
                    <a:pt x="10" y="23"/>
                  </a:lnTo>
                  <a:lnTo>
                    <a:pt x="13" y="18"/>
                  </a:lnTo>
                  <a:lnTo>
                    <a:pt x="13" y="18"/>
                  </a:lnTo>
                  <a:lnTo>
                    <a:pt x="18" y="15"/>
                  </a:lnTo>
                  <a:lnTo>
                    <a:pt x="23" y="10"/>
                  </a:lnTo>
                  <a:lnTo>
                    <a:pt x="23" y="10"/>
                  </a:lnTo>
                  <a:lnTo>
                    <a:pt x="28" y="8"/>
                  </a:lnTo>
                  <a:lnTo>
                    <a:pt x="28" y="3"/>
                  </a:lnTo>
                  <a:lnTo>
                    <a:pt x="28" y="3"/>
                  </a:lnTo>
                  <a:lnTo>
                    <a:pt x="26" y="0"/>
                  </a:lnTo>
                  <a:lnTo>
                    <a:pt x="20" y="0"/>
                  </a:lnTo>
                  <a:lnTo>
                    <a:pt x="20" y="0"/>
                  </a:lnTo>
                  <a:lnTo>
                    <a:pt x="10" y="5"/>
                  </a:lnTo>
                  <a:lnTo>
                    <a:pt x="3" y="13"/>
                  </a:lnTo>
                  <a:lnTo>
                    <a:pt x="3" y="13"/>
                  </a:lnTo>
                  <a:lnTo>
                    <a:pt x="0" y="20"/>
                  </a:lnTo>
                  <a:lnTo>
                    <a:pt x="0" y="33"/>
                  </a:lnTo>
                  <a:lnTo>
                    <a:pt x="0" y="33"/>
                  </a:lnTo>
                  <a:lnTo>
                    <a:pt x="0" y="33"/>
                  </a:lnTo>
                  <a:lnTo>
                    <a:pt x="0" y="33"/>
                  </a:lnTo>
                  <a:lnTo>
                    <a:pt x="0" y="33"/>
                  </a:lnTo>
                  <a:lnTo>
                    <a:pt x="0" y="33"/>
                  </a:lnTo>
                  <a:lnTo>
                    <a:pt x="0" y="35"/>
                  </a:lnTo>
                  <a:lnTo>
                    <a:pt x="0" y="35"/>
                  </a:lnTo>
                  <a:close/>
                </a:path>
              </a:pathLst>
            </a:custGeom>
            <a:solidFill>
              <a:schemeClr val="tx2">
                <a:lumMod val="25000"/>
              </a:schemeClr>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0" tIns="0" rIns="0" bIns="0" numCol="1" anchor="t" anchorCtr="0" compatLnSpc="1">
              <a:prstTxWarp prst="textNoShape">
                <a:avLst/>
              </a:prstTxWarp>
            </a:bodyPr>
            <a:lstStyle/>
            <a:p>
              <a:endParaRPr lang="fr-FR"/>
            </a:p>
          </p:txBody>
        </p:sp>
      </p:grpSp>
      <p:grpSp>
        <p:nvGrpSpPr>
          <p:cNvPr id="27" name="Group 26">
            <a:extLst>
              <a:ext uri="{FF2B5EF4-FFF2-40B4-BE49-F238E27FC236}">
                <a16:creationId xmlns:a16="http://schemas.microsoft.com/office/drawing/2014/main" id="{360EF7FA-8121-CD40-B6C9-64C131F2CC9C}"/>
              </a:ext>
            </a:extLst>
          </p:cNvPr>
          <p:cNvGrpSpPr/>
          <p:nvPr/>
        </p:nvGrpSpPr>
        <p:grpSpPr>
          <a:xfrm>
            <a:off x="7545705" y="3340062"/>
            <a:ext cx="3615827" cy="2326203"/>
            <a:chOff x="7434635" y="3340062"/>
            <a:chExt cx="3656937" cy="2326203"/>
          </a:xfrm>
        </p:grpSpPr>
        <p:sp>
          <p:nvSpPr>
            <p:cNvPr id="21" name="ZoneTexte 20">
              <a:extLst>
                <a:ext uri="{FF2B5EF4-FFF2-40B4-BE49-F238E27FC236}">
                  <a16:creationId xmlns:a16="http://schemas.microsoft.com/office/drawing/2014/main" id="{4D8517A1-432E-32F8-A900-F725D87BD4EF}"/>
                </a:ext>
              </a:extLst>
            </p:cNvPr>
            <p:cNvSpPr txBox="1"/>
            <p:nvPr/>
          </p:nvSpPr>
          <p:spPr>
            <a:xfrm>
              <a:off x="7434635" y="4559983"/>
              <a:ext cx="3656937" cy="370409"/>
            </a:xfrm>
            <a:prstGeom prst="rect">
              <a:avLst/>
            </a:prstGeom>
            <a:noFill/>
          </p:spPr>
          <p:txBody>
            <a:bodyPr wrap="square" lIns="0" tIns="0" rIns="0" bIns="0">
              <a:noAutofit/>
            </a:bodyPr>
            <a:lstStyle/>
            <a:p>
              <a:pPr marR="0" lvl="0" algn="l" defTabSz="914400" rtl="0" eaLnBrk="1" fontAlgn="auto" latinLnBrk="0" hangingPunct="1">
                <a:lnSpc>
                  <a:spcPct val="100000"/>
                </a:lnSpc>
                <a:spcBef>
                  <a:spcPts val="0"/>
                </a:spcBef>
                <a:spcAft>
                  <a:spcPts val="0"/>
                </a:spcAft>
                <a:buClr>
                  <a:srgbClr val="000000"/>
                </a:buClr>
                <a:buSzTx/>
                <a:tabLst/>
                <a:defRPr/>
              </a:pPr>
              <a:r>
                <a:rPr kumimoji="0" lang="fr-FR" sz="1100" b="0" i="0" u="none" strike="noStrike" kern="0" cap="none" spc="0" normalizeH="0" baseline="0" noProof="0" dirty="0">
                  <a:ln>
                    <a:noFill/>
                  </a:ln>
                  <a:solidFill>
                    <a:srgbClr val="141313"/>
                  </a:solidFill>
                  <a:effectLst/>
                  <a:uLnTx/>
                  <a:uFillTx/>
                  <a:latin typeface="Montserrat"/>
                  <a:cs typeface="Arial"/>
                  <a:sym typeface="Arial"/>
                </a:rPr>
                <a:t>Création d’un lien </a:t>
              </a:r>
              <a:r>
                <a:rPr kumimoji="0" lang="fr-FR" sz="1100" b="1" i="0" u="none" strike="noStrike" kern="0" cap="none" spc="0" normalizeH="0" baseline="0" noProof="0" dirty="0">
                  <a:ln>
                    <a:noFill/>
                  </a:ln>
                  <a:solidFill>
                    <a:schemeClr val="accent1"/>
                  </a:solidFill>
                  <a:effectLst/>
                  <a:uLnTx/>
                  <a:uFillTx/>
                  <a:latin typeface="Montserrat"/>
                  <a:cs typeface="Arial"/>
                  <a:sym typeface="Arial"/>
                </a:rPr>
                <a:t>sans le côté intimidant </a:t>
              </a:r>
              <a:r>
                <a:rPr kumimoji="0" lang="fr-FR" sz="1100" b="0" i="0" u="none" strike="noStrike" kern="0" cap="none" spc="0" normalizeH="0" baseline="0" noProof="0" dirty="0">
                  <a:ln>
                    <a:noFill/>
                  </a:ln>
                  <a:solidFill>
                    <a:srgbClr val="141313"/>
                  </a:solidFill>
                  <a:effectLst/>
                  <a:uLnTx/>
                  <a:uFillTx/>
                  <a:latin typeface="Montserrat"/>
                  <a:cs typeface="Arial"/>
                  <a:sym typeface="Arial"/>
                </a:rPr>
                <a:t>de la rencontre en physique</a:t>
              </a:r>
            </a:p>
          </p:txBody>
        </p:sp>
        <p:sp>
          <p:nvSpPr>
            <p:cNvPr id="443" name="ZoneTexte 442">
              <a:extLst>
                <a:ext uri="{FF2B5EF4-FFF2-40B4-BE49-F238E27FC236}">
                  <a16:creationId xmlns:a16="http://schemas.microsoft.com/office/drawing/2014/main" id="{2036EC70-DDB7-8165-C8CA-370715089994}"/>
                </a:ext>
              </a:extLst>
            </p:cNvPr>
            <p:cNvSpPr txBox="1"/>
            <p:nvPr/>
          </p:nvSpPr>
          <p:spPr>
            <a:xfrm>
              <a:off x="7434635" y="3340062"/>
              <a:ext cx="3656937" cy="370409"/>
            </a:xfrm>
            <a:prstGeom prst="rect">
              <a:avLst/>
            </a:prstGeom>
            <a:noFill/>
          </p:spPr>
          <p:txBody>
            <a:bodyPr wrap="square" lIns="0" tIns="0" rIns="0" bIns="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fr-FR" sz="1100" b="0" i="0" u="none" strike="noStrike" kern="0" cap="none" spc="0" normalizeH="0" baseline="0" noProof="0" dirty="0">
                  <a:ln>
                    <a:noFill/>
                  </a:ln>
                  <a:solidFill>
                    <a:srgbClr val="141313"/>
                  </a:solidFill>
                  <a:effectLst/>
                  <a:uLnTx/>
                  <a:uFillTx/>
                  <a:latin typeface="Montserrat"/>
                  <a:cs typeface="Arial"/>
                  <a:sym typeface="Arial"/>
                </a:rPr>
                <a:t>Plus grande </a:t>
              </a:r>
              <a:r>
                <a:rPr kumimoji="0" lang="fr-FR" sz="1100" b="1" i="0" u="none" strike="noStrike" kern="0" cap="none" spc="0" normalizeH="0" baseline="0" noProof="0" dirty="0">
                  <a:ln>
                    <a:noFill/>
                  </a:ln>
                  <a:solidFill>
                    <a:schemeClr val="accent1"/>
                  </a:solidFill>
                  <a:effectLst/>
                  <a:uLnTx/>
                  <a:uFillTx/>
                  <a:latin typeface="Montserrat"/>
                  <a:cs typeface="Arial"/>
                  <a:sym typeface="Arial"/>
                </a:rPr>
                <a:t>flexibilité</a:t>
              </a:r>
              <a:r>
                <a:rPr kumimoji="0" lang="fr-FR" sz="1100" b="0" i="0" u="none" strike="noStrike" kern="0" cap="none" spc="0" normalizeH="0" baseline="0" noProof="0" dirty="0">
                  <a:ln>
                    <a:noFill/>
                  </a:ln>
                  <a:solidFill>
                    <a:srgbClr val="141313"/>
                  </a:solidFill>
                  <a:effectLst/>
                  <a:uLnTx/>
                  <a:uFillTx/>
                  <a:latin typeface="Montserrat"/>
                  <a:cs typeface="Arial"/>
                  <a:sym typeface="Arial"/>
                </a:rPr>
                <a:t> et adaptabilité aux emplois du temps et imprévus de chacun</a:t>
              </a:r>
            </a:p>
          </p:txBody>
        </p:sp>
        <p:sp>
          <p:nvSpPr>
            <p:cNvPr id="445" name="ZoneTexte 444">
              <a:extLst>
                <a:ext uri="{FF2B5EF4-FFF2-40B4-BE49-F238E27FC236}">
                  <a16:creationId xmlns:a16="http://schemas.microsoft.com/office/drawing/2014/main" id="{457AD823-2B58-93B6-053C-49E9153B5EF4}"/>
                </a:ext>
              </a:extLst>
            </p:cNvPr>
            <p:cNvSpPr txBox="1"/>
            <p:nvPr/>
          </p:nvSpPr>
          <p:spPr>
            <a:xfrm>
              <a:off x="7434635" y="4018165"/>
              <a:ext cx="3656937" cy="430887"/>
            </a:xfrm>
            <a:prstGeom prst="rect">
              <a:avLst/>
            </a:prstGeom>
            <a:noFill/>
          </p:spPr>
          <p:txBody>
            <a:bodyPr wrap="square" lIns="0" tIns="0" rIns="0" bIns="0">
              <a:noAutofit/>
            </a:bodyPr>
            <a:lstStyle/>
            <a:p>
              <a:pPr marR="0" lvl="0" algn="l" defTabSz="914400" rtl="0" eaLnBrk="1" fontAlgn="auto" latinLnBrk="0" hangingPunct="1">
                <a:lnSpc>
                  <a:spcPct val="100000"/>
                </a:lnSpc>
                <a:spcBef>
                  <a:spcPts val="0"/>
                </a:spcBef>
                <a:spcAft>
                  <a:spcPts val="0"/>
                </a:spcAft>
                <a:buClr>
                  <a:srgbClr val="000000"/>
                </a:buClr>
                <a:buSzTx/>
                <a:tabLst/>
                <a:defRPr/>
              </a:pPr>
              <a:r>
                <a:rPr kumimoji="0" lang="fr-FR" sz="1100" b="1" i="0" u="none" strike="noStrike" kern="0" cap="none" spc="0" normalizeH="0" baseline="0" noProof="0" dirty="0">
                  <a:ln>
                    <a:noFill/>
                  </a:ln>
                  <a:solidFill>
                    <a:schemeClr val="accent1"/>
                  </a:solidFill>
                  <a:effectLst/>
                  <a:uLnTx/>
                  <a:uFillTx/>
                  <a:latin typeface="Montserrat"/>
                  <a:cs typeface="Arial"/>
                  <a:sym typeface="Arial"/>
                </a:rPr>
                <a:t>Rapidité</a:t>
              </a:r>
              <a:r>
                <a:rPr kumimoji="0" lang="fr-FR" sz="1100" b="1" i="0" u="none" strike="noStrike" kern="0" cap="none" spc="0" normalizeH="0" baseline="0" noProof="0" dirty="0">
                  <a:ln>
                    <a:noFill/>
                  </a:ln>
                  <a:solidFill>
                    <a:srgbClr val="141313"/>
                  </a:solidFill>
                  <a:effectLst/>
                  <a:uLnTx/>
                  <a:uFillTx/>
                  <a:latin typeface="Montserrat"/>
                  <a:cs typeface="Arial"/>
                  <a:sym typeface="Arial"/>
                </a:rPr>
                <a:t> </a:t>
              </a:r>
              <a:r>
                <a:rPr kumimoji="0" lang="fr-FR" sz="1100" b="0" i="0" u="none" strike="noStrike" kern="0" cap="none" spc="0" normalizeH="0" baseline="0" noProof="0" dirty="0">
                  <a:ln>
                    <a:noFill/>
                  </a:ln>
                  <a:solidFill>
                    <a:srgbClr val="141313"/>
                  </a:solidFill>
                  <a:effectLst/>
                  <a:uLnTx/>
                  <a:uFillTx/>
                  <a:latin typeface="Montserrat"/>
                  <a:cs typeface="Arial"/>
                  <a:sym typeface="Arial"/>
                </a:rPr>
                <a:t>de mise en place du mentorat, malgré l’éloignement géographique</a:t>
              </a:r>
            </a:p>
          </p:txBody>
        </p:sp>
        <p:sp>
          <p:nvSpPr>
            <p:cNvPr id="447" name="ZoneTexte 446">
              <a:extLst>
                <a:ext uri="{FF2B5EF4-FFF2-40B4-BE49-F238E27FC236}">
                  <a16:creationId xmlns:a16="http://schemas.microsoft.com/office/drawing/2014/main" id="{9F30484C-9779-FFF5-F116-9AD2FA8504EB}"/>
                </a:ext>
              </a:extLst>
            </p:cNvPr>
            <p:cNvSpPr txBox="1"/>
            <p:nvPr/>
          </p:nvSpPr>
          <p:spPr>
            <a:xfrm>
              <a:off x="7434635" y="5158434"/>
              <a:ext cx="3656937" cy="507831"/>
            </a:xfrm>
            <a:prstGeom prst="rect">
              <a:avLst/>
            </a:prstGeom>
            <a:noFill/>
          </p:spPr>
          <p:txBody>
            <a:bodyPr wrap="square" lIns="0" tIns="0" rIns="0" bIns="0">
              <a:spAutoFit/>
            </a:bodyPr>
            <a:lstStyle/>
            <a:p>
              <a:pPr marR="0" lvl="0" algn="l" defTabSz="914400" rtl="0" eaLnBrk="1" fontAlgn="auto" latinLnBrk="0" hangingPunct="1">
                <a:lnSpc>
                  <a:spcPct val="100000"/>
                </a:lnSpc>
                <a:spcBef>
                  <a:spcPts val="0"/>
                </a:spcBef>
                <a:spcAft>
                  <a:spcPts val="0"/>
                </a:spcAft>
                <a:buClr>
                  <a:srgbClr val="000000"/>
                </a:buClr>
                <a:buSzTx/>
                <a:tabLst/>
                <a:defRPr/>
              </a:pPr>
              <a:r>
                <a:rPr kumimoji="0" lang="fr-FR" sz="1100" b="0" i="0" u="none" strike="noStrike" kern="0" cap="none" spc="0" normalizeH="0" baseline="0" noProof="0" dirty="0">
                  <a:ln>
                    <a:noFill/>
                  </a:ln>
                  <a:solidFill>
                    <a:srgbClr val="141313"/>
                  </a:solidFill>
                  <a:effectLst/>
                  <a:uLnTx/>
                  <a:uFillTx/>
                  <a:latin typeface="Montserrat"/>
                  <a:cs typeface="Arial"/>
                  <a:sym typeface="Arial"/>
                </a:rPr>
                <a:t>Accompagnement à la </a:t>
              </a:r>
              <a:r>
                <a:rPr kumimoji="0" lang="fr-FR" sz="1100" b="1" i="0" u="none" strike="noStrike" kern="0" cap="none" spc="0" normalizeH="0" baseline="0" noProof="0" dirty="0">
                  <a:ln>
                    <a:noFill/>
                  </a:ln>
                  <a:solidFill>
                    <a:schemeClr val="accent1"/>
                  </a:solidFill>
                  <a:effectLst/>
                  <a:uLnTx/>
                  <a:uFillTx/>
                  <a:latin typeface="Montserrat"/>
                  <a:cs typeface="Arial"/>
                  <a:sym typeface="Arial"/>
                </a:rPr>
                <a:t>prise en main du numérique</a:t>
              </a:r>
              <a:r>
                <a:rPr kumimoji="0" lang="fr-FR" sz="1100" b="0" i="0" u="none" strike="noStrike" kern="0" cap="none" spc="0" normalizeH="0" baseline="0" noProof="0" dirty="0">
                  <a:ln>
                    <a:noFill/>
                  </a:ln>
                  <a:solidFill>
                    <a:schemeClr val="accent1"/>
                  </a:solidFill>
                  <a:effectLst/>
                  <a:uLnTx/>
                  <a:uFillTx/>
                  <a:latin typeface="Montserrat"/>
                  <a:cs typeface="Arial"/>
                  <a:sym typeface="Arial"/>
                </a:rPr>
                <a:t> </a:t>
              </a:r>
              <a:r>
                <a:rPr kumimoji="0" lang="fr-FR" sz="1100" b="0" i="0" u="none" strike="noStrike" kern="0" cap="none" spc="0" normalizeH="0" baseline="0" noProof="0" dirty="0">
                  <a:ln>
                    <a:noFill/>
                  </a:ln>
                  <a:solidFill>
                    <a:srgbClr val="141313"/>
                  </a:solidFill>
                  <a:effectLst/>
                  <a:uLnTx/>
                  <a:uFillTx/>
                  <a:latin typeface="Montserrat"/>
                  <a:cs typeface="Arial"/>
                  <a:sym typeface="Arial"/>
                </a:rPr>
                <a:t>pour les jeunes (p. ex., outils de visioconférence, boite mail…)</a:t>
              </a:r>
            </a:p>
          </p:txBody>
        </p:sp>
      </p:grpSp>
      <p:sp>
        <p:nvSpPr>
          <p:cNvPr id="8" name="ZoneTexte 434">
            <a:extLst>
              <a:ext uri="{FF2B5EF4-FFF2-40B4-BE49-F238E27FC236}">
                <a16:creationId xmlns:a16="http://schemas.microsoft.com/office/drawing/2014/main" id="{D001BDA8-6FD6-1635-E4EA-158E0E6CBD36}"/>
              </a:ext>
            </a:extLst>
          </p:cNvPr>
          <p:cNvSpPr txBox="1"/>
          <p:nvPr/>
        </p:nvSpPr>
        <p:spPr>
          <a:xfrm>
            <a:off x="2892964" y="3340062"/>
            <a:ext cx="3351246" cy="338554"/>
          </a:xfrm>
          <a:prstGeom prst="rect">
            <a:avLst/>
          </a:prstGeom>
          <a:noFill/>
        </p:spPr>
        <p:txBody>
          <a:bodyPr wrap="square" lIns="0" tIns="0" rIns="0" bIns="0">
            <a:spAutoFit/>
          </a:bodyPr>
          <a:lstStyle/>
          <a:p>
            <a:pPr marR="0" lvl="0" algn="l" defTabSz="914400" rtl="0" eaLnBrk="1" fontAlgn="auto" latinLnBrk="0" hangingPunct="1">
              <a:lnSpc>
                <a:spcPct val="100000"/>
              </a:lnSpc>
              <a:spcBef>
                <a:spcPts val="0"/>
              </a:spcBef>
              <a:spcAft>
                <a:spcPts val="0"/>
              </a:spcAft>
              <a:buClr>
                <a:srgbClr val="141313"/>
              </a:buClr>
              <a:buSzPts val="1000"/>
              <a:tabLst/>
              <a:defRPr/>
            </a:pPr>
            <a:r>
              <a:rPr kumimoji="0" lang="fr-FR" sz="1100" i="0" u="none" strike="noStrike" kern="0" cap="none" spc="0" normalizeH="0" baseline="0" noProof="0" dirty="0">
                <a:ln>
                  <a:noFill/>
                </a:ln>
                <a:solidFill>
                  <a:srgbClr val="141313"/>
                </a:solidFill>
                <a:effectLst/>
                <a:uLnTx/>
                <a:uFillTx/>
                <a:latin typeface="Montserrat"/>
                <a:cs typeface="Arial"/>
                <a:sym typeface="Montserrat"/>
              </a:rPr>
              <a:t>Création d’un lien </a:t>
            </a:r>
            <a:r>
              <a:rPr kumimoji="0" lang="fr-FR" sz="1100" b="1" i="0" u="none" strike="noStrike" kern="0" cap="none" spc="0" normalizeH="0" baseline="0" noProof="0" dirty="0">
                <a:ln>
                  <a:noFill/>
                </a:ln>
                <a:solidFill>
                  <a:schemeClr val="accent1"/>
                </a:solidFill>
                <a:effectLst/>
                <a:uLnTx/>
                <a:uFillTx/>
                <a:latin typeface="Montserrat"/>
                <a:cs typeface="Arial"/>
                <a:sym typeface="Montserrat"/>
              </a:rPr>
              <a:t>concret et ancré dans le quotidien</a:t>
            </a:r>
          </a:p>
        </p:txBody>
      </p:sp>
      <p:grpSp>
        <p:nvGrpSpPr>
          <p:cNvPr id="10" name="Group 54">
            <a:extLst>
              <a:ext uri="{FF2B5EF4-FFF2-40B4-BE49-F238E27FC236}">
                <a16:creationId xmlns:a16="http://schemas.microsoft.com/office/drawing/2014/main" id="{7CEE70DE-0391-6C7A-AD12-5F7F040B3EA9}"/>
              </a:ext>
            </a:extLst>
          </p:cNvPr>
          <p:cNvGrpSpPr/>
          <p:nvPr/>
        </p:nvGrpSpPr>
        <p:grpSpPr>
          <a:xfrm>
            <a:off x="2334683" y="3257776"/>
            <a:ext cx="343928" cy="513219"/>
            <a:chOff x="6765925" y="2632075"/>
            <a:chExt cx="612775" cy="914400"/>
          </a:xfrm>
          <a:solidFill>
            <a:schemeClr val="accent2"/>
          </a:solidFill>
        </p:grpSpPr>
        <p:sp>
          <p:nvSpPr>
            <p:cNvPr id="11" name="Freeform 22">
              <a:extLst>
                <a:ext uri="{FF2B5EF4-FFF2-40B4-BE49-F238E27FC236}">
                  <a16:creationId xmlns:a16="http://schemas.microsoft.com/office/drawing/2014/main" id="{A2493D95-0D38-1622-23DB-91DC6867E6FE}"/>
                </a:ext>
              </a:extLst>
            </p:cNvPr>
            <p:cNvSpPr>
              <a:spLocks noEditPoints="1"/>
            </p:cNvSpPr>
            <p:nvPr/>
          </p:nvSpPr>
          <p:spPr bwMode="auto">
            <a:xfrm>
              <a:off x="6765925" y="3035300"/>
              <a:ext cx="327025" cy="511175"/>
            </a:xfrm>
            <a:custGeom>
              <a:avLst/>
              <a:gdLst>
                <a:gd name="T0" fmla="*/ 138 w 206"/>
                <a:gd name="T1" fmla="*/ 304 h 322"/>
                <a:gd name="T2" fmla="*/ 134 w 206"/>
                <a:gd name="T3" fmla="*/ 316 h 322"/>
                <a:gd name="T4" fmla="*/ 120 w 206"/>
                <a:gd name="T5" fmla="*/ 322 h 322"/>
                <a:gd name="T6" fmla="*/ 120 w 206"/>
                <a:gd name="T7" fmla="*/ 322 h 322"/>
                <a:gd name="T8" fmla="*/ 108 w 206"/>
                <a:gd name="T9" fmla="*/ 316 h 322"/>
                <a:gd name="T10" fmla="*/ 104 w 206"/>
                <a:gd name="T11" fmla="*/ 304 h 322"/>
                <a:gd name="T12" fmla="*/ 94 w 206"/>
                <a:gd name="T13" fmla="*/ 230 h 322"/>
                <a:gd name="T14" fmla="*/ 94 w 206"/>
                <a:gd name="T15" fmla="*/ 304 h 322"/>
                <a:gd name="T16" fmla="*/ 88 w 206"/>
                <a:gd name="T17" fmla="*/ 316 h 322"/>
                <a:gd name="T18" fmla="*/ 76 w 206"/>
                <a:gd name="T19" fmla="*/ 322 h 322"/>
                <a:gd name="T20" fmla="*/ 76 w 206"/>
                <a:gd name="T21" fmla="*/ 322 h 322"/>
                <a:gd name="T22" fmla="*/ 62 w 206"/>
                <a:gd name="T23" fmla="*/ 316 h 322"/>
                <a:gd name="T24" fmla="*/ 58 w 206"/>
                <a:gd name="T25" fmla="*/ 304 h 322"/>
                <a:gd name="T26" fmla="*/ 28 w 206"/>
                <a:gd name="T27" fmla="*/ 228 h 322"/>
                <a:gd name="T28" fmla="*/ 30 w 206"/>
                <a:gd name="T29" fmla="*/ 178 h 322"/>
                <a:gd name="T30" fmla="*/ 24 w 206"/>
                <a:gd name="T31" fmla="*/ 184 h 322"/>
                <a:gd name="T32" fmla="*/ 12 w 206"/>
                <a:gd name="T33" fmla="*/ 184 h 322"/>
                <a:gd name="T34" fmla="*/ 2 w 206"/>
                <a:gd name="T35" fmla="*/ 178 h 322"/>
                <a:gd name="T36" fmla="*/ 2 w 206"/>
                <a:gd name="T37" fmla="*/ 166 h 322"/>
                <a:gd name="T38" fmla="*/ 56 w 206"/>
                <a:gd name="T39" fmla="*/ 96 h 322"/>
                <a:gd name="T40" fmla="*/ 60 w 206"/>
                <a:gd name="T41" fmla="*/ 92 h 322"/>
                <a:gd name="T42" fmla="*/ 68 w 206"/>
                <a:gd name="T43" fmla="*/ 88 h 322"/>
                <a:gd name="T44" fmla="*/ 124 w 206"/>
                <a:gd name="T45" fmla="*/ 88 h 322"/>
                <a:gd name="T46" fmla="*/ 124 w 206"/>
                <a:gd name="T47" fmla="*/ 88 h 322"/>
                <a:gd name="T48" fmla="*/ 178 w 206"/>
                <a:gd name="T49" fmla="*/ 58 h 322"/>
                <a:gd name="T50" fmla="*/ 194 w 206"/>
                <a:gd name="T51" fmla="*/ 56 h 322"/>
                <a:gd name="T52" fmla="*/ 204 w 206"/>
                <a:gd name="T53" fmla="*/ 64 h 322"/>
                <a:gd name="T54" fmla="*/ 206 w 206"/>
                <a:gd name="T55" fmla="*/ 76 h 322"/>
                <a:gd name="T56" fmla="*/ 194 w 206"/>
                <a:gd name="T57" fmla="*/ 90 h 322"/>
                <a:gd name="T58" fmla="*/ 136 w 206"/>
                <a:gd name="T59" fmla="*/ 142 h 322"/>
                <a:gd name="T60" fmla="*/ 138 w 206"/>
                <a:gd name="T61" fmla="*/ 230 h 322"/>
                <a:gd name="T62" fmla="*/ 138 w 206"/>
                <a:gd name="T63" fmla="*/ 304 h 322"/>
                <a:gd name="T64" fmla="*/ 98 w 206"/>
                <a:gd name="T65" fmla="*/ 0 h 322"/>
                <a:gd name="T66" fmla="*/ 114 w 206"/>
                <a:gd name="T67" fmla="*/ 2 h 322"/>
                <a:gd name="T68" fmla="*/ 126 w 206"/>
                <a:gd name="T69" fmla="*/ 12 h 322"/>
                <a:gd name="T70" fmla="*/ 136 w 206"/>
                <a:gd name="T71" fmla="*/ 24 h 322"/>
                <a:gd name="T72" fmla="*/ 138 w 206"/>
                <a:gd name="T73" fmla="*/ 40 h 322"/>
                <a:gd name="T74" fmla="*/ 138 w 206"/>
                <a:gd name="T75" fmla="*/ 48 h 322"/>
                <a:gd name="T76" fmla="*/ 132 w 206"/>
                <a:gd name="T77" fmla="*/ 62 h 322"/>
                <a:gd name="T78" fmla="*/ 120 w 206"/>
                <a:gd name="T79" fmla="*/ 72 h 322"/>
                <a:gd name="T80" fmla="*/ 106 w 206"/>
                <a:gd name="T81" fmla="*/ 78 h 322"/>
                <a:gd name="T82" fmla="*/ 98 w 206"/>
                <a:gd name="T83" fmla="*/ 80 h 322"/>
                <a:gd name="T84" fmla="*/ 82 w 206"/>
                <a:gd name="T85" fmla="*/ 76 h 322"/>
                <a:gd name="T86" fmla="*/ 70 w 206"/>
                <a:gd name="T87" fmla="*/ 68 h 322"/>
                <a:gd name="T88" fmla="*/ 62 w 206"/>
                <a:gd name="T89" fmla="*/ 56 h 322"/>
                <a:gd name="T90" fmla="*/ 58 w 206"/>
                <a:gd name="T91" fmla="*/ 40 h 322"/>
                <a:gd name="T92" fmla="*/ 60 w 206"/>
                <a:gd name="T93" fmla="*/ 32 h 322"/>
                <a:gd name="T94" fmla="*/ 66 w 206"/>
                <a:gd name="T95" fmla="*/ 18 h 322"/>
                <a:gd name="T96" fmla="*/ 76 w 206"/>
                <a:gd name="T97" fmla="*/ 6 h 322"/>
                <a:gd name="T98" fmla="*/ 90 w 206"/>
                <a:gd name="T99" fmla="*/ 0 h 322"/>
                <a:gd name="T100" fmla="*/ 98 w 206"/>
                <a:gd name="T101" fmla="*/ 0 h 3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06" h="322">
                  <a:moveTo>
                    <a:pt x="138" y="304"/>
                  </a:moveTo>
                  <a:lnTo>
                    <a:pt x="138" y="304"/>
                  </a:lnTo>
                  <a:lnTo>
                    <a:pt x="138" y="312"/>
                  </a:lnTo>
                  <a:lnTo>
                    <a:pt x="134" y="316"/>
                  </a:lnTo>
                  <a:lnTo>
                    <a:pt x="128" y="320"/>
                  </a:lnTo>
                  <a:lnTo>
                    <a:pt x="120" y="322"/>
                  </a:lnTo>
                  <a:lnTo>
                    <a:pt x="120" y="322"/>
                  </a:lnTo>
                  <a:lnTo>
                    <a:pt x="120" y="322"/>
                  </a:lnTo>
                  <a:lnTo>
                    <a:pt x="114" y="320"/>
                  </a:lnTo>
                  <a:lnTo>
                    <a:pt x="108" y="316"/>
                  </a:lnTo>
                  <a:lnTo>
                    <a:pt x="104" y="312"/>
                  </a:lnTo>
                  <a:lnTo>
                    <a:pt x="104" y="304"/>
                  </a:lnTo>
                  <a:lnTo>
                    <a:pt x="104" y="230"/>
                  </a:lnTo>
                  <a:lnTo>
                    <a:pt x="94" y="230"/>
                  </a:lnTo>
                  <a:lnTo>
                    <a:pt x="94" y="304"/>
                  </a:lnTo>
                  <a:lnTo>
                    <a:pt x="94" y="304"/>
                  </a:lnTo>
                  <a:lnTo>
                    <a:pt x="92" y="312"/>
                  </a:lnTo>
                  <a:lnTo>
                    <a:pt x="88" y="316"/>
                  </a:lnTo>
                  <a:lnTo>
                    <a:pt x="82" y="320"/>
                  </a:lnTo>
                  <a:lnTo>
                    <a:pt x="76" y="322"/>
                  </a:lnTo>
                  <a:lnTo>
                    <a:pt x="76" y="322"/>
                  </a:lnTo>
                  <a:lnTo>
                    <a:pt x="76" y="322"/>
                  </a:lnTo>
                  <a:lnTo>
                    <a:pt x="68" y="320"/>
                  </a:lnTo>
                  <a:lnTo>
                    <a:pt x="62" y="316"/>
                  </a:lnTo>
                  <a:lnTo>
                    <a:pt x="60" y="312"/>
                  </a:lnTo>
                  <a:lnTo>
                    <a:pt x="58" y="304"/>
                  </a:lnTo>
                  <a:lnTo>
                    <a:pt x="58" y="230"/>
                  </a:lnTo>
                  <a:lnTo>
                    <a:pt x="28" y="228"/>
                  </a:lnTo>
                  <a:lnTo>
                    <a:pt x="60" y="142"/>
                  </a:lnTo>
                  <a:lnTo>
                    <a:pt x="30" y="178"/>
                  </a:lnTo>
                  <a:lnTo>
                    <a:pt x="30" y="178"/>
                  </a:lnTo>
                  <a:lnTo>
                    <a:pt x="24" y="184"/>
                  </a:lnTo>
                  <a:lnTo>
                    <a:pt x="18" y="186"/>
                  </a:lnTo>
                  <a:lnTo>
                    <a:pt x="12" y="184"/>
                  </a:lnTo>
                  <a:lnTo>
                    <a:pt x="6" y="182"/>
                  </a:lnTo>
                  <a:lnTo>
                    <a:pt x="2" y="178"/>
                  </a:lnTo>
                  <a:lnTo>
                    <a:pt x="0" y="172"/>
                  </a:lnTo>
                  <a:lnTo>
                    <a:pt x="2" y="166"/>
                  </a:lnTo>
                  <a:lnTo>
                    <a:pt x="4" y="160"/>
                  </a:lnTo>
                  <a:lnTo>
                    <a:pt x="56" y="96"/>
                  </a:lnTo>
                  <a:lnTo>
                    <a:pt x="56" y="96"/>
                  </a:lnTo>
                  <a:lnTo>
                    <a:pt x="60" y="92"/>
                  </a:lnTo>
                  <a:lnTo>
                    <a:pt x="64" y="90"/>
                  </a:lnTo>
                  <a:lnTo>
                    <a:pt x="68" y="88"/>
                  </a:lnTo>
                  <a:lnTo>
                    <a:pt x="74" y="90"/>
                  </a:lnTo>
                  <a:lnTo>
                    <a:pt x="124" y="88"/>
                  </a:lnTo>
                  <a:lnTo>
                    <a:pt x="124" y="88"/>
                  </a:lnTo>
                  <a:lnTo>
                    <a:pt x="124" y="88"/>
                  </a:lnTo>
                  <a:lnTo>
                    <a:pt x="178" y="58"/>
                  </a:lnTo>
                  <a:lnTo>
                    <a:pt x="178" y="58"/>
                  </a:lnTo>
                  <a:lnTo>
                    <a:pt x="186" y="56"/>
                  </a:lnTo>
                  <a:lnTo>
                    <a:pt x="194" y="56"/>
                  </a:lnTo>
                  <a:lnTo>
                    <a:pt x="200" y="58"/>
                  </a:lnTo>
                  <a:lnTo>
                    <a:pt x="204" y="64"/>
                  </a:lnTo>
                  <a:lnTo>
                    <a:pt x="206" y="70"/>
                  </a:lnTo>
                  <a:lnTo>
                    <a:pt x="206" y="76"/>
                  </a:lnTo>
                  <a:lnTo>
                    <a:pt x="202" y="84"/>
                  </a:lnTo>
                  <a:lnTo>
                    <a:pt x="194" y="90"/>
                  </a:lnTo>
                  <a:lnTo>
                    <a:pt x="136" y="122"/>
                  </a:lnTo>
                  <a:lnTo>
                    <a:pt x="136" y="142"/>
                  </a:lnTo>
                  <a:lnTo>
                    <a:pt x="168" y="228"/>
                  </a:lnTo>
                  <a:lnTo>
                    <a:pt x="138" y="230"/>
                  </a:lnTo>
                  <a:lnTo>
                    <a:pt x="138" y="304"/>
                  </a:lnTo>
                  <a:lnTo>
                    <a:pt x="138" y="304"/>
                  </a:lnTo>
                  <a:close/>
                  <a:moveTo>
                    <a:pt x="98" y="0"/>
                  </a:moveTo>
                  <a:lnTo>
                    <a:pt x="98" y="0"/>
                  </a:lnTo>
                  <a:lnTo>
                    <a:pt x="106" y="0"/>
                  </a:lnTo>
                  <a:lnTo>
                    <a:pt x="114" y="2"/>
                  </a:lnTo>
                  <a:lnTo>
                    <a:pt x="120" y="6"/>
                  </a:lnTo>
                  <a:lnTo>
                    <a:pt x="126" y="12"/>
                  </a:lnTo>
                  <a:lnTo>
                    <a:pt x="132" y="18"/>
                  </a:lnTo>
                  <a:lnTo>
                    <a:pt x="136" y="24"/>
                  </a:lnTo>
                  <a:lnTo>
                    <a:pt x="138" y="32"/>
                  </a:lnTo>
                  <a:lnTo>
                    <a:pt x="138" y="40"/>
                  </a:lnTo>
                  <a:lnTo>
                    <a:pt x="138" y="40"/>
                  </a:lnTo>
                  <a:lnTo>
                    <a:pt x="138" y="48"/>
                  </a:lnTo>
                  <a:lnTo>
                    <a:pt x="136" y="56"/>
                  </a:lnTo>
                  <a:lnTo>
                    <a:pt x="132" y="62"/>
                  </a:lnTo>
                  <a:lnTo>
                    <a:pt x="126" y="68"/>
                  </a:lnTo>
                  <a:lnTo>
                    <a:pt x="120" y="72"/>
                  </a:lnTo>
                  <a:lnTo>
                    <a:pt x="114" y="76"/>
                  </a:lnTo>
                  <a:lnTo>
                    <a:pt x="106" y="78"/>
                  </a:lnTo>
                  <a:lnTo>
                    <a:pt x="98" y="80"/>
                  </a:lnTo>
                  <a:lnTo>
                    <a:pt x="98" y="80"/>
                  </a:lnTo>
                  <a:lnTo>
                    <a:pt x="90" y="78"/>
                  </a:lnTo>
                  <a:lnTo>
                    <a:pt x="82" y="76"/>
                  </a:lnTo>
                  <a:lnTo>
                    <a:pt x="76" y="72"/>
                  </a:lnTo>
                  <a:lnTo>
                    <a:pt x="70" y="68"/>
                  </a:lnTo>
                  <a:lnTo>
                    <a:pt x="66" y="62"/>
                  </a:lnTo>
                  <a:lnTo>
                    <a:pt x="62" y="56"/>
                  </a:lnTo>
                  <a:lnTo>
                    <a:pt x="60" y="48"/>
                  </a:lnTo>
                  <a:lnTo>
                    <a:pt x="58" y="40"/>
                  </a:lnTo>
                  <a:lnTo>
                    <a:pt x="58" y="40"/>
                  </a:lnTo>
                  <a:lnTo>
                    <a:pt x="60" y="32"/>
                  </a:lnTo>
                  <a:lnTo>
                    <a:pt x="62" y="24"/>
                  </a:lnTo>
                  <a:lnTo>
                    <a:pt x="66" y="18"/>
                  </a:lnTo>
                  <a:lnTo>
                    <a:pt x="70" y="12"/>
                  </a:lnTo>
                  <a:lnTo>
                    <a:pt x="76" y="6"/>
                  </a:lnTo>
                  <a:lnTo>
                    <a:pt x="82" y="2"/>
                  </a:lnTo>
                  <a:lnTo>
                    <a:pt x="90" y="0"/>
                  </a:lnTo>
                  <a:lnTo>
                    <a:pt x="98" y="0"/>
                  </a:lnTo>
                  <a:lnTo>
                    <a:pt x="98"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200" b="0" i="0" u="none" strike="noStrike" kern="1200" cap="none" spc="0" normalizeH="0" baseline="0" noProof="0">
                <a:ln>
                  <a:noFill/>
                </a:ln>
                <a:solidFill>
                  <a:srgbClr val="141313"/>
                </a:solidFill>
                <a:effectLst/>
                <a:uLnTx/>
                <a:uFillTx/>
                <a:latin typeface="Century Gothic"/>
                <a:ea typeface="+mn-ea"/>
                <a:cs typeface="+mn-cs"/>
              </a:endParaRPr>
            </a:p>
          </p:txBody>
        </p:sp>
        <p:sp>
          <p:nvSpPr>
            <p:cNvPr id="15" name="Freeform 23">
              <a:extLst>
                <a:ext uri="{FF2B5EF4-FFF2-40B4-BE49-F238E27FC236}">
                  <a16:creationId xmlns:a16="http://schemas.microsoft.com/office/drawing/2014/main" id="{4CFB9676-5E65-1F34-A70F-2B47A919D0F7}"/>
                </a:ext>
              </a:extLst>
            </p:cNvPr>
            <p:cNvSpPr>
              <a:spLocks noEditPoints="1"/>
            </p:cNvSpPr>
            <p:nvPr/>
          </p:nvSpPr>
          <p:spPr bwMode="auto">
            <a:xfrm>
              <a:off x="7035800" y="2632075"/>
              <a:ext cx="342900" cy="914400"/>
            </a:xfrm>
            <a:custGeom>
              <a:avLst/>
              <a:gdLst>
                <a:gd name="T0" fmla="*/ 118 w 216"/>
                <a:gd name="T1" fmla="*/ 0 h 576"/>
                <a:gd name="T2" fmla="*/ 146 w 216"/>
                <a:gd name="T3" fmla="*/ 14 h 576"/>
                <a:gd name="T4" fmla="*/ 160 w 216"/>
                <a:gd name="T5" fmla="*/ 42 h 576"/>
                <a:gd name="T6" fmla="*/ 160 w 216"/>
                <a:gd name="T7" fmla="*/ 62 h 576"/>
                <a:gd name="T8" fmla="*/ 146 w 216"/>
                <a:gd name="T9" fmla="*/ 88 h 576"/>
                <a:gd name="T10" fmla="*/ 118 w 216"/>
                <a:gd name="T11" fmla="*/ 102 h 576"/>
                <a:gd name="T12" fmla="*/ 98 w 216"/>
                <a:gd name="T13" fmla="*/ 102 h 576"/>
                <a:gd name="T14" fmla="*/ 72 w 216"/>
                <a:gd name="T15" fmla="*/ 88 h 576"/>
                <a:gd name="T16" fmla="*/ 58 w 216"/>
                <a:gd name="T17" fmla="*/ 62 h 576"/>
                <a:gd name="T18" fmla="*/ 58 w 216"/>
                <a:gd name="T19" fmla="*/ 42 h 576"/>
                <a:gd name="T20" fmla="*/ 72 w 216"/>
                <a:gd name="T21" fmla="*/ 14 h 576"/>
                <a:gd name="T22" fmla="*/ 98 w 216"/>
                <a:gd name="T23" fmla="*/ 0 h 576"/>
                <a:gd name="T24" fmla="*/ 168 w 216"/>
                <a:gd name="T25" fmla="*/ 550 h 576"/>
                <a:gd name="T26" fmla="*/ 160 w 216"/>
                <a:gd name="T27" fmla="*/ 568 h 576"/>
                <a:gd name="T28" fmla="*/ 142 w 216"/>
                <a:gd name="T29" fmla="*/ 576 h 576"/>
                <a:gd name="T30" fmla="*/ 124 w 216"/>
                <a:gd name="T31" fmla="*/ 568 h 576"/>
                <a:gd name="T32" fmla="*/ 116 w 216"/>
                <a:gd name="T33" fmla="*/ 326 h 576"/>
                <a:gd name="T34" fmla="*/ 100 w 216"/>
                <a:gd name="T35" fmla="*/ 550 h 576"/>
                <a:gd name="T36" fmla="*/ 84 w 216"/>
                <a:gd name="T37" fmla="*/ 574 h 576"/>
                <a:gd name="T38" fmla="*/ 74 w 216"/>
                <a:gd name="T39" fmla="*/ 576 h 576"/>
                <a:gd name="T40" fmla="*/ 50 w 216"/>
                <a:gd name="T41" fmla="*/ 560 h 576"/>
                <a:gd name="T42" fmla="*/ 48 w 216"/>
                <a:gd name="T43" fmla="*/ 186 h 576"/>
                <a:gd name="T44" fmla="*/ 48 w 216"/>
                <a:gd name="T45" fmla="*/ 186 h 576"/>
                <a:gd name="T46" fmla="*/ 44 w 216"/>
                <a:gd name="T47" fmla="*/ 180 h 576"/>
                <a:gd name="T48" fmla="*/ 38 w 216"/>
                <a:gd name="T49" fmla="*/ 186 h 576"/>
                <a:gd name="T50" fmla="*/ 38 w 216"/>
                <a:gd name="T51" fmla="*/ 322 h 576"/>
                <a:gd name="T52" fmla="*/ 26 w 216"/>
                <a:gd name="T53" fmla="*/ 340 h 576"/>
                <a:gd name="T54" fmla="*/ 20 w 216"/>
                <a:gd name="T55" fmla="*/ 342 h 576"/>
                <a:gd name="T56" fmla="*/ 2 w 216"/>
                <a:gd name="T57" fmla="*/ 330 h 576"/>
                <a:gd name="T58" fmla="*/ 0 w 216"/>
                <a:gd name="T59" fmla="*/ 136 h 576"/>
                <a:gd name="T60" fmla="*/ 6 w 216"/>
                <a:gd name="T61" fmla="*/ 122 h 576"/>
                <a:gd name="T62" fmla="*/ 196 w 216"/>
                <a:gd name="T63" fmla="*/ 116 h 576"/>
                <a:gd name="T64" fmla="*/ 204 w 216"/>
                <a:gd name="T65" fmla="*/ 118 h 576"/>
                <a:gd name="T66" fmla="*/ 216 w 216"/>
                <a:gd name="T67" fmla="*/ 136 h 576"/>
                <a:gd name="T68" fmla="*/ 216 w 216"/>
                <a:gd name="T69" fmla="*/ 322 h 576"/>
                <a:gd name="T70" fmla="*/ 204 w 216"/>
                <a:gd name="T71" fmla="*/ 340 h 576"/>
                <a:gd name="T72" fmla="*/ 196 w 216"/>
                <a:gd name="T73" fmla="*/ 342 h 576"/>
                <a:gd name="T74" fmla="*/ 178 w 216"/>
                <a:gd name="T75" fmla="*/ 330 h 576"/>
                <a:gd name="T76" fmla="*/ 178 w 216"/>
                <a:gd name="T77" fmla="*/ 186 h 576"/>
                <a:gd name="T78" fmla="*/ 176 w 216"/>
                <a:gd name="T79" fmla="*/ 182 h 576"/>
                <a:gd name="T80" fmla="*/ 170 w 216"/>
                <a:gd name="T81" fmla="*/ 182 h 576"/>
                <a:gd name="T82" fmla="*/ 168 w 216"/>
                <a:gd name="T83" fmla="*/ 186 h 576"/>
                <a:gd name="T84" fmla="*/ 168 w 216"/>
                <a:gd name="T85" fmla="*/ 550 h 5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16" h="576">
                  <a:moveTo>
                    <a:pt x="108" y="0"/>
                  </a:moveTo>
                  <a:lnTo>
                    <a:pt x="108" y="0"/>
                  </a:lnTo>
                  <a:lnTo>
                    <a:pt x="118" y="0"/>
                  </a:lnTo>
                  <a:lnTo>
                    <a:pt x="128" y="4"/>
                  </a:lnTo>
                  <a:lnTo>
                    <a:pt x="138" y="8"/>
                  </a:lnTo>
                  <a:lnTo>
                    <a:pt x="146" y="14"/>
                  </a:lnTo>
                  <a:lnTo>
                    <a:pt x="152" y="22"/>
                  </a:lnTo>
                  <a:lnTo>
                    <a:pt x="156" y="32"/>
                  </a:lnTo>
                  <a:lnTo>
                    <a:pt x="160" y="42"/>
                  </a:lnTo>
                  <a:lnTo>
                    <a:pt x="160" y="52"/>
                  </a:lnTo>
                  <a:lnTo>
                    <a:pt x="160" y="52"/>
                  </a:lnTo>
                  <a:lnTo>
                    <a:pt x="160" y="62"/>
                  </a:lnTo>
                  <a:lnTo>
                    <a:pt x="156" y="72"/>
                  </a:lnTo>
                  <a:lnTo>
                    <a:pt x="152" y="82"/>
                  </a:lnTo>
                  <a:lnTo>
                    <a:pt x="146" y="88"/>
                  </a:lnTo>
                  <a:lnTo>
                    <a:pt x="138" y="96"/>
                  </a:lnTo>
                  <a:lnTo>
                    <a:pt x="128" y="100"/>
                  </a:lnTo>
                  <a:lnTo>
                    <a:pt x="118" y="102"/>
                  </a:lnTo>
                  <a:lnTo>
                    <a:pt x="108" y="104"/>
                  </a:lnTo>
                  <a:lnTo>
                    <a:pt x="108" y="104"/>
                  </a:lnTo>
                  <a:lnTo>
                    <a:pt x="98" y="102"/>
                  </a:lnTo>
                  <a:lnTo>
                    <a:pt x="88" y="100"/>
                  </a:lnTo>
                  <a:lnTo>
                    <a:pt x="78" y="96"/>
                  </a:lnTo>
                  <a:lnTo>
                    <a:pt x="72" y="88"/>
                  </a:lnTo>
                  <a:lnTo>
                    <a:pt x="64" y="82"/>
                  </a:lnTo>
                  <a:lnTo>
                    <a:pt x="60" y="72"/>
                  </a:lnTo>
                  <a:lnTo>
                    <a:pt x="58" y="62"/>
                  </a:lnTo>
                  <a:lnTo>
                    <a:pt x="56" y="52"/>
                  </a:lnTo>
                  <a:lnTo>
                    <a:pt x="56" y="52"/>
                  </a:lnTo>
                  <a:lnTo>
                    <a:pt x="58" y="42"/>
                  </a:lnTo>
                  <a:lnTo>
                    <a:pt x="60" y="32"/>
                  </a:lnTo>
                  <a:lnTo>
                    <a:pt x="64" y="22"/>
                  </a:lnTo>
                  <a:lnTo>
                    <a:pt x="72" y="14"/>
                  </a:lnTo>
                  <a:lnTo>
                    <a:pt x="78" y="8"/>
                  </a:lnTo>
                  <a:lnTo>
                    <a:pt x="88" y="4"/>
                  </a:lnTo>
                  <a:lnTo>
                    <a:pt x="98" y="0"/>
                  </a:lnTo>
                  <a:lnTo>
                    <a:pt x="108" y="0"/>
                  </a:lnTo>
                  <a:lnTo>
                    <a:pt x="108" y="0"/>
                  </a:lnTo>
                  <a:close/>
                  <a:moveTo>
                    <a:pt x="168" y="550"/>
                  </a:moveTo>
                  <a:lnTo>
                    <a:pt x="168" y="550"/>
                  </a:lnTo>
                  <a:lnTo>
                    <a:pt x="166" y="560"/>
                  </a:lnTo>
                  <a:lnTo>
                    <a:pt x="160" y="568"/>
                  </a:lnTo>
                  <a:lnTo>
                    <a:pt x="152" y="574"/>
                  </a:lnTo>
                  <a:lnTo>
                    <a:pt x="142" y="576"/>
                  </a:lnTo>
                  <a:lnTo>
                    <a:pt x="142" y="576"/>
                  </a:lnTo>
                  <a:lnTo>
                    <a:pt x="142" y="576"/>
                  </a:lnTo>
                  <a:lnTo>
                    <a:pt x="132" y="574"/>
                  </a:lnTo>
                  <a:lnTo>
                    <a:pt x="124" y="568"/>
                  </a:lnTo>
                  <a:lnTo>
                    <a:pt x="118" y="560"/>
                  </a:lnTo>
                  <a:lnTo>
                    <a:pt x="116" y="550"/>
                  </a:lnTo>
                  <a:lnTo>
                    <a:pt x="116" y="326"/>
                  </a:lnTo>
                  <a:lnTo>
                    <a:pt x="100" y="326"/>
                  </a:lnTo>
                  <a:lnTo>
                    <a:pt x="100" y="550"/>
                  </a:lnTo>
                  <a:lnTo>
                    <a:pt x="100" y="550"/>
                  </a:lnTo>
                  <a:lnTo>
                    <a:pt x="98" y="560"/>
                  </a:lnTo>
                  <a:lnTo>
                    <a:pt x="94" y="568"/>
                  </a:lnTo>
                  <a:lnTo>
                    <a:pt x="84" y="574"/>
                  </a:lnTo>
                  <a:lnTo>
                    <a:pt x="74" y="576"/>
                  </a:lnTo>
                  <a:lnTo>
                    <a:pt x="74" y="576"/>
                  </a:lnTo>
                  <a:lnTo>
                    <a:pt x="74" y="576"/>
                  </a:lnTo>
                  <a:lnTo>
                    <a:pt x="64" y="574"/>
                  </a:lnTo>
                  <a:lnTo>
                    <a:pt x="56" y="568"/>
                  </a:lnTo>
                  <a:lnTo>
                    <a:pt x="50" y="560"/>
                  </a:lnTo>
                  <a:lnTo>
                    <a:pt x="48" y="550"/>
                  </a:lnTo>
                  <a:lnTo>
                    <a:pt x="48" y="550"/>
                  </a:lnTo>
                  <a:lnTo>
                    <a:pt x="48" y="186"/>
                  </a:lnTo>
                  <a:lnTo>
                    <a:pt x="48" y="186"/>
                  </a:lnTo>
                  <a:lnTo>
                    <a:pt x="48" y="186"/>
                  </a:lnTo>
                  <a:lnTo>
                    <a:pt x="48" y="186"/>
                  </a:lnTo>
                  <a:lnTo>
                    <a:pt x="48" y="182"/>
                  </a:lnTo>
                  <a:lnTo>
                    <a:pt x="44" y="180"/>
                  </a:lnTo>
                  <a:lnTo>
                    <a:pt x="44" y="180"/>
                  </a:lnTo>
                  <a:lnTo>
                    <a:pt x="40" y="182"/>
                  </a:lnTo>
                  <a:lnTo>
                    <a:pt x="38" y="186"/>
                  </a:lnTo>
                  <a:lnTo>
                    <a:pt x="38" y="186"/>
                  </a:lnTo>
                  <a:lnTo>
                    <a:pt x="38" y="186"/>
                  </a:lnTo>
                  <a:lnTo>
                    <a:pt x="38" y="322"/>
                  </a:lnTo>
                  <a:lnTo>
                    <a:pt x="38" y="322"/>
                  </a:lnTo>
                  <a:lnTo>
                    <a:pt x="38" y="330"/>
                  </a:lnTo>
                  <a:lnTo>
                    <a:pt x="34" y="336"/>
                  </a:lnTo>
                  <a:lnTo>
                    <a:pt x="26" y="340"/>
                  </a:lnTo>
                  <a:lnTo>
                    <a:pt x="20" y="342"/>
                  </a:lnTo>
                  <a:lnTo>
                    <a:pt x="20" y="342"/>
                  </a:lnTo>
                  <a:lnTo>
                    <a:pt x="20" y="342"/>
                  </a:lnTo>
                  <a:lnTo>
                    <a:pt x="12" y="340"/>
                  </a:lnTo>
                  <a:lnTo>
                    <a:pt x="6" y="336"/>
                  </a:lnTo>
                  <a:lnTo>
                    <a:pt x="2" y="330"/>
                  </a:lnTo>
                  <a:lnTo>
                    <a:pt x="0" y="322"/>
                  </a:lnTo>
                  <a:lnTo>
                    <a:pt x="0" y="322"/>
                  </a:lnTo>
                  <a:lnTo>
                    <a:pt x="0" y="136"/>
                  </a:lnTo>
                  <a:lnTo>
                    <a:pt x="0" y="136"/>
                  </a:lnTo>
                  <a:lnTo>
                    <a:pt x="2" y="128"/>
                  </a:lnTo>
                  <a:lnTo>
                    <a:pt x="6" y="122"/>
                  </a:lnTo>
                  <a:lnTo>
                    <a:pt x="12" y="118"/>
                  </a:lnTo>
                  <a:lnTo>
                    <a:pt x="20" y="116"/>
                  </a:lnTo>
                  <a:lnTo>
                    <a:pt x="196" y="116"/>
                  </a:lnTo>
                  <a:lnTo>
                    <a:pt x="198" y="116"/>
                  </a:lnTo>
                  <a:lnTo>
                    <a:pt x="198" y="116"/>
                  </a:lnTo>
                  <a:lnTo>
                    <a:pt x="204" y="118"/>
                  </a:lnTo>
                  <a:lnTo>
                    <a:pt x="210" y="122"/>
                  </a:lnTo>
                  <a:lnTo>
                    <a:pt x="214" y="128"/>
                  </a:lnTo>
                  <a:lnTo>
                    <a:pt x="216" y="136"/>
                  </a:lnTo>
                  <a:lnTo>
                    <a:pt x="216" y="136"/>
                  </a:lnTo>
                  <a:lnTo>
                    <a:pt x="216" y="322"/>
                  </a:lnTo>
                  <a:lnTo>
                    <a:pt x="216" y="322"/>
                  </a:lnTo>
                  <a:lnTo>
                    <a:pt x="214" y="330"/>
                  </a:lnTo>
                  <a:lnTo>
                    <a:pt x="210" y="336"/>
                  </a:lnTo>
                  <a:lnTo>
                    <a:pt x="204" y="340"/>
                  </a:lnTo>
                  <a:lnTo>
                    <a:pt x="196" y="342"/>
                  </a:lnTo>
                  <a:lnTo>
                    <a:pt x="196" y="342"/>
                  </a:lnTo>
                  <a:lnTo>
                    <a:pt x="196" y="342"/>
                  </a:lnTo>
                  <a:lnTo>
                    <a:pt x="190" y="340"/>
                  </a:lnTo>
                  <a:lnTo>
                    <a:pt x="184" y="336"/>
                  </a:lnTo>
                  <a:lnTo>
                    <a:pt x="178" y="330"/>
                  </a:lnTo>
                  <a:lnTo>
                    <a:pt x="178" y="322"/>
                  </a:lnTo>
                  <a:lnTo>
                    <a:pt x="178" y="186"/>
                  </a:lnTo>
                  <a:lnTo>
                    <a:pt x="178" y="186"/>
                  </a:lnTo>
                  <a:lnTo>
                    <a:pt x="178" y="186"/>
                  </a:lnTo>
                  <a:lnTo>
                    <a:pt x="178" y="186"/>
                  </a:lnTo>
                  <a:lnTo>
                    <a:pt x="176" y="182"/>
                  </a:lnTo>
                  <a:lnTo>
                    <a:pt x="172" y="180"/>
                  </a:lnTo>
                  <a:lnTo>
                    <a:pt x="172" y="180"/>
                  </a:lnTo>
                  <a:lnTo>
                    <a:pt x="170" y="182"/>
                  </a:lnTo>
                  <a:lnTo>
                    <a:pt x="168" y="186"/>
                  </a:lnTo>
                  <a:lnTo>
                    <a:pt x="168" y="186"/>
                  </a:lnTo>
                  <a:lnTo>
                    <a:pt x="168" y="186"/>
                  </a:lnTo>
                  <a:lnTo>
                    <a:pt x="168" y="186"/>
                  </a:lnTo>
                  <a:lnTo>
                    <a:pt x="168" y="550"/>
                  </a:lnTo>
                  <a:lnTo>
                    <a:pt x="168" y="55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200" b="0" i="0" u="none" strike="noStrike" kern="1200" cap="none" spc="0" normalizeH="0" baseline="0" noProof="0" dirty="0">
                <a:ln>
                  <a:noFill/>
                </a:ln>
                <a:solidFill>
                  <a:srgbClr val="141313"/>
                </a:solidFill>
                <a:effectLst/>
                <a:uLnTx/>
                <a:uFillTx/>
                <a:latin typeface="Century Gothic"/>
                <a:ea typeface="+mn-ea"/>
                <a:cs typeface="+mn-cs"/>
              </a:endParaRPr>
            </a:p>
          </p:txBody>
        </p:sp>
      </p:grpSp>
      <p:sp>
        <p:nvSpPr>
          <p:cNvPr id="20" name="ZoneTexte 3">
            <a:extLst>
              <a:ext uri="{FF2B5EF4-FFF2-40B4-BE49-F238E27FC236}">
                <a16:creationId xmlns:a16="http://schemas.microsoft.com/office/drawing/2014/main" id="{6E4E7093-7537-A304-CF33-E20C6FE5A255}"/>
              </a:ext>
            </a:extLst>
          </p:cNvPr>
          <p:cNvSpPr txBox="1"/>
          <p:nvPr/>
        </p:nvSpPr>
        <p:spPr>
          <a:xfrm>
            <a:off x="631471" y="2500500"/>
            <a:ext cx="1558107" cy="246221"/>
          </a:xfrm>
          <a:prstGeom prst="rect">
            <a:avLst/>
          </a:prstGeom>
          <a:noFill/>
        </p:spPr>
        <p:txBody>
          <a:bodyPr wrap="square" lIns="0" tIns="0" rIns="0" bIns="0" rtlCol="0" anchor="b">
            <a:spAutoFit/>
          </a:bodyPr>
          <a:lstStyle/>
          <a:p>
            <a:r>
              <a:rPr lang="fr-FR" sz="1600" b="1" dirty="0">
                <a:solidFill>
                  <a:schemeClr val="accent1"/>
                </a:solidFill>
                <a:latin typeface="Montserrat" panose="00000500000000000000" pitchFamily="2" charset="0"/>
              </a:rPr>
              <a:t>Modalités</a:t>
            </a:r>
          </a:p>
        </p:txBody>
      </p:sp>
      <p:sp>
        <p:nvSpPr>
          <p:cNvPr id="22" name="ZoneTexte 3">
            <a:extLst>
              <a:ext uri="{FF2B5EF4-FFF2-40B4-BE49-F238E27FC236}">
                <a16:creationId xmlns:a16="http://schemas.microsoft.com/office/drawing/2014/main" id="{1DC204D3-262F-713C-8D6A-F1D60ABC175A}"/>
              </a:ext>
            </a:extLst>
          </p:cNvPr>
          <p:cNvSpPr txBox="1"/>
          <p:nvPr/>
        </p:nvSpPr>
        <p:spPr>
          <a:xfrm>
            <a:off x="631471" y="3359423"/>
            <a:ext cx="1558107" cy="246221"/>
          </a:xfrm>
          <a:prstGeom prst="rect">
            <a:avLst/>
          </a:prstGeom>
          <a:noFill/>
        </p:spPr>
        <p:txBody>
          <a:bodyPr wrap="square" lIns="0" tIns="0" rIns="0" bIns="0" rtlCol="0" anchor="b">
            <a:spAutoFit/>
          </a:bodyPr>
          <a:lstStyle/>
          <a:p>
            <a:r>
              <a:rPr lang="fr-FR" sz="1600" b="1" dirty="0">
                <a:solidFill>
                  <a:schemeClr val="accent1"/>
                </a:solidFill>
                <a:latin typeface="Montserrat" panose="00000500000000000000" pitchFamily="2" charset="0"/>
              </a:rPr>
              <a:t>Avantages</a:t>
            </a:r>
          </a:p>
        </p:txBody>
      </p:sp>
      <p:grpSp>
        <p:nvGrpSpPr>
          <p:cNvPr id="28" name="Group 27">
            <a:extLst>
              <a:ext uri="{FF2B5EF4-FFF2-40B4-BE49-F238E27FC236}">
                <a16:creationId xmlns:a16="http://schemas.microsoft.com/office/drawing/2014/main" id="{8F2140F6-1E98-A86D-D1C6-36DC0FB4073E}"/>
              </a:ext>
            </a:extLst>
          </p:cNvPr>
          <p:cNvGrpSpPr/>
          <p:nvPr/>
        </p:nvGrpSpPr>
        <p:grpSpPr>
          <a:xfrm>
            <a:off x="631471" y="2338940"/>
            <a:ext cx="10620462" cy="818149"/>
            <a:chOff x="631471" y="2338940"/>
            <a:chExt cx="10370205" cy="818149"/>
          </a:xfrm>
        </p:grpSpPr>
        <p:cxnSp>
          <p:nvCxnSpPr>
            <p:cNvPr id="24" name="Straight Connector 23">
              <a:extLst>
                <a:ext uri="{FF2B5EF4-FFF2-40B4-BE49-F238E27FC236}">
                  <a16:creationId xmlns:a16="http://schemas.microsoft.com/office/drawing/2014/main" id="{09EC0F8F-B482-1E49-3B25-8AD45EA74D10}"/>
                </a:ext>
              </a:extLst>
            </p:cNvPr>
            <p:cNvCxnSpPr>
              <a:cxnSpLocks/>
            </p:cNvCxnSpPr>
            <p:nvPr/>
          </p:nvCxnSpPr>
          <p:spPr>
            <a:xfrm>
              <a:off x="631471" y="2338940"/>
              <a:ext cx="10370205"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81DFDE89-82DF-FE54-AADC-0DD547FDDADF}"/>
                </a:ext>
              </a:extLst>
            </p:cNvPr>
            <p:cNvCxnSpPr>
              <a:cxnSpLocks/>
            </p:cNvCxnSpPr>
            <p:nvPr/>
          </p:nvCxnSpPr>
          <p:spPr>
            <a:xfrm>
              <a:off x="631471" y="3157089"/>
              <a:ext cx="10370205"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94857526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94"/>
        <p:cNvGrpSpPr/>
        <p:nvPr/>
      </p:nvGrpSpPr>
      <p:grpSpPr>
        <a:xfrm>
          <a:off x="0" y="0"/>
          <a:ext cx="0" cy="0"/>
          <a:chOff x="0" y="0"/>
          <a:chExt cx="0" cy="0"/>
        </a:xfrm>
      </p:grpSpPr>
      <p:sp>
        <p:nvSpPr>
          <p:cNvPr id="95" name="Google Shape;95;p14"/>
          <p:cNvSpPr/>
          <p:nvPr/>
        </p:nvSpPr>
        <p:spPr>
          <a:xfrm>
            <a:off x="1714790" y="2749287"/>
            <a:ext cx="9274629" cy="641984"/>
          </a:xfrm>
          <a:prstGeom prst="rect">
            <a:avLst/>
          </a:prstGeom>
          <a:solidFill>
            <a:srgbClr val="D8D8D8">
              <a:alpha val="60000"/>
            </a:srgb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entury Gothic"/>
              <a:ea typeface="Century Gothic"/>
              <a:cs typeface="Century Gothic"/>
              <a:sym typeface="Century Gothic"/>
            </a:endParaRPr>
          </a:p>
        </p:txBody>
      </p:sp>
      <p:sp>
        <p:nvSpPr>
          <p:cNvPr id="96" name="Google Shape;96;p14"/>
          <p:cNvSpPr txBox="1">
            <a:spLocks noGrp="1"/>
          </p:cNvSpPr>
          <p:nvPr>
            <p:ph type="title"/>
          </p:nvPr>
        </p:nvSpPr>
        <p:spPr>
          <a:xfrm>
            <a:off x="560561" y="274638"/>
            <a:ext cx="11068493" cy="1143000"/>
          </a:xfrm>
          <a:prstGeom prst="rect">
            <a:avLst/>
          </a:prstGeom>
          <a:noFill/>
          <a:ln>
            <a:noFill/>
          </a:ln>
        </p:spPr>
        <p:txBody>
          <a:bodyPr spcFirstLastPara="1" wrap="square" lIns="0" tIns="0" rIns="0" bIns="0" anchor="ctr" anchorCtr="0">
            <a:noAutofit/>
          </a:bodyPr>
          <a:lstStyle/>
          <a:p>
            <a:pPr marL="0" lvl="0" indent="0" algn="l" rtl="0">
              <a:spcBef>
                <a:spcPts val="0"/>
              </a:spcBef>
              <a:spcAft>
                <a:spcPts val="0"/>
              </a:spcAft>
              <a:buClr>
                <a:schemeClr val="dk1"/>
              </a:buClr>
              <a:buSzPts val="2800"/>
              <a:buFont typeface="Oswald"/>
              <a:buNone/>
            </a:pPr>
            <a:r>
              <a:rPr lang="fr-FR" sz="2800"/>
              <a:t>Agenda et objectifs de cet échange</a:t>
            </a:r>
            <a:endParaRPr/>
          </a:p>
        </p:txBody>
      </p:sp>
      <p:sp>
        <p:nvSpPr>
          <p:cNvPr id="97" name="Google Shape;97;p14"/>
          <p:cNvSpPr/>
          <p:nvPr/>
        </p:nvSpPr>
        <p:spPr>
          <a:xfrm>
            <a:off x="1202581" y="2110045"/>
            <a:ext cx="374323" cy="372888"/>
          </a:xfrm>
          <a:prstGeom prst="ellipse">
            <a:avLst/>
          </a:prstGeom>
          <a:solidFill>
            <a:schemeClr val="accent1"/>
          </a:solidFill>
          <a:ln>
            <a:noFill/>
          </a:ln>
        </p:spPr>
        <p:txBody>
          <a:bodyPr spcFirstLastPara="1" wrap="square" lIns="0" tIns="0" rIns="0" bIns="0" anchor="ctr" anchorCtr="1">
            <a:noAutofit/>
          </a:bodyPr>
          <a:lstStyle/>
          <a:p>
            <a:pPr marL="0" marR="0" lvl="0" indent="0" algn="ctr" rtl="0">
              <a:lnSpc>
                <a:spcPct val="100000"/>
              </a:lnSpc>
              <a:spcBef>
                <a:spcPts val="0"/>
              </a:spcBef>
              <a:spcAft>
                <a:spcPts val="0"/>
              </a:spcAft>
              <a:buClr>
                <a:srgbClr val="FFFFFF"/>
              </a:buClr>
              <a:buSzPts val="1600"/>
              <a:buFont typeface="Montserrat"/>
              <a:buNone/>
            </a:pPr>
            <a:r>
              <a:rPr lang="fr-FR" sz="1600" b="1">
                <a:solidFill>
                  <a:srgbClr val="FFFFFF"/>
                </a:solidFill>
                <a:latin typeface="Montserrat"/>
                <a:ea typeface="Montserrat"/>
                <a:cs typeface="Montserrat"/>
                <a:sym typeface="Montserrat"/>
              </a:rPr>
              <a:t>1</a:t>
            </a:r>
            <a:endParaRPr sz="1600" b="1" i="0" u="none" strike="noStrike" cap="none">
              <a:solidFill>
                <a:srgbClr val="FFFFFF"/>
              </a:solidFill>
              <a:latin typeface="Montserrat"/>
              <a:ea typeface="Montserrat"/>
              <a:cs typeface="Montserrat"/>
              <a:sym typeface="Montserrat"/>
            </a:endParaRPr>
          </a:p>
        </p:txBody>
      </p:sp>
      <p:pic>
        <p:nvPicPr>
          <p:cNvPr id="98" name="Google Shape;98;p14"/>
          <p:cNvPicPr preferRelativeResize="0"/>
          <p:nvPr/>
        </p:nvPicPr>
        <p:blipFill rotWithShape="1">
          <a:blip r:embed="rId3">
            <a:alphaModFix/>
          </a:blip>
          <a:srcRect/>
          <a:stretch/>
        </p:blipFill>
        <p:spPr>
          <a:xfrm>
            <a:off x="1747767" y="4241349"/>
            <a:ext cx="609600" cy="609600"/>
          </a:xfrm>
          <a:prstGeom prst="rect">
            <a:avLst/>
          </a:prstGeom>
          <a:noFill/>
          <a:ln>
            <a:noFill/>
          </a:ln>
        </p:spPr>
      </p:pic>
      <p:sp>
        <p:nvSpPr>
          <p:cNvPr id="99" name="Google Shape;99;p14"/>
          <p:cNvSpPr/>
          <p:nvPr/>
        </p:nvSpPr>
        <p:spPr>
          <a:xfrm>
            <a:off x="1202581" y="3680094"/>
            <a:ext cx="374323" cy="372888"/>
          </a:xfrm>
          <a:prstGeom prst="ellipse">
            <a:avLst/>
          </a:prstGeom>
          <a:solidFill>
            <a:schemeClr val="accent1"/>
          </a:solidFill>
          <a:ln>
            <a:noFill/>
          </a:ln>
        </p:spPr>
        <p:txBody>
          <a:bodyPr spcFirstLastPara="1" wrap="square" lIns="0" tIns="0" rIns="0" bIns="0" anchor="ctr" anchorCtr="1">
            <a:noAutofit/>
          </a:bodyPr>
          <a:lstStyle/>
          <a:p>
            <a:pPr marL="0" marR="0" lvl="0" indent="0" algn="ctr" rtl="0">
              <a:lnSpc>
                <a:spcPct val="100000"/>
              </a:lnSpc>
              <a:spcBef>
                <a:spcPts val="0"/>
              </a:spcBef>
              <a:spcAft>
                <a:spcPts val="0"/>
              </a:spcAft>
              <a:buClr>
                <a:srgbClr val="FFFFFF"/>
              </a:buClr>
              <a:buSzPts val="1600"/>
              <a:buFont typeface="Montserrat"/>
              <a:buNone/>
            </a:pPr>
            <a:r>
              <a:rPr lang="fr-FR" sz="1600" b="1" i="0" u="none" strike="noStrike" cap="none">
                <a:solidFill>
                  <a:srgbClr val="FFFFFF"/>
                </a:solidFill>
                <a:latin typeface="Montserrat"/>
                <a:ea typeface="Montserrat"/>
                <a:cs typeface="Montserrat"/>
                <a:sym typeface="Montserrat"/>
              </a:rPr>
              <a:t>3</a:t>
            </a:r>
            <a:endParaRPr/>
          </a:p>
        </p:txBody>
      </p:sp>
      <p:pic>
        <p:nvPicPr>
          <p:cNvPr id="100" name="Google Shape;100;p14"/>
          <p:cNvPicPr preferRelativeResize="0"/>
          <p:nvPr/>
        </p:nvPicPr>
        <p:blipFill rotWithShape="1">
          <a:blip r:embed="rId4">
            <a:alphaModFix/>
          </a:blip>
          <a:srcRect/>
          <a:stretch/>
        </p:blipFill>
        <p:spPr>
          <a:xfrm>
            <a:off x="1742689" y="3543630"/>
            <a:ext cx="609600" cy="609600"/>
          </a:xfrm>
          <a:prstGeom prst="rect">
            <a:avLst/>
          </a:prstGeom>
          <a:noFill/>
          <a:ln>
            <a:noFill/>
          </a:ln>
        </p:spPr>
      </p:pic>
      <p:sp>
        <p:nvSpPr>
          <p:cNvPr id="101" name="Google Shape;101;p14"/>
          <p:cNvSpPr txBox="1"/>
          <p:nvPr/>
        </p:nvSpPr>
        <p:spPr>
          <a:xfrm>
            <a:off x="2584347" y="2157990"/>
            <a:ext cx="6510077" cy="276999"/>
          </a:xfrm>
          <a:prstGeom prst="rect">
            <a:avLst/>
          </a:prstGeom>
          <a:noFill/>
          <a:ln>
            <a:noFill/>
          </a:ln>
        </p:spPr>
        <p:txBody>
          <a:bodyPr spcFirstLastPara="1" wrap="square" lIns="0" tIns="0" rIns="0" bIns="0" anchor="t" anchorCtr="0">
            <a:spAutoFit/>
          </a:bodyPr>
          <a:lstStyle/>
          <a:p>
            <a:pPr marL="0" marR="0" lvl="0" indent="-114300" algn="l" rtl="0">
              <a:lnSpc>
                <a:spcPct val="100000"/>
              </a:lnSpc>
              <a:spcBef>
                <a:spcPts val="0"/>
              </a:spcBef>
              <a:spcAft>
                <a:spcPts val="0"/>
              </a:spcAft>
              <a:buClr>
                <a:srgbClr val="000000"/>
              </a:buClr>
              <a:buSzPts val="1800"/>
              <a:buFont typeface="Quattrocento Sans"/>
              <a:buChar char="​"/>
            </a:pPr>
            <a:r>
              <a:rPr lang="fr-FR" sz="1800" b="1" cap="small">
                <a:solidFill>
                  <a:schemeClr val="accent1"/>
                </a:solidFill>
                <a:latin typeface="Montserrat"/>
                <a:ea typeface="Montserrat"/>
                <a:cs typeface="Montserrat"/>
                <a:sym typeface="Montserrat"/>
              </a:rPr>
              <a:t>Le mentorat, qu’est-ce que c’est ?</a:t>
            </a:r>
            <a:endParaRPr/>
          </a:p>
        </p:txBody>
      </p:sp>
      <p:sp>
        <p:nvSpPr>
          <p:cNvPr id="102" name="Google Shape;102;p14"/>
          <p:cNvSpPr txBox="1"/>
          <p:nvPr/>
        </p:nvSpPr>
        <p:spPr>
          <a:xfrm>
            <a:off x="2584347" y="2956652"/>
            <a:ext cx="6510077" cy="276999"/>
          </a:xfrm>
          <a:prstGeom prst="rect">
            <a:avLst/>
          </a:prstGeom>
          <a:noFill/>
          <a:ln>
            <a:noFill/>
          </a:ln>
        </p:spPr>
        <p:txBody>
          <a:bodyPr spcFirstLastPara="1" wrap="square" lIns="0" tIns="0" rIns="0" bIns="0" anchor="t" anchorCtr="0">
            <a:spAutoFit/>
          </a:bodyPr>
          <a:lstStyle/>
          <a:p>
            <a:pPr marL="0" marR="0" lvl="0" indent="-114300" algn="l" rtl="0">
              <a:spcBef>
                <a:spcPts val="0"/>
              </a:spcBef>
              <a:spcAft>
                <a:spcPts val="0"/>
              </a:spcAft>
              <a:buClr>
                <a:schemeClr val="accent1"/>
              </a:buClr>
              <a:buSzPts val="1800"/>
              <a:buFont typeface="Quattrocento Sans"/>
              <a:buChar char="​"/>
            </a:pPr>
            <a:r>
              <a:rPr lang="fr-FR" sz="1800" b="1" cap="small" dirty="0">
                <a:solidFill>
                  <a:schemeClr val="accent1"/>
                </a:solidFill>
                <a:latin typeface="Montserrat"/>
                <a:ea typeface="Montserrat"/>
                <a:cs typeface="Montserrat"/>
                <a:sym typeface="Montserrat"/>
              </a:rPr>
              <a:t>En pratique, comment ça se passe ?</a:t>
            </a:r>
            <a:endParaRPr sz="1800" cap="small" dirty="0">
              <a:solidFill>
                <a:schemeClr val="accent1"/>
              </a:solidFill>
              <a:latin typeface="Montserrat"/>
              <a:ea typeface="Montserrat"/>
              <a:cs typeface="Montserrat"/>
              <a:sym typeface="Montserrat"/>
            </a:endParaRPr>
          </a:p>
        </p:txBody>
      </p:sp>
      <p:sp>
        <p:nvSpPr>
          <p:cNvPr id="103" name="Google Shape;103;p14"/>
          <p:cNvSpPr/>
          <p:nvPr/>
        </p:nvSpPr>
        <p:spPr>
          <a:xfrm>
            <a:off x="1202581" y="5208542"/>
            <a:ext cx="374323" cy="372888"/>
          </a:xfrm>
          <a:prstGeom prst="ellipse">
            <a:avLst/>
          </a:prstGeom>
          <a:solidFill>
            <a:schemeClr val="accent1"/>
          </a:solidFill>
          <a:ln>
            <a:noFill/>
          </a:ln>
        </p:spPr>
        <p:txBody>
          <a:bodyPr spcFirstLastPara="1" wrap="square" lIns="0" tIns="0" rIns="0" bIns="0" anchor="ctr" anchorCtr="1">
            <a:noAutofit/>
          </a:bodyPr>
          <a:lstStyle/>
          <a:p>
            <a:pPr marL="0" marR="0" lvl="0" indent="0" algn="ctr" rtl="0">
              <a:lnSpc>
                <a:spcPct val="100000"/>
              </a:lnSpc>
              <a:spcBef>
                <a:spcPts val="0"/>
              </a:spcBef>
              <a:spcAft>
                <a:spcPts val="0"/>
              </a:spcAft>
              <a:buClr>
                <a:srgbClr val="FFFFFF"/>
              </a:buClr>
              <a:buSzPts val="1600"/>
              <a:buFont typeface="Montserrat"/>
              <a:buNone/>
            </a:pPr>
            <a:r>
              <a:rPr lang="fr-FR" sz="1600" b="1">
                <a:solidFill>
                  <a:srgbClr val="FFFFFF"/>
                </a:solidFill>
                <a:latin typeface="Montserrat"/>
                <a:ea typeface="Montserrat"/>
                <a:cs typeface="Montserrat"/>
                <a:sym typeface="Montserrat"/>
              </a:rPr>
              <a:t>5</a:t>
            </a:r>
            <a:endParaRPr sz="1600" b="1" i="0" u="none" strike="noStrike" cap="none">
              <a:solidFill>
                <a:srgbClr val="FFFFFF"/>
              </a:solidFill>
              <a:latin typeface="Montserrat"/>
              <a:ea typeface="Montserrat"/>
              <a:cs typeface="Montserrat"/>
              <a:sym typeface="Montserrat"/>
            </a:endParaRPr>
          </a:p>
        </p:txBody>
      </p:sp>
      <p:sp>
        <p:nvSpPr>
          <p:cNvPr id="104" name="Google Shape;104;p14"/>
          <p:cNvSpPr txBox="1"/>
          <p:nvPr/>
        </p:nvSpPr>
        <p:spPr>
          <a:xfrm>
            <a:off x="2584347" y="5225387"/>
            <a:ext cx="6510077" cy="276999"/>
          </a:xfrm>
          <a:prstGeom prst="rect">
            <a:avLst/>
          </a:prstGeom>
          <a:noFill/>
          <a:ln>
            <a:noFill/>
          </a:ln>
        </p:spPr>
        <p:txBody>
          <a:bodyPr spcFirstLastPara="1" wrap="square" lIns="0" tIns="0" rIns="0" bIns="0" anchor="t" anchorCtr="0">
            <a:spAutoFit/>
          </a:bodyPr>
          <a:lstStyle/>
          <a:p>
            <a:pPr marL="0" marR="0" lvl="0" indent="-114300" algn="l" rtl="0">
              <a:spcBef>
                <a:spcPts val="0"/>
              </a:spcBef>
              <a:spcAft>
                <a:spcPts val="0"/>
              </a:spcAft>
              <a:buClr>
                <a:schemeClr val="accent1"/>
              </a:buClr>
              <a:buSzPts val="1800"/>
              <a:buFont typeface="Quattrocento Sans"/>
              <a:buChar char="​"/>
            </a:pPr>
            <a:r>
              <a:rPr lang="fr-FR" sz="1800" b="1" cap="small">
                <a:solidFill>
                  <a:schemeClr val="accent1"/>
                </a:solidFill>
                <a:latin typeface="Montserrat"/>
                <a:ea typeface="Montserrat"/>
                <a:cs typeface="Montserrat"/>
                <a:sym typeface="Montserrat"/>
              </a:rPr>
              <a:t>Questions / réponses</a:t>
            </a:r>
            <a:endParaRPr sz="1800" cap="small">
              <a:solidFill>
                <a:schemeClr val="accent1"/>
              </a:solidFill>
              <a:latin typeface="Montserrat"/>
              <a:ea typeface="Montserrat"/>
              <a:cs typeface="Montserrat"/>
              <a:sym typeface="Montserrat"/>
            </a:endParaRPr>
          </a:p>
        </p:txBody>
      </p:sp>
      <p:pic>
        <p:nvPicPr>
          <p:cNvPr id="105" name="Google Shape;105;p14"/>
          <p:cNvPicPr preferRelativeResize="0"/>
          <p:nvPr/>
        </p:nvPicPr>
        <p:blipFill rotWithShape="1">
          <a:blip r:embed="rId5">
            <a:alphaModFix/>
          </a:blip>
          <a:srcRect/>
          <a:stretch/>
        </p:blipFill>
        <p:spPr>
          <a:xfrm>
            <a:off x="1764007" y="5111503"/>
            <a:ext cx="566964" cy="566964"/>
          </a:xfrm>
          <a:prstGeom prst="rect">
            <a:avLst/>
          </a:prstGeom>
          <a:noFill/>
          <a:ln>
            <a:noFill/>
          </a:ln>
        </p:spPr>
      </p:pic>
      <p:sp>
        <p:nvSpPr>
          <p:cNvPr id="106" name="Google Shape;106;p14"/>
          <p:cNvSpPr txBox="1"/>
          <p:nvPr/>
        </p:nvSpPr>
        <p:spPr>
          <a:xfrm>
            <a:off x="2584347" y="3684492"/>
            <a:ext cx="6510077" cy="276999"/>
          </a:xfrm>
          <a:prstGeom prst="rect">
            <a:avLst/>
          </a:prstGeom>
          <a:noFill/>
          <a:ln>
            <a:noFill/>
          </a:ln>
        </p:spPr>
        <p:txBody>
          <a:bodyPr spcFirstLastPara="1" wrap="square" lIns="0" tIns="0" rIns="0" bIns="0" anchor="t" anchorCtr="0">
            <a:spAutoFit/>
          </a:bodyPr>
          <a:lstStyle/>
          <a:p>
            <a:pPr marL="0" marR="0" lvl="0" indent="-114300" algn="l" rtl="0">
              <a:spcBef>
                <a:spcPts val="0"/>
              </a:spcBef>
              <a:spcAft>
                <a:spcPts val="0"/>
              </a:spcAft>
              <a:buClr>
                <a:schemeClr val="accent1"/>
              </a:buClr>
              <a:buSzPts val="1800"/>
              <a:buFont typeface="Quattrocento Sans"/>
              <a:buChar char="​"/>
            </a:pPr>
            <a:r>
              <a:rPr lang="fr-FR" sz="1800" b="1" cap="small">
                <a:solidFill>
                  <a:schemeClr val="accent1"/>
                </a:solidFill>
                <a:latin typeface="Montserrat"/>
                <a:ea typeface="Montserrat"/>
                <a:cs typeface="Montserrat"/>
                <a:sym typeface="Montserrat"/>
              </a:rPr>
              <a:t>Les associations sur le territoire</a:t>
            </a:r>
            <a:endParaRPr sz="1800" cap="small">
              <a:solidFill>
                <a:schemeClr val="accent1"/>
              </a:solidFill>
              <a:latin typeface="Montserrat"/>
              <a:ea typeface="Montserrat"/>
              <a:cs typeface="Montserrat"/>
              <a:sym typeface="Montserrat"/>
            </a:endParaRPr>
          </a:p>
        </p:txBody>
      </p:sp>
      <p:sp>
        <p:nvSpPr>
          <p:cNvPr id="107" name="Google Shape;107;p14"/>
          <p:cNvSpPr/>
          <p:nvPr/>
        </p:nvSpPr>
        <p:spPr>
          <a:xfrm>
            <a:off x="1202581" y="2908708"/>
            <a:ext cx="374323" cy="372888"/>
          </a:xfrm>
          <a:prstGeom prst="ellipse">
            <a:avLst/>
          </a:prstGeom>
          <a:solidFill>
            <a:schemeClr val="accent1"/>
          </a:solidFill>
          <a:ln>
            <a:noFill/>
          </a:ln>
        </p:spPr>
        <p:txBody>
          <a:bodyPr spcFirstLastPara="1" wrap="square" lIns="0" tIns="0" rIns="0" bIns="0" anchor="ctr" anchorCtr="1">
            <a:noAutofit/>
          </a:bodyPr>
          <a:lstStyle/>
          <a:p>
            <a:pPr marL="0" marR="0" lvl="0" indent="0" algn="ctr" rtl="0">
              <a:lnSpc>
                <a:spcPct val="100000"/>
              </a:lnSpc>
              <a:spcBef>
                <a:spcPts val="0"/>
              </a:spcBef>
              <a:spcAft>
                <a:spcPts val="0"/>
              </a:spcAft>
              <a:buClr>
                <a:srgbClr val="FFFFFF"/>
              </a:buClr>
              <a:buSzPts val="1600"/>
              <a:buFont typeface="Montserrat"/>
              <a:buNone/>
            </a:pPr>
            <a:r>
              <a:rPr lang="fr-FR" sz="1600" b="1">
                <a:solidFill>
                  <a:srgbClr val="FFFFFF"/>
                </a:solidFill>
                <a:latin typeface="Montserrat"/>
                <a:ea typeface="Montserrat"/>
                <a:cs typeface="Montserrat"/>
                <a:sym typeface="Montserrat"/>
              </a:rPr>
              <a:t>2</a:t>
            </a:r>
            <a:endParaRPr sz="1600" b="1" i="0" u="none" strike="noStrike" cap="none">
              <a:solidFill>
                <a:srgbClr val="FFFFFF"/>
              </a:solidFill>
              <a:latin typeface="Montserrat"/>
              <a:ea typeface="Montserrat"/>
              <a:cs typeface="Montserrat"/>
              <a:sym typeface="Montserrat"/>
            </a:endParaRPr>
          </a:p>
        </p:txBody>
      </p:sp>
      <p:pic>
        <p:nvPicPr>
          <p:cNvPr id="108" name="Google Shape;108;p14"/>
          <p:cNvPicPr preferRelativeResize="0"/>
          <p:nvPr/>
        </p:nvPicPr>
        <p:blipFill rotWithShape="1">
          <a:blip r:embed="rId6">
            <a:alphaModFix/>
          </a:blip>
          <a:srcRect/>
          <a:stretch/>
        </p:blipFill>
        <p:spPr>
          <a:xfrm>
            <a:off x="1721371" y="1935485"/>
            <a:ext cx="609600" cy="609600"/>
          </a:xfrm>
          <a:prstGeom prst="rect">
            <a:avLst/>
          </a:prstGeom>
          <a:noFill/>
          <a:ln>
            <a:noFill/>
          </a:ln>
        </p:spPr>
      </p:pic>
      <p:sp>
        <p:nvSpPr>
          <p:cNvPr id="109" name="Google Shape;109;p14"/>
          <p:cNvSpPr txBox="1"/>
          <p:nvPr/>
        </p:nvSpPr>
        <p:spPr>
          <a:xfrm>
            <a:off x="2584347" y="4458537"/>
            <a:ext cx="6510077" cy="276999"/>
          </a:xfrm>
          <a:prstGeom prst="rect">
            <a:avLst/>
          </a:prstGeom>
          <a:noFill/>
          <a:ln>
            <a:noFill/>
          </a:ln>
        </p:spPr>
        <p:txBody>
          <a:bodyPr spcFirstLastPara="1" wrap="square" lIns="0" tIns="0" rIns="0" bIns="0" anchor="t" anchorCtr="0">
            <a:spAutoFit/>
          </a:bodyPr>
          <a:lstStyle/>
          <a:p>
            <a:pPr marL="0" marR="0" lvl="0" indent="-114300" algn="l" rtl="0">
              <a:spcBef>
                <a:spcPts val="0"/>
              </a:spcBef>
              <a:spcAft>
                <a:spcPts val="0"/>
              </a:spcAft>
              <a:buClr>
                <a:schemeClr val="accent1"/>
              </a:buClr>
              <a:buSzPts val="1800"/>
              <a:buFont typeface="Quattrocento Sans"/>
              <a:buChar char="​"/>
            </a:pPr>
            <a:r>
              <a:rPr lang="fr-FR" sz="1800" b="1" cap="small">
                <a:solidFill>
                  <a:schemeClr val="accent1"/>
                </a:solidFill>
                <a:latin typeface="Montserrat"/>
                <a:ea typeface="Montserrat"/>
                <a:cs typeface="Montserrat"/>
                <a:sym typeface="Montserrat"/>
              </a:rPr>
              <a:t>Témoignages </a:t>
            </a:r>
            <a:endParaRPr sz="1800" cap="small">
              <a:solidFill>
                <a:schemeClr val="accent1"/>
              </a:solidFill>
              <a:latin typeface="Montserrat"/>
              <a:ea typeface="Montserrat"/>
              <a:cs typeface="Montserrat"/>
              <a:sym typeface="Montserrat"/>
            </a:endParaRPr>
          </a:p>
        </p:txBody>
      </p:sp>
      <p:sp>
        <p:nvSpPr>
          <p:cNvPr id="110" name="Google Shape;110;p14"/>
          <p:cNvSpPr/>
          <p:nvPr/>
        </p:nvSpPr>
        <p:spPr>
          <a:xfrm>
            <a:off x="1200621" y="4428678"/>
            <a:ext cx="374323" cy="372888"/>
          </a:xfrm>
          <a:prstGeom prst="ellipse">
            <a:avLst/>
          </a:prstGeom>
          <a:solidFill>
            <a:schemeClr val="accent1"/>
          </a:solidFill>
          <a:ln>
            <a:noFill/>
          </a:ln>
        </p:spPr>
        <p:txBody>
          <a:bodyPr spcFirstLastPara="1" wrap="square" lIns="0" tIns="0" rIns="0" bIns="0" anchor="ctr" anchorCtr="1">
            <a:noAutofit/>
          </a:bodyPr>
          <a:lstStyle/>
          <a:p>
            <a:pPr marL="0" marR="0" lvl="0" indent="0" algn="ctr" rtl="0">
              <a:lnSpc>
                <a:spcPct val="100000"/>
              </a:lnSpc>
              <a:spcBef>
                <a:spcPts val="0"/>
              </a:spcBef>
              <a:spcAft>
                <a:spcPts val="0"/>
              </a:spcAft>
              <a:buClr>
                <a:srgbClr val="FFFFFF"/>
              </a:buClr>
              <a:buSzPts val="1600"/>
              <a:buFont typeface="Montserrat"/>
              <a:buNone/>
            </a:pPr>
            <a:r>
              <a:rPr lang="fr-FR" sz="1600" b="1">
                <a:solidFill>
                  <a:srgbClr val="FFFFFF"/>
                </a:solidFill>
                <a:latin typeface="Montserrat"/>
                <a:ea typeface="Montserrat"/>
                <a:cs typeface="Montserrat"/>
                <a:sym typeface="Montserrat"/>
              </a:rPr>
              <a:t>4</a:t>
            </a:r>
            <a:endParaRPr sz="1600" b="1" i="0" u="none" strike="noStrike" cap="none">
              <a:solidFill>
                <a:srgbClr val="FFFFFF"/>
              </a:solidFill>
              <a:latin typeface="Montserrat"/>
              <a:ea typeface="Montserrat"/>
              <a:cs typeface="Montserrat"/>
              <a:sym typeface="Montserrat"/>
            </a:endParaRPr>
          </a:p>
        </p:txBody>
      </p:sp>
      <p:pic>
        <p:nvPicPr>
          <p:cNvPr id="111" name="Google Shape;111;p14"/>
          <p:cNvPicPr preferRelativeResize="0"/>
          <p:nvPr/>
        </p:nvPicPr>
        <p:blipFill rotWithShape="1">
          <a:blip r:embed="rId7">
            <a:alphaModFix/>
          </a:blip>
          <a:srcRect/>
          <a:stretch/>
        </p:blipFill>
        <p:spPr>
          <a:xfrm>
            <a:off x="1796142" y="2813490"/>
            <a:ext cx="534829" cy="534829"/>
          </a:xfrm>
          <a:prstGeom prst="rect">
            <a:avLst/>
          </a:prstGeom>
          <a:noFill/>
          <a:ln>
            <a:noFill/>
          </a:ln>
        </p:spPr>
      </p:pic>
    </p:spTree>
    <p:extLst>
      <p:ext uri="{BB962C8B-B14F-4D97-AF65-F5344CB8AC3E}">
        <p14:creationId xmlns:p14="http://schemas.microsoft.com/office/powerpoint/2010/main" val="206561087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BF0F958-D31E-674F-6F4C-5021246371B1}"/>
            </a:ext>
          </a:extLst>
        </p:cNvPr>
        <p:cNvGrpSpPr/>
        <p:nvPr/>
      </p:nvGrpSpPr>
      <p:grpSpPr>
        <a:xfrm>
          <a:off x="0" y="0"/>
          <a:ext cx="0" cy="0"/>
          <a:chOff x="0" y="0"/>
          <a:chExt cx="0" cy="0"/>
        </a:xfrm>
      </p:grpSpPr>
      <p:sp>
        <p:nvSpPr>
          <p:cNvPr id="30" name="TextBox 29">
            <a:extLst>
              <a:ext uri="{FF2B5EF4-FFF2-40B4-BE49-F238E27FC236}">
                <a16:creationId xmlns:a16="http://schemas.microsoft.com/office/drawing/2014/main" id="{C2508F55-61E1-A3FD-4081-275825C08A53}"/>
              </a:ext>
            </a:extLst>
          </p:cNvPr>
          <p:cNvSpPr txBox="1"/>
          <p:nvPr/>
        </p:nvSpPr>
        <p:spPr>
          <a:xfrm>
            <a:off x="11072801" y="1699740"/>
            <a:ext cx="883035" cy="1215936"/>
          </a:xfrm>
          <a:prstGeom prst="rect">
            <a:avLst/>
          </a:prstGeom>
          <a:solidFill>
            <a:schemeClr val="accent4">
              <a:lumMod val="20000"/>
              <a:lumOff val="80000"/>
            </a:schemeClr>
          </a:solidFill>
          <a:ln w="19050">
            <a:noFill/>
            <a:prstDash val="dash"/>
          </a:ln>
        </p:spPr>
        <p:txBody>
          <a:bodyPr wrap="square" lIns="36000" tIns="0" rIns="36000" bIns="0" rtlCol="0">
            <a:noAutofit/>
          </a:bodyPr>
          <a:lstStyle/>
          <a:p>
            <a:pPr algn="l"/>
            <a:endParaRPr lang="fr-FR" dirty="0"/>
          </a:p>
        </p:txBody>
      </p:sp>
      <p:sp>
        <p:nvSpPr>
          <p:cNvPr id="25" name="TextBox 24">
            <a:extLst>
              <a:ext uri="{FF2B5EF4-FFF2-40B4-BE49-F238E27FC236}">
                <a16:creationId xmlns:a16="http://schemas.microsoft.com/office/drawing/2014/main" id="{BAE42F5C-D72B-91F9-DA50-63410CCA8C73}"/>
              </a:ext>
            </a:extLst>
          </p:cNvPr>
          <p:cNvSpPr txBox="1"/>
          <p:nvPr/>
        </p:nvSpPr>
        <p:spPr>
          <a:xfrm>
            <a:off x="9398961" y="1849745"/>
            <a:ext cx="859611" cy="915927"/>
          </a:xfrm>
          <a:prstGeom prst="rect">
            <a:avLst/>
          </a:prstGeom>
          <a:solidFill>
            <a:schemeClr val="accent4">
              <a:lumMod val="20000"/>
              <a:lumOff val="80000"/>
            </a:schemeClr>
          </a:solidFill>
          <a:ln w="19050">
            <a:noFill/>
            <a:prstDash val="dash"/>
          </a:ln>
        </p:spPr>
        <p:txBody>
          <a:bodyPr wrap="square" lIns="36000" tIns="0" rIns="36000" bIns="0" rtlCol="0">
            <a:noAutofit/>
          </a:bodyPr>
          <a:lstStyle/>
          <a:p>
            <a:pPr algn="l"/>
            <a:endParaRPr lang="fr-FR" dirty="0"/>
          </a:p>
        </p:txBody>
      </p:sp>
      <p:sp>
        <p:nvSpPr>
          <p:cNvPr id="18" name="TextBox 17">
            <a:extLst>
              <a:ext uri="{FF2B5EF4-FFF2-40B4-BE49-F238E27FC236}">
                <a16:creationId xmlns:a16="http://schemas.microsoft.com/office/drawing/2014/main" id="{5A551A62-2C3C-254C-0DB8-04AF29EF555A}"/>
              </a:ext>
            </a:extLst>
          </p:cNvPr>
          <p:cNvSpPr txBox="1"/>
          <p:nvPr/>
        </p:nvSpPr>
        <p:spPr>
          <a:xfrm>
            <a:off x="10120202" y="3788089"/>
            <a:ext cx="1090418" cy="1215936"/>
          </a:xfrm>
          <a:prstGeom prst="rect">
            <a:avLst/>
          </a:prstGeom>
          <a:solidFill>
            <a:schemeClr val="accent4">
              <a:lumMod val="20000"/>
              <a:lumOff val="80000"/>
            </a:schemeClr>
          </a:solidFill>
          <a:ln w="19050">
            <a:noFill/>
            <a:prstDash val="dash"/>
          </a:ln>
        </p:spPr>
        <p:txBody>
          <a:bodyPr wrap="square" lIns="36000" tIns="0" rIns="36000" bIns="0" rtlCol="0">
            <a:noAutofit/>
          </a:bodyPr>
          <a:lstStyle/>
          <a:p>
            <a:pPr algn="l"/>
            <a:endParaRPr lang="fr-FR" dirty="0"/>
          </a:p>
        </p:txBody>
      </p:sp>
      <p:sp>
        <p:nvSpPr>
          <p:cNvPr id="29" name="TextBox 28">
            <a:extLst>
              <a:ext uri="{FF2B5EF4-FFF2-40B4-BE49-F238E27FC236}">
                <a16:creationId xmlns:a16="http://schemas.microsoft.com/office/drawing/2014/main" id="{D88713E3-8171-DA60-A4D1-C1F30C1730D0}"/>
              </a:ext>
            </a:extLst>
          </p:cNvPr>
          <p:cNvSpPr txBox="1"/>
          <p:nvPr/>
        </p:nvSpPr>
        <p:spPr>
          <a:xfrm>
            <a:off x="1691281" y="3681252"/>
            <a:ext cx="1137635" cy="641251"/>
          </a:xfrm>
          <a:prstGeom prst="rect">
            <a:avLst/>
          </a:prstGeom>
          <a:solidFill>
            <a:schemeClr val="accent4">
              <a:lumMod val="20000"/>
              <a:lumOff val="80000"/>
            </a:schemeClr>
          </a:solidFill>
          <a:ln w="19050">
            <a:noFill/>
            <a:prstDash val="dash"/>
          </a:ln>
        </p:spPr>
        <p:txBody>
          <a:bodyPr wrap="square" lIns="36000" tIns="0" rIns="36000" bIns="0" rtlCol="0">
            <a:noAutofit/>
          </a:bodyPr>
          <a:lstStyle/>
          <a:p>
            <a:pPr algn="l"/>
            <a:endParaRPr lang="fr-FR" dirty="0"/>
          </a:p>
        </p:txBody>
      </p:sp>
      <p:sp>
        <p:nvSpPr>
          <p:cNvPr id="27" name="TextBox 26">
            <a:extLst>
              <a:ext uri="{FF2B5EF4-FFF2-40B4-BE49-F238E27FC236}">
                <a16:creationId xmlns:a16="http://schemas.microsoft.com/office/drawing/2014/main" id="{105FB342-CF79-7EBB-9D12-7C0CE8634532}"/>
              </a:ext>
            </a:extLst>
          </p:cNvPr>
          <p:cNvSpPr txBox="1"/>
          <p:nvPr/>
        </p:nvSpPr>
        <p:spPr>
          <a:xfrm>
            <a:off x="1691281" y="4557513"/>
            <a:ext cx="2249224" cy="902050"/>
          </a:xfrm>
          <a:prstGeom prst="rect">
            <a:avLst/>
          </a:prstGeom>
          <a:solidFill>
            <a:schemeClr val="accent4">
              <a:lumMod val="20000"/>
              <a:lumOff val="80000"/>
            </a:schemeClr>
          </a:solidFill>
          <a:ln w="19050">
            <a:noFill/>
            <a:prstDash val="dash"/>
          </a:ln>
        </p:spPr>
        <p:txBody>
          <a:bodyPr wrap="square" lIns="36000" tIns="0" rIns="36000" bIns="0" rtlCol="0">
            <a:noAutofit/>
          </a:bodyPr>
          <a:lstStyle/>
          <a:p>
            <a:pPr algn="l"/>
            <a:endParaRPr lang="fr-FR" dirty="0"/>
          </a:p>
        </p:txBody>
      </p:sp>
      <p:sp>
        <p:nvSpPr>
          <p:cNvPr id="47" name="TextBox 46">
            <a:extLst>
              <a:ext uri="{FF2B5EF4-FFF2-40B4-BE49-F238E27FC236}">
                <a16:creationId xmlns:a16="http://schemas.microsoft.com/office/drawing/2014/main" id="{5731959F-1BD1-0B22-60B8-14BA5F968261}"/>
              </a:ext>
            </a:extLst>
          </p:cNvPr>
          <p:cNvSpPr txBox="1"/>
          <p:nvPr/>
        </p:nvSpPr>
        <p:spPr>
          <a:xfrm>
            <a:off x="2895079" y="2833084"/>
            <a:ext cx="2609050" cy="1548572"/>
          </a:xfrm>
          <a:prstGeom prst="rect">
            <a:avLst/>
          </a:prstGeom>
          <a:noFill/>
          <a:ln w="19050">
            <a:solidFill>
              <a:schemeClr val="accent3"/>
            </a:solidFill>
            <a:prstDash val="dash"/>
          </a:ln>
        </p:spPr>
        <p:txBody>
          <a:bodyPr wrap="square" lIns="36000" tIns="0" rIns="36000" bIns="0" rtlCol="0">
            <a:noAutofit/>
          </a:bodyPr>
          <a:lstStyle/>
          <a:p>
            <a:pPr algn="l"/>
            <a:endParaRPr lang="fr-FR" dirty="0"/>
          </a:p>
        </p:txBody>
      </p:sp>
      <p:sp>
        <p:nvSpPr>
          <p:cNvPr id="46" name="TextBox 45">
            <a:extLst>
              <a:ext uri="{FF2B5EF4-FFF2-40B4-BE49-F238E27FC236}">
                <a16:creationId xmlns:a16="http://schemas.microsoft.com/office/drawing/2014/main" id="{CF1D4510-5569-6BD7-BC09-5FB79464A549}"/>
              </a:ext>
            </a:extLst>
          </p:cNvPr>
          <p:cNvSpPr txBox="1"/>
          <p:nvPr/>
        </p:nvSpPr>
        <p:spPr>
          <a:xfrm>
            <a:off x="3210290" y="3249487"/>
            <a:ext cx="1559269" cy="169277"/>
          </a:xfrm>
          <a:prstGeom prst="rect">
            <a:avLst/>
          </a:prstGeom>
          <a:solidFill>
            <a:schemeClr val="accent1"/>
          </a:solidFill>
          <a:ln>
            <a:solidFill>
              <a:schemeClr val="accent2"/>
            </a:solidFill>
          </a:ln>
        </p:spPr>
        <p:txBody>
          <a:bodyPr wrap="square" lIns="0" tIns="0" rIns="0" bIns="0" rtlCol="0" anchor="ctr">
            <a:spAutoFit/>
          </a:bodyPr>
          <a:lstStyle>
            <a:defPPr>
              <a:defRPr lang="fr-FR"/>
            </a:defPPr>
            <a:lvl1pPr>
              <a:defRPr sz="1600">
                <a:latin typeface="Montserrat" panose="00000500000000000000" pitchFamily="2" charset="0"/>
              </a:defRPr>
            </a:lvl1pPr>
          </a:lstStyle>
          <a:p>
            <a:pPr algn="ctr"/>
            <a:r>
              <a:rPr lang="fr-FR" sz="1100" dirty="0">
                <a:solidFill>
                  <a:schemeClr val="bg1"/>
                </a:solidFill>
              </a:rPr>
              <a:t>Chefs de service ASE</a:t>
            </a:r>
          </a:p>
        </p:txBody>
      </p:sp>
      <p:sp>
        <p:nvSpPr>
          <p:cNvPr id="82" name="TrackerNumBlue">
            <a:extLst>
              <a:ext uri="{FF2B5EF4-FFF2-40B4-BE49-F238E27FC236}">
                <a16:creationId xmlns:a16="http://schemas.microsoft.com/office/drawing/2014/main" id="{D7B9679C-7429-9CA5-6C62-EC2BB29DD692}"/>
              </a:ext>
            </a:extLst>
          </p:cNvPr>
          <p:cNvSpPr/>
          <p:nvPr>
            <p:custDataLst>
              <p:tags r:id="rId1"/>
            </p:custDataLst>
          </p:nvPr>
        </p:nvSpPr>
        <p:spPr>
          <a:xfrm>
            <a:off x="8029194" y="3009058"/>
            <a:ext cx="632734" cy="263805"/>
          </a:xfrm>
          <a:prstGeom prst="ellipse">
            <a:avLst/>
          </a:prstGeom>
          <a:solidFill>
            <a:schemeClr val="bg1"/>
          </a:solidFill>
          <a:ln w="6350" cap="sq"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1" forceAA="0" compatLnSpc="1">
            <a:prstTxWarp prst="textNoShape">
              <a:avLst/>
            </a:prstTxWarp>
            <a:noAutofit/>
          </a:bodyPr>
          <a:lstStyle/>
          <a:p>
            <a:pPr algn="ctr" rtl="0">
              <a:spcBef>
                <a:spcPts val="300"/>
              </a:spcBef>
              <a:spcAft>
                <a:spcPts val="300"/>
              </a:spcAft>
            </a:pPr>
            <a:endParaRPr lang="fr-FR" sz="1100" b="1" dirty="0">
              <a:solidFill>
                <a:schemeClr val="bg1"/>
              </a:solidFill>
            </a:endParaRPr>
          </a:p>
        </p:txBody>
      </p:sp>
      <p:sp>
        <p:nvSpPr>
          <p:cNvPr id="2" name="Title 1">
            <a:extLst>
              <a:ext uri="{FF2B5EF4-FFF2-40B4-BE49-F238E27FC236}">
                <a16:creationId xmlns:a16="http://schemas.microsoft.com/office/drawing/2014/main" id="{B46EB477-2BF1-C7BA-B13A-A69699F43CD4}"/>
              </a:ext>
            </a:extLst>
          </p:cNvPr>
          <p:cNvSpPr>
            <a:spLocks noGrp="1"/>
          </p:cNvSpPr>
          <p:nvPr>
            <p:ph type="title"/>
          </p:nvPr>
        </p:nvSpPr>
        <p:spPr>
          <a:xfrm>
            <a:off x="560561" y="274638"/>
            <a:ext cx="11068493" cy="809877"/>
          </a:xfrm>
        </p:spPr>
        <p:txBody>
          <a:bodyPr/>
          <a:lstStyle/>
          <a:p>
            <a:r>
              <a:rPr lang="fr-FR" sz="1800" dirty="0">
                <a:solidFill>
                  <a:schemeClr val="accent1"/>
                </a:solidFill>
              </a:rPr>
              <a:t>En pratique, comment ça se passe ? </a:t>
            </a:r>
            <a:br>
              <a:rPr lang="fr-FR" sz="2400" dirty="0">
                <a:solidFill>
                  <a:schemeClr val="accent1"/>
                </a:solidFill>
              </a:rPr>
            </a:br>
            <a:r>
              <a:rPr lang="fr-FR" dirty="0"/>
              <a:t>Représentation des étapes clés pour lancer un mentorat</a:t>
            </a:r>
          </a:p>
        </p:txBody>
      </p:sp>
      <p:sp>
        <p:nvSpPr>
          <p:cNvPr id="5" name="Slide Number Placeholder 4">
            <a:extLst>
              <a:ext uri="{FF2B5EF4-FFF2-40B4-BE49-F238E27FC236}">
                <a16:creationId xmlns:a16="http://schemas.microsoft.com/office/drawing/2014/main" id="{F28F714E-1260-9BF9-459A-B5AE2F9590C2}"/>
              </a:ext>
            </a:extLst>
          </p:cNvPr>
          <p:cNvSpPr>
            <a:spLocks noGrp="1"/>
          </p:cNvSpPr>
          <p:nvPr>
            <p:ph type="sldNum" sz="quarter" idx="4"/>
          </p:nvPr>
        </p:nvSpPr>
        <p:spPr>
          <a:xfrm>
            <a:off x="94615" y="6434370"/>
            <a:ext cx="731520" cy="396240"/>
          </a:xfrm>
        </p:spPr>
        <p:txBody>
          <a:bodyPr/>
          <a:lstStyle/>
          <a:p>
            <a:fld id="{6E2D2B3B-882E-40F3-A32F-6DD516915044}" type="slidenum">
              <a:rPr lang="en-US" smtClean="0"/>
              <a:pPr/>
              <a:t>12</a:t>
            </a:fld>
            <a:endParaRPr lang="en-US" dirty="0"/>
          </a:p>
        </p:txBody>
      </p:sp>
      <p:cxnSp>
        <p:nvCxnSpPr>
          <p:cNvPr id="20" name="Straight Arrow Connector 8">
            <a:extLst>
              <a:ext uri="{FF2B5EF4-FFF2-40B4-BE49-F238E27FC236}">
                <a16:creationId xmlns:a16="http://schemas.microsoft.com/office/drawing/2014/main" id="{C78CACA7-E383-A3ED-523C-1C0B55E75ABA}"/>
              </a:ext>
            </a:extLst>
          </p:cNvPr>
          <p:cNvCxnSpPr>
            <a:cxnSpLocks/>
          </p:cNvCxnSpPr>
          <p:nvPr/>
        </p:nvCxnSpPr>
        <p:spPr>
          <a:xfrm>
            <a:off x="5504129" y="3328665"/>
            <a:ext cx="1987375" cy="0"/>
          </a:xfrm>
          <a:prstGeom prst="straightConnector1">
            <a:avLst/>
          </a:prstGeom>
          <a:ln w="28575">
            <a:solidFill>
              <a:schemeClr val="accent2"/>
            </a:solidFill>
            <a:tailEnd type="triangle" w="lg" len="lg"/>
          </a:ln>
        </p:spPr>
        <p:style>
          <a:lnRef idx="1">
            <a:schemeClr val="accent1"/>
          </a:lnRef>
          <a:fillRef idx="0">
            <a:schemeClr val="accent1"/>
          </a:fillRef>
          <a:effectRef idx="0">
            <a:schemeClr val="accent1"/>
          </a:effectRef>
          <a:fontRef idx="minor">
            <a:schemeClr val="tx1"/>
          </a:fontRef>
        </p:style>
      </p:cxnSp>
      <p:sp>
        <p:nvSpPr>
          <p:cNvPr id="88" name="TextBox 87">
            <a:extLst>
              <a:ext uri="{FF2B5EF4-FFF2-40B4-BE49-F238E27FC236}">
                <a16:creationId xmlns:a16="http://schemas.microsoft.com/office/drawing/2014/main" id="{2539ADCA-2A5D-AE71-C387-EEF953AB8648}"/>
              </a:ext>
            </a:extLst>
          </p:cNvPr>
          <p:cNvSpPr txBox="1"/>
          <p:nvPr/>
        </p:nvSpPr>
        <p:spPr>
          <a:xfrm>
            <a:off x="7787438" y="3771810"/>
            <a:ext cx="874490" cy="1096036"/>
          </a:xfrm>
          <a:prstGeom prst="rect">
            <a:avLst/>
          </a:prstGeom>
          <a:noFill/>
          <a:ln>
            <a:noFill/>
          </a:ln>
        </p:spPr>
        <p:txBody>
          <a:bodyPr wrap="square" lIns="0" tIns="0" rIns="0" bIns="0" rtlCol="0">
            <a:noAutofit/>
          </a:bodyPr>
          <a:lstStyle/>
          <a:p>
            <a:r>
              <a:rPr lang="fr-FR" sz="900" i="1" dirty="0">
                <a:solidFill>
                  <a:srgbClr val="004984"/>
                </a:solidFill>
                <a:latin typeface="Montserrat" panose="00000500000000000000" pitchFamily="2" charset="0"/>
              </a:rPr>
              <a:t>Contactent, valident les profils des jeunes et identifient les objectifs de </a:t>
            </a:r>
            <a:br>
              <a:rPr lang="fr-FR" sz="900" i="1" dirty="0">
                <a:solidFill>
                  <a:srgbClr val="004984"/>
                </a:solidFill>
                <a:latin typeface="Montserrat" panose="00000500000000000000" pitchFamily="2" charset="0"/>
              </a:rPr>
            </a:br>
            <a:r>
              <a:rPr lang="fr-FR" sz="900" i="1" dirty="0">
                <a:solidFill>
                  <a:srgbClr val="004984"/>
                </a:solidFill>
                <a:latin typeface="Montserrat" panose="00000500000000000000" pitchFamily="2" charset="0"/>
              </a:rPr>
              <a:t>mentorat</a:t>
            </a:r>
          </a:p>
        </p:txBody>
      </p:sp>
      <p:cxnSp>
        <p:nvCxnSpPr>
          <p:cNvPr id="59" name="Straight Arrow Connector 58">
            <a:extLst>
              <a:ext uri="{FF2B5EF4-FFF2-40B4-BE49-F238E27FC236}">
                <a16:creationId xmlns:a16="http://schemas.microsoft.com/office/drawing/2014/main" id="{1A9A4479-75C4-C4CD-EBC2-722D24607099}"/>
              </a:ext>
            </a:extLst>
          </p:cNvPr>
          <p:cNvCxnSpPr>
            <a:cxnSpLocks/>
          </p:cNvCxnSpPr>
          <p:nvPr/>
        </p:nvCxnSpPr>
        <p:spPr>
          <a:xfrm>
            <a:off x="7721276" y="3425288"/>
            <a:ext cx="0" cy="2098733"/>
          </a:xfrm>
          <a:prstGeom prst="straightConnector1">
            <a:avLst/>
          </a:prstGeom>
          <a:ln w="28575">
            <a:tailEnd type="triangle" w="lg" len="lg"/>
          </a:ln>
        </p:spPr>
        <p:style>
          <a:lnRef idx="1">
            <a:schemeClr val="accent1"/>
          </a:lnRef>
          <a:fillRef idx="0">
            <a:schemeClr val="accent1"/>
          </a:fillRef>
          <a:effectRef idx="0">
            <a:schemeClr val="accent1"/>
          </a:effectRef>
          <a:fontRef idx="minor">
            <a:schemeClr val="tx1"/>
          </a:fontRef>
        </p:style>
      </p:cxnSp>
      <p:cxnSp>
        <p:nvCxnSpPr>
          <p:cNvPr id="79" name="Straight Arrow Connector 78">
            <a:extLst>
              <a:ext uri="{FF2B5EF4-FFF2-40B4-BE49-F238E27FC236}">
                <a16:creationId xmlns:a16="http://schemas.microsoft.com/office/drawing/2014/main" id="{8651840A-F249-70E1-AF1C-05B3E2B115F4}"/>
              </a:ext>
            </a:extLst>
          </p:cNvPr>
          <p:cNvCxnSpPr>
            <a:cxnSpLocks/>
          </p:cNvCxnSpPr>
          <p:nvPr/>
        </p:nvCxnSpPr>
        <p:spPr>
          <a:xfrm>
            <a:off x="9311711" y="3425288"/>
            <a:ext cx="0" cy="2098733"/>
          </a:xfrm>
          <a:prstGeom prst="straightConnector1">
            <a:avLst/>
          </a:prstGeom>
          <a:ln w="28575">
            <a:solidFill>
              <a:schemeClr val="accent1"/>
            </a:solidFill>
            <a:tailEnd type="triangle" w="lg" len="lg"/>
          </a:ln>
        </p:spPr>
        <p:style>
          <a:lnRef idx="1">
            <a:schemeClr val="accent1"/>
          </a:lnRef>
          <a:fillRef idx="0">
            <a:schemeClr val="accent1"/>
          </a:fillRef>
          <a:effectRef idx="0">
            <a:schemeClr val="accent1"/>
          </a:effectRef>
          <a:fontRef idx="minor">
            <a:schemeClr val="tx1"/>
          </a:fontRef>
        </p:style>
      </p:cxnSp>
      <p:sp>
        <p:nvSpPr>
          <p:cNvPr id="54" name="TextBox 53">
            <a:extLst>
              <a:ext uri="{FF2B5EF4-FFF2-40B4-BE49-F238E27FC236}">
                <a16:creationId xmlns:a16="http://schemas.microsoft.com/office/drawing/2014/main" id="{97A1B483-9702-21A7-F6BB-1A03E345F806}"/>
              </a:ext>
            </a:extLst>
          </p:cNvPr>
          <p:cNvSpPr txBox="1"/>
          <p:nvPr/>
        </p:nvSpPr>
        <p:spPr>
          <a:xfrm>
            <a:off x="8908830" y="5533444"/>
            <a:ext cx="1117757" cy="381299"/>
          </a:xfrm>
          <a:prstGeom prst="rect">
            <a:avLst/>
          </a:prstGeom>
          <a:solidFill>
            <a:schemeClr val="accent2"/>
          </a:solidFill>
        </p:spPr>
        <p:txBody>
          <a:bodyPr wrap="square" lIns="72000" tIns="36000" rIns="72000" bIns="36000" rtlCol="0" anchor="ctr">
            <a:noAutofit/>
          </a:bodyPr>
          <a:lstStyle>
            <a:defPPr>
              <a:defRPr lang="fr-FR"/>
            </a:defPPr>
            <a:lvl1pPr>
              <a:defRPr sz="1600">
                <a:latin typeface="Montserrat" panose="00000500000000000000" pitchFamily="2" charset="0"/>
              </a:defRPr>
            </a:lvl1pPr>
          </a:lstStyle>
          <a:p>
            <a:pPr algn="ctr"/>
            <a:r>
              <a:rPr lang="fr-FR" sz="1100" dirty="0">
                <a:solidFill>
                  <a:schemeClr val="bg1"/>
                </a:solidFill>
              </a:rPr>
              <a:t>Mentors</a:t>
            </a:r>
          </a:p>
        </p:txBody>
      </p:sp>
      <p:sp>
        <p:nvSpPr>
          <p:cNvPr id="60" name="TextBox 59">
            <a:extLst>
              <a:ext uri="{FF2B5EF4-FFF2-40B4-BE49-F238E27FC236}">
                <a16:creationId xmlns:a16="http://schemas.microsoft.com/office/drawing/2014/main" id="{ED5D4FD2-984E-4220-4432-3CC33E9A2E91}"/>
              </a:ext>
            </a:extLst>
          </p:cNvPr>
          <p:cNvSpPr txBox="1"/>
          <p:nvPr/>
        </p:nvSpPr>
        <p:spPr>
          <a:xfrm>
            <a:off x="9394300" y="3835837"/>
            <a:ext cx="709689" cy="486666"/>
          </a:xfrm>
          <a:prstGeom prst="rect">
            <a:avLst/>
          </a:prstGeom>
          <a:noFill/>
          <a:ln>
            <a:noFill/>
          </a:ln>
        </p:spPr>
        <p:txBody>
          <a:bodyPr wrap="square" lIns="0" tIns="0" rIns="0" bIns="0" rtlCol="0">
            <a:noAutofit/>
          </a:bodyPr>
          <a:lstStyle/>
          <a:p>
            <a:r>
              <a:rPr lang="fr-FR" sz="900" i="1" dirty="0">
                <a:solidFill>
                  <a:srgbClr val="004984"/>
                </a:solidFill>
                <a:latin typeface="Montserrat" panose="00000500000000000000" pitchFamily="2" charset="0"/>
              </a:rPr>
              <a:t>Identifient et forment</a:t>
            </a:r>
          </a:p>
        </p:txBody>
      </p:sp>
      <p:sp>
        <p:nvSpPr>
          <p:cNvPr id="100" name="TextBox 99">
            <a:extLst>
              <a:ext uri="{FF2B5EF4-FFF2-40B4-BE49-F238E27FC236}">
                <a16:creationId xmlns:a16="http://schemas.microsoft.com/office/drawing/2014/main" id="{27F5BE67-80D4-1E47-6A7B-99994F3984A3}"/>
              </a:ext>
            </a:extLst>
          </p:cNvPr>
          <p:cNvSpPr txBox="1"/>
          <p:nvPr/>
        </p:nvSpPr>
        <p:spPr>
          <a:xfrm>
            <a:off x="5989775" y="3486633"/>
            <a:ext cx="1174910" cy="680779"/>
          </a:xfrm>
          <a:prstGeom prst="rect">
            <a:avLst/>
          </a:prstGeom>
          <a:noFill/>
          <a:ln>
            <a:noFill/>
          </a:ln>
        </p:spPr>
        <p:txBody>
          <a:bodyPr wrap="square" lIns="0" tIns="0" rIns="0" bIns="0" rtlCol="0">
            <a:noAutofit/>
          </a:bodyPr>
          <a:lstStyle/>
          <a:p>
            <a:r>
              <a:rPr lang="fr-FR" sz="900" i="1" dirty="0">
                <a:solidFill>
                  <a:schemeClr val="accent1"/>
                </a:solidFill>
                <a:latin typeface="Montserrat" panose="00000500000000000000" pitchFamily="2" charset="0"/>
              </a:rPr>
              <a:t>Identifient et remontent des profils de jeunes à mentorer à l’association de leur choix</a:t>
            </a:r>
          </a:p>
        </p:txBody>
      </p:sp>
      <p:sp>
        <p:nvSpPr>
          <p:cNvPr id="40" name="TextBox 39">
            <a:extLst>
              <a:ext uri="{FF2B5EF4-FFF2-40B4-BE49-F238E27FC236}">
                <a16:creationId xmlns:a16="http://schemas.microsoft.com/office/drawing/2014/main" id="{457EECB6-3FC1-7B35-3F5A-A25C5109088D}"/>
              </a:ext>
            </a:extLst>
          </p:cNvPr>
          <p:cNvSpPr txBox="1"/>
          <p:nvPr/>
        </p:nvSpPr>
        <p:spPr>
          <a:xfrm>
            <a:off x="7491505" y="3003331"/>
            <a:ext cx="144115" cy="239860"/>
          </a:xfrm>
          <a:prstGeom prst="rect">
            <a:avLst/>
          </a:prstGeom>
          <a:noFill/>
          <a:ln>
            <a:noFill/>
          </a:ln>
        </p:spPr>
        <p:txBody>
          <a:bodyPr wrap="square" lIns="72000" tIns="36000" rIns="72000" bIns="36000" rtlCol="0">
            <a:noAutofit/>
          </a:bodyPr>
          <a:lstStyle/>
          <a:p>
            <a:endParaRPr lang="fr-FR" sz="1100" i="1" dirty="0">
              <a:solidFill>
                <a:srgbClr val="004984"/>
              </a:solidFill>
              <a:latin typeface="Montserrat" panose="00000500000000000000" pitchFamily="2" charset="0"/>
            </a:endParaRPr>
          </a:p>
        </p:txBody>
      </p:sp>
      <p:sp>
        <p:nvSpPr>
          <p:cNvPr id="63" name="TextBox 62">
            <a:extLst>
              <a:ext uri="{FF2B5EF4-FFF2-40B4-BE49-F238E27FC236}">
                <a16:creationId xmlns:a16="http://schemas.microsoft.com/office/drawing/2014/main" id="{F7DFEFEB-7471-6967-379C-A505D7BE2113}"/>
              </a:ext>
            </a:extLst>
          </p:cNvPr>
          <p:cNvSpPr txBox="1"/>
          <p:nvPr/>
        </p:nvSpPr>
        <p:spPr>
          <a:xfrm>
            <a:off x="1642847" y="1918791"/>
            <a:ext cx="1855835" cy="414724"/>
          </a:xfrm>
          <a:prstGeom prst="rect">
            <a:avLst/>
          </a:prstGeom>
          <a:noFill/>
          <a:ln>
            <a:noFill/>
          </a:ln>
        </p:spPr>
        <p:txBody>
          <a:bodyPr wrap="square" lIns="0" tIns="0" rIns="0" bIns="0" rtlCol="0">
            <a:noAutofit/>
          </a:bodyPr>
          <a:lstStyle/>
          <a:p>
            <a:pPr algn="r"/>
            <a:r>
              <a:rPr lang="fr-FR" sz="900" i="1" dirty="0">
                <a:solidFill>
                  <a:schemeClr val="accent1"/>
                </a:solidFill>
                <a:latin typeface="Montserrat" panose="00000500000000000000" pitchFamily="2" charset="0"/>
              </a:rPr>
              <a:t>Informent sur </a:t>
            </a:r>
            <a:br>
              <a:rPr lang="fr-FR" sz="900" i="1" dirty="0">
                <a:solidFill>
                  <a:schemeClr val="accent1"/>
                </a:solidFill>
                <a:latin typeface="Montserrat" panose="00000500000000000000" pitchFamily="2" charset="0"/>
              </a:rPr>
            </a:br>
            <a:r>
              <a:rPr lang="fr-FR" sz="900" i="1" dirty="0">
                <a:solidFill>
                  <a:schemeClr val="accent1"/>
                </a:solidFill>
                <a:latin typeface="Montserrat" panose="00000500000000000000" pitchFamily="2" charset="0"/>
              </a:rPr>
              <a:t>le mentorat et </a:t>
            </a:r>
            <a:br>
              <a:rPr lang="fr-FR" sz="900" i="1" dirty="0">
                <a:solidFill>
                  <a:schemeClr val="accent1"/>
                </a:solidFill>
                <a:latin typeface="Montserrat" panose="00000500000000000000" pitchFamily="2" charset="0"/>
              </a:rPr>
            </a:br>
            <a:r>
              <a:rPr lang="fr-FR" sz="900" i="1" dirty="0">
                <a:solidFill>
                  <a:schemeClr val="accent1"/>
                </a:solidFill>
                <a:latin typeface="Montserrat" panose="00000500000000000000" pitchFamily="2" charset="0"/>
              </a:rPr>
              <a:t>sur les associations</a:t>
            </a:r>
          </a:p>
        </p:txBody>
      </p:sp>
      <p:sp>
        <p:nvSpPr>
          <p:cNvPr id="13" name="TextBox 12">
            <a:extLst>
              <a:ext uri="{FF2B5EF4-FFF2-40B4-BE49-F238E27FC236}">
                <a16:creationId xmlns:a16="http://schemas.microsoft.com/office/drawing/2014/main" id="{BDFF7F13-E039-2788-4CE9-E3CB3CF6BA01}"/>
              </a:ext>
            </a:extLst>
          </p:cNvPr>
          <p:cNvSpPr txBox="1"/>
          <p:nvPr/>
        </p:nvSpPr>
        <p:spPr>
          <a:xfrm>
            <a:off x="1625599" y="1434177"/>
            <a:ext cx="9182609" cy="381299"/>
          </a:xfrm>
          <a:prstGeom prst="rect">
            <a:avLst/>
          </a:prstGeom>
          <a:solidFill>
            <a:schemeClr val="accent2"/>
          </a:solidFill>
        </p:spPr>
        <p:txBody>
          <a:bodyPr wrap="square" lIns="72000" tIns="36000" rIns="72000" bIns="36000" rtlCol="0" anchor="ctr">
            <a:noAutofit/>
          </a:bodyPr>
          <a:lstStyle/>
          <a:p>
            <a:pPr algn="ctr"/>
            <a:r>
              <a:rPr lang="fr-FR" sz="1100" dirty="0">
                <a:solidFill>
                  <a:schemeClr val="bg1"/>
                </a:solidFill>
                <a:latin typeface="Montserrat" panose="00000500000000000000" pitchFamily="2" charset="0"/>
              </a:rPr>
              <a:t>Conseil Départemental (DEF et/ou Chargé de Projet Mentorat)</a:t>
            </a:r>
          </a:p>
        </p:txBody>
      </p:sp>
      <p:sp>
        <p:nvSpPr>
          <p:cNvPr id="53" name="TextBox 52">
            <a:extLst>
              <a:ext uri="{FF2B5EF4-FFF2-40B4-BE49-F238E27FC236}">
                <a16:creationId xmlns:a16="http://schemas.microsoft.com/office/drawing/2014/main" id="{7A479BDE-EE75-FC4A-C374-36C7B2A99C13}"/>
              </a:ext>
            </a:extLst>
          </p:cNvPr>
          <p:cNvSpPr txBox="1"/>
          <p:nvPr/>
        </p:nvSpPr>
        <p:spPr>
          <a:xfrm>
            <a:off x="1543843" y="5533444"/>
            <a:ext cx="7021835" cy="381299"/>
          </a:xfrm>
          <a:prstGeom prst="rect">
            <a:avLst/>
          </a:prstGeom>
          <a:solidFill>
            <a:schemeClr val="accent2"/>
          </a:solidFill>
        </p:spPr>
        <p:txBody>
          <a:bodyPr wrap="square" lIns="72000" tIns="36000" rIns="72000" bIns="36000" rtlCol="0" anchor="ctr">
            <a:noAutofit/>
          </a:bodyPr>
          <a:lstStyle>
            <a:defPPr>
              <a:defRPr lang="fr-FR"/>
            </a:defPPr>
            <a:lvl1pPr>
              <a:defRPr sz="1600">
                <a:latin typeface="Montserrat" panose="00000500000000000000" pitchFamily="2" charset="0"/>
              </a:defRPr>
            </a:lvl1pPr>
          </a:lstStyle>
          <a:p>
            <a:pPr algn="ctr"/>
            <a:r>
              <a:rPr lang="fr-FR" sz="1100" dirty="0">
                <a:solidFill>
                  <a:schemeClr val="bg1"/>
                </a:solidFill>
              </a:rPr>
              <a:t>Jeunes suivis par l’ASE </a:t>
            </a:r>
          </a:p>
        </p:txBody>
      </p:sp>
      <p:sp>
        <p:nvSpPr>
          <p:cNvPr id="64" name="TextBox 63">
            <a:extLst>
              <a:ext uri="{FF2B5EF4-FFF2-40B4-BE49-F238E27FC236}">
                <a16:creationId xmlns:a16="http://schemas.microsoft.com/office/drawing/2014/main" id="{A3B52789-021A-9012-7E1F-1B84AB333F16}"/>
              </a:ext>
            </a:extLst>
          </p:cNvPr>
          <p:cNvSpPr txBox="1"/>
          <p:nvPr/>
        </p:nvSpPr>
        <p:spPr>
          <a:xfrm>
            <a:off x="3331157" y="3535770"/>
            <a:ext cx="1715196" cy="169277"/>
          </a:xfrm>
          <a:prstGeom prst="rect">
            <a:avLst/>
          </a:prstGeom>
          <a:solidFill>
            <a:schemeClr val="accent1"/>
          </a:solidFill>
          <a:ln>
            <a:solidFill>
              <a:schemeClr val="accent2"/>
            </a:solidFill>
          </a:ln>
        </p:spPr>
        <p:txBody>
          <a:bodyPr wrap="square" lIns="0" tIns="0" rIns="0" bIns="0" rtlCol="0" anchor="ctr">
            <a:noAutofit/>
          </a:bodyPr>
          <a:lstStyle>
            <a:defPPr>
              <a:defRPr lang="fr-FR"/>
            </a:defPPr>
            <a:lvl1pPr>
              <a:defRPr sz="1600">
                <a:latin typeface="Montserrat" panose="00000500000000000000" pitchFamily="2" charset="0"/>
              </a:defRPr>
            </a:lvl1pPr>
          </a:lstStyle>
          <a:p>
            <a:pPr algn="ctr"/>
            <a:r>
              <a:rPr lang="fr-FR" sz="1100" dirty="0" err="1">
                <a:solidFill>
                  <a:schemeClr val="bg1"/>
                </a:solidFill>
              </a:rPr>
              <a:t>Ref</a:t>
            </a:r>
            <a:r>
              <a:rPr lang="fr-FR" sz="1100" dirty="0">
                <a:solidFill>
                  <a:schemeClr val="bg1"/>
                </a:solidFill>
              </a:rPr>
              <a:t>. Enfance</a:t>
            </a:r>
          </a:p>
        </p:txBody>
      </p:sp>
      <p:sp>
        <p:nvSpPr>
          <p:cNvPr id="3" name="TextBox 2">
            <a:extLst>
              <a:ext uri="{FF2B5EF4-FFF2-40B4-BE49-F238E27FC236}">
                <a16:creationId xmlns:a16="http://schemas.microsoft.com/office/drawing/2014/main" id="{5594CB42-ECAF-858C-9988-8F8A1635EA35}"/>
              </a:ext>
            </a:extLst>
          </p:cNvPr>
          <p:cNvSpPr txBox="1"/>
          <p:nvPr/>
        </p:nvSpPr>
        <p:spPr>
          <a:xfrm>
            <a:off x="3806782" y="4108337"/>
            <a:ext cx="1559269" cy="169277"/>
          </a:xfrm>
          <a:prstGeom prst="rect">
            <a:avLst/>
          </a:prstGeom>
          <a:solidFill>
            <a:schemeClr val="accent1"/>
          </a:solidFill>
          <a:ln>
            <a:solidFill>
              <a:schemeClr val="accent2"/>
            </a:solidFill>
          </a:ln>
        </p:spPr>
        <p:txBody>
          <a:bodyPr wrap="square" lIns="0" tIns="0" rIns="0" bIns="0" rtlCol="0" anchor="ctr">
            <a:spAutoFit/>
          </a:bodyPr>
          <a:lstStyle>
            <a:defPPr>
              <a:defRPr lang="fr-FR"/>
            </a:defPPr>
            <a:lvl1pPr>
              <a:defRPr sz="1600">
                <a:latin typeface="Montserrat" panose="00000500000000000000" pitchFamily="2" charset="0"/>
              </a:defRPr>
            </a:lvl1pPr>
          </a:lstStyle>
          <a:p>
            <a:pPr algn="ctr"/>
            <a:r>
              <a:rPr lang="fr-FR" sz="1100" dirty="0">
                <a:solidFill>
                  <a:schemeClr val="bg1"/>
                </a:solidFill>
              </a:rPr>
              <a:t>Educ. / </a:t>
            </a:r>
            <a:r>
              <a:rPr lang="fr-FR" sz="1100" dirty="0" err="1">
                <a:solidFill>
                  <a:schemeClr val="bg1"/>
                </a:solidFill>
              </a:rPr>
              <a:t>Ass</a:t>
            </a:r>
            <a:r>
              <a:rPr lang="fr-FR" sz="1100" dirty="0">
                <a:solidFill>
                  <a:schemeClr val="bg1"/>
                </a:solidFill>
              </a:rPr>
              <a:t>. Fam. </a:t>
            </a:r>
          </a:p>
        </p:txBody>
      </p:sp>
      <p:sp>
        <p:nvSpPr>
          <p:cNvPr id="70" name="TextBox 69">
            <a:extLst>
              <a:ext uri="{FF2B5EF4-FFF2-40B4-BE49-F238E27FC236}">
                <a16:creationId xmlns:a16="http://schemas.microsoft.com/office/drawing/2014/main" id="{A135F649-B791-2FC5-BB14-F81F43D5E899}"/>
              </a:ext>
            </a:extLst>
          </p:cNvPr>
          <p:cNvSpPr txBox="1"/>
          <p:nvPr/>
        </p:nvSpPr>
        <p:spPr>
          <a:xfrm>
            <a:off x="1613662" y="4867730"/>
            <a:ext cx="2301439" cy="486666"/>
          </a:xfrm>
          <a:prstGeom prst="rect">
            <a:avLst/>
          </a:prstGeom>
          <a:noFill/>
          <a:ln>
            <a:noFill/>
          </a:ln>
        </p:spPr>
        <p:txBody>
          <a:bodyPr wrap="square" lIns="36000" tIns="0" rIns="36000" bIns="0" rtlCol="0">
            <a:noAutofit/>
          </a:bodyPr>
          <a:lstStyle/>
          <a:p>
            <a:pPr algn="r"/>
            <a:r>
              <a:rPr lang="fr-FR" sz="900" i="1" dirty="0">
                <a:solidFill>
                  <a:schemeClr val="accent1"/>
                </a:solidFill>
                <a:latin typeface="Montserrat" panose="00000500000000000000" pitchFamily="2" charset="0"/>
              </a:rPr>
              <a:t>Présentent le projet aux jeunes et à leur famille, après évaluation de la situation du jeune dans le cadre du PPE</a:t>
            </a:r>
          </a:p>
        </p:txBody>
      </p:sp>
      <p:sp>
        <p:nvSpPr>
          <p:cNvPr id="28" name="TextBox 27">
            <a:extLst>
              <a:ext uri="{FF2B5EF4-FFF2-40B4-BE49-F238E27FC236}">
                <a16:creationId xmlns:a16="http://schemas.microsoft.com/office/drawing/2014/main" id="{1513BEE5-2CE6-D7E1-80E2-A61E252061B6}"/>
              </a:ext>
            </a:extLst>
          </p:cNvPr>
          <p:cNvSpPr txBox="1"/>
          <p:nvPr/>
        </p:nvSpPr>
        <p:spPr>
          <a:xfrm>
            <a:off x="4217308" y="4867730"/>
            <a:ext cx="918323" cy="486666"/>
          </a:xfrm>
          <a:prstGeom prst="rect">
            <a:avLst/>
          </a:prstGeom>
          <a:noFill/>
          <a:ln>
            <a:noFill/>
          </a:ln>
        </p:spPr>
        <p:txBody>
          <a:bodyPr wrap="square" lIns="0" tIns="0" rIns="0" bIns="0" rtlCol="0">
            <a:noAutofit/>
          </a:bodyPr>
          <a:lstStyle/>
          <a:p>
            <a:r>
              <a:rPr lang="fr-FR" sz="900" i="1" dirty="0">
                <a:solidFill>
                  <a:schemeClr val="accent1"/>
                </a:solidFill>
                <a:latin typeface="Montserrat" panose="00000500000000000000" pitchFamily="2" charset="0"/>
              </a:rPr>
              <a:t>Manifestent leur intérêt et adhésion</a:t>
            </a:r>
          </a:p>
        </p:txBody>
      </p:sp>
      <p:sp>
        <p:nvSpPr>
          <p:cNvPr id="74" name="TrackerNumBlue">
            <a:extLst>
              <a:ext uri="{FF2B5EF4-FFF2-40B4-BE49-F238E27FC236}">
                <a16:creationId xmlns:a16="http://schemas.microsoft.com/office/drawing/2014/main" id="{EBD8C76B-4CC6-6155-0640-71FB20A30BA4}"/>
              </a:ext>
            </a:extLst>
          </p:cNvPr>
          <p:cNvSpPr/>
          <p:nvPr>
            <p:custDataLst>
              <p:tags r:id="rId2"/>
            </p:custDataLst>
          </p:nvPr>
        </p:nvSpPr>
        <p:spPr>
          <a:xfrm>
            <a:off x="3643902" y="1852129"/>
            <a:ext cx="228949" cy="229949"/>
          </a:xfrm>
          <a:prstGeom prst="ellipse">
            <a:avLst/>
          </a:prstGeom>
          <a:solidFill>
            <a:schemeClr val="accent1"/>
          </a:solidFill>
          <a:ln w="6350" cap="sq"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1" forceAA="0" compatLnSpc="1">
            <a:prstTxWarp prst="textNoShape">
              <a:avLst/>
            </a:prstTxWarp>
            <a:noAutofit/>
          </a:bodyPr>
          <a:lstStyle/>
          <a:p>
            <a:pPr algn="ctr" rtl="0">
              <a:spcBef>
                <a:spcPts val="300"/>
              </a:spcBef>
              <a:spcAft>
                <a:spcPts val="300"/>
              </a:spcAft>
            </a:pPr>
            <a:r>
              <a:rPr lang="fr-FR" sz="1100" b="1" dirty="0">
                <a:solidFill>
                  <a:schemeClr val="bg1"/>
                </a:solidFill>
              </a:rPr>
              <a:t>1a</a:t>
            </a:r>
          </a:p>
        </p:txBody>
      </p:sp>
      <p:sp>
        <p:nvSpPr>
          <p:cNvPr id="77" name="TrackerNumBlue">
            <a:extLst>
              <a:ext uri="{FF2B5EF4-FFF2-40B4-BE49-F238E27FC236}">
                <a16:creationId xmlns:a16="http://schemas.microsoft.com/office/drawing/2014/main" id="{B67F32C4-D4AC-7572-F08D-3CA70C326F57}"/>
              </a:ext>
            </a:extLst>
          </p:cNvPr>
          <p:cNvSpPr/>
          <p:nvPr>
            <p:custDataLst>
              <p:tags r:id="rId3"/>
            </p:custDataLst>
          </p:nvPr>
        </p:nvSpPr>
        <p:spPr>
          <a:xfrm>
            <a:off x="3692308" y="4548090"/>
            <a:ext cx="228949" cy="229949"/>
          </a:xfrm>
          <a:prstGeom prst="ellipse">
            <a:avLst/>
          </a:prstGeom>
          <a:solidFill>
            <a:schemeClr val="accent1"/>
          </a:solidFill>
          <a:ln w="6350" cap="sq"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1" forceAA="0" compatLnSpc="1">
            <a:prstTxWarp prst="textNoShape">
              <a:avLst/>
            </a:prstTxWarp>
            <a:noAutofit/>
          </a:bodyPr>
          <a:lstStyle/>
          <a:p>
            <a:pPr algn="ctr" rtl="0">
              <a:spcBef>
                <a:spcPts val="300"/>
              </a:spcBef>
              <a:spcAft>
                <a:spcPts val="300"/>
              </a:spcAft>
            </a:pPr>
            <a:r>
              <a:rPr lang="fr-FR" sz="1100" b="1" dirty="0">
                <a:solidFill>
                  <a:schemeClr val="bg1"/>
                </a:solidFill>
              </a:rPr>
              <a:t>2</a:t>
            </a:r>
          </a:p>
        </p:txBody>
      </p:sp>
      <p:sp>
        <p:nvSpPr>
          <p:cNvPr id="78" name="TrackerNumBlue">
            <a:extLst>
              <a:ext uri="{FF2B5EF4-FFF2-40B4-BE49-F238E27FC236}">
                <a16:creationId xmlns:a16="http://schemas.microsoft.com/office/drawing/2014/main" id="{AB625D2D-5BDC-B4E1-5FBE-E0BF49ACD8E3}"/>
              </a:ext>
            </a:extLst>
          </p:cNvPr>
          <p:cNvSpPr/>
          <p:nvPr>
            <p:custDataLst>
              <p:tags r:id="rId4"/>
            </p:custDataLst>
          </p:nvPr>
        </p:nvSpPr>
        <p:spPr>
          <a:xfrm>
            <a:off x="4217308" y="4548090"/>
            <a:ext cx="228949" cy="229949"/>
          </a:xfrm>
          <a:prstGeom prst="ellipse">
            <a:avLst/>
          </a:prstGeom>
          <a:solidFill>
            <a:schemeClr val="accent1"/>
          </a:solidFill>
          <a:ln w="6350" cap="sq"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1" forceAA="0" compatLnSpc="1">
            <a:prstTxWarp prst="textNoShape">
              <a:avLst/>
            </a:prstTxWarp>
            <a:noAutofit/>
          </a:bodyPr>
          <a:lstStyle/>
          <a:p>
            <a:pPr algn="ctr" rtl="0">
              <a:spcBef>
                <a:spcPts val="300"/>
              </a:spcBef>
              <a:spcAft>
                <a:spcPts val="300"/>
              </a:spcAft>
            </a:pPr>
            <a:r>
              <a:rPr lang="fr-FR" sz="1100" b="1" dirty="0">
                <a:solidFill>
                  <a:schemeClr val="bg1"/>
                </a:solidFill>
              </a:rPr>
              <a:t>3</a:t>
            </a:r>
          </a:p>
        </p:txBody>
      </p:sp>
      <p:sp>
        <p:nvSpPr>
          <p:cNvPr id="102" name="TrackerNumBlue">
            <a:extLst>
              <a:ext uri="{FF2B5EF4-FFF2-40B4-BE49-F238E27FC236}">
                <a16:creationId xmlns:a16="http://schemas.microsoft.com/office/drawing/2014/main" id="{3555CE70-293C-607E-B28B-ED60E623162F}"/>
              </a:ext>
            </a:extLst>
          </p:cNvPr>
          <p:cNvSpPr/>
          <p:nvPr>
            <p:custDataLst>
              <p:tags r:id="rId5"/>
            </p:custDataLst>
          </p:nvPr>
        </p:nvSpPr>
        <p:spPr>
          <a:xfrm>
            <a:off x="7787436" y="3522251"/>
            <a:ext cx="228949" cy="229949"/>
          </a:xfrm>
          <a:prstGeom prst="ellipse">
            <a:avLst/>
          </a:prstGeom>
          <a:solidFill>
            <a:schemeClr val="accent2"/>
          </a:solidFill>
          <a:ln w="6350" cap="sq"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1" forceAA="0" compatLnSpc="1">
            <a:prstTxWarp prst="textNoShape">
              <a:avLst/>
            </a:prstTxWarp>
            <a:noAutofit/>
          </a:bodyPr>
          <a:lstStyle/>
          <a:p>
            <a:pPr algn="ctr" rtl="0">
              <a:spcBef>
                <a:spcPts val="300"/>
              </a:spcBef>
              <a:spcAft>
                <a:spcPts val="300"/>
              </a:spcAft>
            </a:pPr>
            <a:r>
              <a:rPr lang="fr-FR" sz="1100" b="1" dirty="0">
                <a:solidFill>
                  <a:schemeClr val="bg1"/>
                </a:solidFill>
              </a:rPr>
              <a:t>6</a:t>
            </a:r>
          </a:p>
        </p:txBody>
      </p:sp>
      <p:sp>
        <p:nvSpPr>
          <p:cNvPr id="103" name="TrackerNumBlue">
            <a:extLst>
              <a:ext uri="{FF2B5EF4-FFF2-40B4-BE49-F238E27FC236}">
                <a16:creationId xmlns:a16="http://schemas.microsoft.com/office/drawing/2014/main" id="{4991E165-F0EF-545D-7420-6CC8E566385F}"/>
              </a:ext>
            </a:extLst>
          </p:cNvPr>
          <p:cNvSpPr/>
          <p:nvPr>
            <p:custDataLst>
              <p:tags r:id="rId6"/>
            </p:custDataLst>
          </p:nvPr>
        </p:nvSpPr>
        <p:spPr>
          <a:xfrm>
            <a:off x="9394298" y="3522251"/>
            <a:ext cx="228949" cy="229949"/>
          </a:xfrm>
          <a:prstGeom prst="ellipse">
            <a:avLst/>
          </a:prstGeom>
          <a:solidFill>
            <a:schemeClr val="accent1"/>
          </a:solidFill>
          <a:ln w="6350" cap="sq" cmpd="sng" algn="ctr">
            <a:solidFill>
              <a:schemeClr val="accent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1" forceAA="0" compatLnSpc="1">
            <a:prstTxWarp prst="textNoShape">
              <a:avLst/>
            </a:prstTxWarp>
            <a:noAutofit/>
          </a:bodyPr>
          <a:lstStyle/>
          <a:p>
            <a:pPr algn="ctr" rtl="0">
              <a:spcBef>
                <a:spcPts val="300"/>
              </a:spcBef>
              <a:spcAft>
                <a:spcPts val="300"/>
              </a:spcAft>
            </a:pPr>
            <a:r>
              <a:rPr lang="fr-FR" sz="1100" b="1" dirty="0">
                <a:solidFill>
                  <a:schemeClr val="bg1"/>
                </a:solidFill>
              </a:rPr>
              <a:t>7</a:t>
            </a:r>
          </a:p>
        </p:txBody>
      </p:sp>
      <p:sp>
        <p:nvSpPr>
          <p:cNvPr id="43" name="TrackerNumBlue">
            <a:extLst>
              <a:ext uri="{FF2B5EF4-FFF2-40B4-BE49-F238E27FC236}">
                <a16:creationId xmlns:a16="http://schemas.microsoft.com/office/drawing/2014/main" id="{8526BD17-7FEF-95C6-3B2E-5274FA2FD801}"/>
              </a:ext>
            </a:extLst>
          </p:cNvPr>
          <p:cNvSpPr/>
          <p:nvPr>
            <p:custDataLst>
              <p:tags r:id="rId7"/>
            </p:custDataLst>
          </p:nvPr>
        </p:nvSpPr>
        <p:spPr>
          <a:xfrm>
            <a:off x="5621131" y="3475822"/>
            <a:ext cx="257701" cy="263805"/>
          </a:xfrm>
          <a:prstGeom prst="ellipse">
            <a:avLst/>
          </a:prstGeom>
          <a:solidFill>
            <a:schemeClr val="accent2"/>
          </a:solidFill>
          <a:ln w="6350" cap="sq" cmpd="sng" algn="ctr">
            <a:solidFill>
              <a:schemeClr val="accent2"/>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1" forceAA="0" compatLnSpc="1">
            <a:prstTxWarp prst="textNoShape">
              <a:avLst/>
            </a:prstTxWarp>
            <a:noAutofit/>
          </a:bodyPr>
          <a:lstStyle/>
          <a:p>
            <a:pPr algn="ctr" rtl="0">
              <a:spcBef>
                <a:spcPts val="300"/>
              </a:spcBef>
              <a:spcAft>
                <a:spcPts val="300"/>
              </a:spcAft>
            </a:pPr>
            <a:r>
              <a:rPr lang="fr-FR" sz="1100" b="1" dirty="0">
                <a:solidFill>
                  <a:schemeClr val="bg1"/>
                </a:solidFill>
              </a:rPr>
              <a:t>4a</a:t>
            </a:r>
          </a:p>
        </p:txBody>
      </p:sp>
      <p:sp>
        <p:nvSpPr>
          <p:cNvPr id="90" name="TextBox 89">
            <a:extLst>
              <a:ext uri="{FF2B5EF4-FFF2-40B4-BE49-F238E27FC236}">
                <a16:creationId xmlns:a16="http://schemas.microsoft.com/office/drawing/2014/main" id="{F2B21374-7D1B-87F5-5C03-15F56D673B9B}"/>
              </a:ext>
            </a:extLst>
          </p:cNvPr>
          <p:cNvSpPr txBox="1"/>
          <p:nvPr/>
        </p:nvSpPr>
        <p:spPr>
          <a:xfrm>
            <a:off x="10212628" y="3835837"/>
            <a:ext cx="796226" cy="486666"/>
          </a:xfrm>
          <a:prstGeom prst="rect">
            <a:avLst/>
          </a:prstGeom>
          <a:noFill/>
          <a:ln>
            <a:noFill/>
          </a:ln>
        </p:spPr>
        <p:txBody>
          <a:bodyPr wrap="square" lIns="0" tIns="0" rIns="0" bIns="0" rtlCol="0">
            <a:noAutofit/>
          </a:bodyPr>
          <a:lstStyle/>
          <a:p>
            <a:r>
              <a:rPr lang="fr-FR" sz="900" i="1" dirty="0">
                <a:solidFill>
                  <a:srgbClr val="004984"/>
                </a:solidFill>
                <a:latin typeface="Montserrat" panose="00000500000000000000" pitchFamily="2" charset="0"/>
              </a:rPr>
              <a:t>Mise en contact, lancement et suivi du mentorat et signature de la convention </a:t>
            </a:r>
            <a:r>
              <a:rPr lang="fr-FR" sz="900" i="1" dirty="0" err="1">
                <a:solidFill>
                  <a:srgbClr val="004984"/>
                </a:solidFill>
                <a:latin typeface="Montserrat" panose="00000500000000000000" pitchFamily="2" charset="0"/>
              </a:rPr>
              <a:t>indiv</a:t>
            </a:r>
            <a:r>
              <a:rPr lang="fr-FR" sz="900" i="1" dirty="0">
                <a:solidFill>
                  <a:srgbClr val="004984"/>
                </a:solidFill>
                <a:latin typeface="Montserrat" panose="00000500000000000000" pitchFamily="2" charset="0"/>
              </a:rPr>
              <a:t>.</a:t>
            </a:r>
          </a:p>
        </p:txBody>
      </p:sp>
      <p:sp>
        <p:nvSpPr>
          <p:cNvPr id="104" name="TrackerNumBlue">
            <a:extLst>
              <a:ext uri="{FF2B5EF4-FFF2-40B4-BE49-F238E27FC236}">
                <a16:creationId xmlns:a16="http://schemas.microsoft.com/office/drawing/2014/main" id="{24C16412-C822-6BB1-D18F-65F7E26E093A}"/>
              </a:ext>
            </a:extLst>
          </p:cNvPr>
          <p:cNvSpPr/>
          <p:nvPr>
            <p:custDataLst>
              <p:tags r:id="rId8"/>
            </p:custDataLst>
          </p:nvPr>
        </p:nvSpPr>
        <p:spPr>
          <a:xfrm>
            <a:off x="10212628" y="3522251"/>
            <a:ext cx="228949" cy="229949"/>
          </a:xfrm>
          <a:prstGeom prst="ellipse">
            <a:avLst/>
          </a:prstGeom>
          <a:solidFill>
            <a:schemeClr val="accent2"/>
          </a:solidFill>
          <a:ln w="6350" cap="sq"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1" forceAA="0" compatLnSpc="1">
            <a:prstTxWarp prst="textNoShape">
              <a:avLst/>
            </a:prstTxWarp>
            <a:noAutofit/>
          </a:bodyPr>
          <a:lstStyle/>
          <a:p>
            <a:pPr algn="ctr" rtl="0">
              <a:spcBef>
                <a:spcPts val="300"/>
              </a:spcBef>
              <a:spcAft>
                <a:spcPts val="300"/>
              </a:spcAft>
            </a:pPr>
            <a:r>
              <a:rPr lang="fr-FR" sz="1100" b="1" dirty="0">
                <a:solidFill>
                  <a:schemeClr val="bg1"/>
                </a:solidFill>
              </a:rPr>
              <a:t>9</a:t>
            </a:r>
          </a:p>
        </p:txBody>
      </p:sp>
      <p:cxnSp>
        <p:nvCxnSpPr>
          <p:cNvPr id="31" name="Straight Arrow Connector 30">
            <a:extLst>
              <a:ext uri="{FF2B5EF4-FFF2-40B4-BE49-F238E27FC236}">
                <a16:creationId xmlns:a16="http://schemas.microsoft.com/office/drawing/2014/main" id="{F5D7CE87-A502-95B1-B947-7697D90B06BB}"/>
              </a:ext>
            </a:extLst>
          </p:cNvPr>
          <p:cNvCxnSpPr>
            <a:cxnSpLocks/>
            <a:stCxn id="47" idx="1"/>
            <a:endCxn id="36" idx="3"/>
          </p:cNvCxnSpPr>
          <p:nvPr/>
        </p:nvCxnSpPr>
        <p:spPr>
          <a:xfrm flipH="1">
            <a:off x="1613662" y="3607370"/>
            <a:ext cx="1281417" cy="0"/>
          </a:xfrm>
          <a:prstGeom prst="straightConnector1">
            <a:avLst/>
          </a:prstGeom>
          <a:ln w="28575">
            <a:solidFill>
              <a:schemeClr val="accent1"/>
            </a:solidFill>
            <a:tailEnd type="triangle" w="lg" len="lg"/>
          </a:ln>
        </p:spPr>
        <p:style>
          <a:lnRef idx="1">
            <a:schemeClr val="accent1"/>
          </a:lnRef>
          <a:fillRef idx="0">
            <a:schemeClr val="accent1"/>
          </a:fillRef>
          <a:effectRef idx="0">
            <a:schemeClr val="accent1"/>
          </a:effectRef>
          <a:fontRef idx="minor">
            <a:schemeClr val="tx1"/>
          </a:fontRef>
        </p:style>
      </p:cxnSp>
      <p:sp>
        <p:nvSpPr>
          <p:cNvPr id="36" name="TextBox 35">
            <a:extLst>
              <a:ext uri="{FF2B5EF4-FFF2-40B4-BE49-F238E27FC236}">
                <a16:creationId xmlns:a16="http://schemas.microsoft.com/office/drawing/2014/main" id="{E5D032CD-F65A-1661-9985-39D8609D6A3F}"/>
              </a:ext>
            </a:extLst>
          </p:cNvPr>
          <p:cNvSpPr txBox="1"/>
          <p:nvPr/>
        </p:nvSpPr>
        <p:spPr>
          <a:xfrm>
            <a:off x="546556" y="3400008"/>
            <a:ext cx="1067106" cy="414724"/>
          </a:xfrm>
          <a:prstGeom prst="rect">
            <a:avLst/>
          </a:prstGeom>
          <a:solidFill>
            <a:schemeClr val="accent1"/>
          </a:solidFill>
          <a:ln>
            <a:solidFill>
              <a:schemeClr val="accent2"/>
            </a:solidFill>
          </a:ln>
        </p:spPr>
        <p:txBody>
          <a:bodyPr wrap="square" lIns="72000" tIns="36000" rIns="72000" bIns="36000" rtlCol="0" anchor="ctr">
            <a:noAutofit/>
          </a:bodyPr>
          <a:lstStyle>
            <a:defPPr>
              <a:defRPr lang="fr-FR"/>
            </a:defPPr>
            <a:lvl1pPr>
              <a:defRPr sz="1600">
                <a:latin typeface="Montserrat" panose="00000500000000000000" pitchFamily="2" charset="0"/>
              </a:defRPr>
            </a:lvl1pPr>
          </a:lstStyle>
          <a:p>
            <a:pPr algn="ctr"/>
            <a:r>
              <a:rPr lang="fr-FR" sz="1100" dirty="0">
                <a:solidFill>
                  <a:schemeClr val="bg1"/>
                </a:solidFill>
              </a:rPr>
              <a:t>Parents / Inspecteur</a:t>
            </a:r>
          </a:p>
        </p:txBody>
      </p:sp>
      <p:sp>
        <p:nvSpPr>
          <p:cNvPr id="50" name="TextBox 49">
            <a:extLst>
              <a:ext uri="{FF2B5EF4-FFF2-40B4-BE49-F238E27FC236}">
                <a16:creationId xmlns:a16="http://schemas.microsoft.com/office/drawing/2014/main" id="{FC464138-375A-F883-DF15-28847A4F7792}"/>
              </a:ext>
            </a:extLst>
          </p:cNvPr>
          <p:cNvSpPr txBox="1"/>
          <p:nvPr/>
        </p:nvSpPr>
        <p:spPr>
          <a:xfrm>
            <a:off x="2016119" y="3783228"/>
            <a:ext cx="837666" cy="428510"/>
          </a:xfrm>
          <a:prstGeom prst="rect">
            <a:avLst/>
          </a:prstGeom>
          <a:noFill/>
          <a:ln>
            <a:noFill/>
          </a:ln>
        </p:spPr>
        <p:txBody>
          <a:bodyPr wrap="square" lIns="0" tIns="0" rIns="0" bIns="0" rtlCol="0">
            <a:noAutofit/>
          </a:bodyPr>
          <a:lstStyle/>
          <a:p>
            <a:r>
              <a:rPr lang="fr-FR" sz="900" i="1" dirty="0">
                <a:solidFill>
                  <a:schemeClr val="accent1"/>
                </a:solidFill>
                <a:latin typeface="Montserrat" panose="00000500000000000000" pitchFamily="2" charset="0"/>
              </a:rPr>
              <a:t>Recueillent l’autorisation parentale</a:t>
            </a:r>
          </a:p>
        </p:txBody>
      </p:sp>
      <p:sp>
        <p:nvSpPr>
          <p:cNvPr id="61" name="TrackerNumBlue">
            <a:extLst>
              <a:ext uri="{FF2B5EF4-FFF2-40B4-BE49-F238E27FC236}">
                <a16:creationId xmlns:a16="http://schemas.microsoft.com/office/drawing/2014/main" id="{D354285D-9116-8663-E2B0-CA1858EA0362}"/>
              </a:ext>
            </a:extLst>
          </p:cNvPr>
          <p:cNvSpPr/>
          <p:nvPr>
            <p:custDataLst>
              <p:tags r:id="rId9"/>
            </p:custDataLst>
          </p:nvPr>
        </p:nvSpPr>
        <p:spPr>
          <a:xfrm>
            <a:off x="1737911" y="3788434"/>
            <a:ext cx="228949" cy="229949"/>
          </a:xfrm>
          <a:prstGeom prst="ellipse">
            <a:avLst/>
          </a:prstGeom>
          <a:solidFill>
            <a:schemeClr val="accent1"/>
          </a:solidFill>
          <a:ln w="6350" cap="sq"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1" forceAA="0" compatLnSpc="1">
            <a:prstTxWarp prst="textNoShape">
              <a:avLst/>
            </a:prstTxWarp>
            <a:noAutofit/>
          </a:bodyPr>
          <a:lstStyle/>
          <a:p>
            <a:pPr algn="ctr" rtl="0">
              <a:spcBef>
                <a:spcPts val="300"/>
              </a:spcBef>
              <a:spcAft>
                <a:spcPts val="300"/>
              </a:spcAft>
            </a:pPr>
            <a:r>
              <a:rPr lang="fr-FR" sz="1100" b="1" dirty="0">
                <a:solidFill>
                  <a:schemeClr val="bg1"/>
                </a:solidFill>
              </a:rPr>
              <a:t>5</a:t>
            </a:r>
          </a:p>
        </p:txBody>
      </p:sp>
      <p:sp>
        <p:nvSpPr>
          <p:cNvPr id="84" name="TrackerNumBlue">
            <a:extLst>
              <a:ext uri="{FF2B5EF4-FFF2-40B4-BE49-F238E27FC236}">
                <a16:creationId xmlns:a16="http://schemas.microsoft.com/office/drawing/2014/main" id="{8987B49E-09A1-BCEB-E2E2-B0674925A283}"/>
              </a:ext>
            </a:extLst>
          </p:cNvPr>
          <p:cNvSpPr/>
          <p:nvPr>
            <p:custDataLst>
              <p:tags r:id="rId10"/>
            </p:custDataLst>
          </p:nvPr>
        </p:nvSpPr>
        <p:spPr>
          <a:xfrm>
            <a:off x="9475665" y="1888874"/>
            <a:ext cx="228949" cy="229949"/>
          </a:xfrm>
          <a:prstGeom prst="ellipse">
            <a:avLst/>
          </a:prstGeom>
          <a:solidFill>
            <a:schemeClr val="accent1"/>
          </a:solidFill>
          <a:ln w="6350" cap="sq" cmpd="sng" algn="ctr">
            <a:solidFill>
              <a:schemeClr val="accent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1" forceAA="0" compatLnSpc="1">
            <a:prstTxWarp prst="textNoShape">
              <a:avLst/>
            </a:prstTxWarp>
            <a:noAutofit/>
          </a:bodyPr>
          <a:lstStyle/>
          <a:p>
            <a:pPr algn="ctr" rtl="0">
              <a:spcBef>
                <a:spcPts val="300"/>
              </a:spcBef>
              <a:spcAft>
                <a:spcPts val="300"/>
              </a:spcAft>
            </a:pPr>
            <a:r>
              <a:rPr lang="fr-FR" sz="1100" b="1" dirty="0">
                <a:solidFill>
                  <a:schemeClr val="bg1"/>
                </a:solidFill>
              </a:rPr>
              <a:t>8</a:t>
            </a:r>
          </a:p>
        </p:txBody>
      </p:sp>
      <p:cxnSp>
        <p:nvCxnSpPr>
          <p:cNvPr id="85" name="Straight Arrow Connector 84">
            <a:extLst>
              <a:ext uri="{FF2B5EF4-FFF2-40B4-BE49-F238E27FC236}">
                <a16:creationId xmlns:a16="http://schemas.microsoft.com/office/drawing/2014/main" id="{D900AECA-217E-56F1-6D21-52DFA1DB6DCF}"/>
              </a:ext>
            </a:extLst>
          </p:cNvPr>
          <p:cNvCxnSpPr>
            <a:cxnSpLocks/>
          </p:cNvCxnSpPr>
          <p:nvPr/>
        </p:nvCxnSpPr>
        <p:spPr>
          <a:xfrm flipV="1">
            <a:off x="9295557" y="1815475"/>
            <a:ext cx="0" cy="1307786"/>
          </a:xfrm>
          <a:prstGeom prst="straightConnector1">
            <a:avLst/>
          </a:prstGeom>
          <a:ln w="28575">
            <a:solidFill>
              <a:schemeClr val="accent1"/>
            </a:solidFill>
            <a:tailEnd type="triangle" w="lg" len="lg"/>
          </a:ln>
        </p:spPr>
        <p:style>
          <a:lnRef idx="1">
            <a:schemeClr val="accent1"/>
          </a:lnRef>
          <a:fillRef idx="0">
            <a:schemeClr val="accent1"/>
          </a:fillRef>
          <a:effectRef idx="0">
            <a:schemeClr val="accent1"/>
          </a:effectRef>
          <a:fontRef idx="minor">
            <a:schemeClr val="tx1"/>
          </a:fontRef>
        </p:style>
      </p:cxnSp>
      <p:sp>
        <p:nvSpPr>
          <p:cNvPr id="93" name="TextBox 92">
            <a:extLst>
              <a:ext uri="{FF2B5EF4-FFF2-40B4-BE49-F238E27FC236}">
                <a16:creationId xmlns:a16="http://schemas.microsoft.com/office/drawing/2014/main" id="{05000342-EB9C-EA49-D259-74643A70ECD7}"/>
              </a:ext>
            </a:extLst>
          </p:cNvPr>
          <p:cNvSpPr txBox="1"/>
          <p:nvPr/>
        </p:nvSpPr>
        <p:spPr>
          <a:xfrm>
            <a:off x="9464357" y="2178783"/>
            <a:ext cx="709689" cy="486666"/>
          </a:xfrm>
          <a:prstGeom prst="rect">
            <a:avLst/>
          </a:prstGeom>
          <a:noFill/>
          <a:ln>
            <a:noFill/>
          </a:ln>
        </p:spPr>
        <p:txBody>
          <a:bodyPr wrap="square" lIns="0" tIns="0" rIns="0" bIns="0" rtlCol="0">
            <a:noAutofit/>
          </a:bodyPr>
          <a:lstStyle/>
          <a:p>
            <a:r>
              <a:rPr lang="fr-FR" sz="900" i="1" dirty="0">
                <a:solidFill>
                  <a:srgbClr val="004984"/>
                </a:solidFill>
                <a:latin typeface="Montserrat" panose="00000500000000000000" pitchFamily="2" charset="0"/>
              </a:rPr>
              <a:t>Recueillent le B2 et le FIJAIS</a:t>
            </a:r>
          </a:p>
        </p:txBody>
      </p:sp>
      <p:sp>
        <p:nvSpPr>
          <p:cNvPr id="24" name="TextBox 23">
            <a:extLst>
              <a:ext uri="{FF2B5EF4-FFF2-40B4-BE49-F238E27FC236}">
                <a16:creationId xmlns:a16="http://schemas.microsoft.com/office/drawing/2014/main" id="{CEF78582-47DC-EBFA-917B-5A92CBB182F2}"/>
              </a:ext>
            </a:extLst>
          </p:cNvPr>
          <p:cNvSpPr txBox="1"/>
          <p:nvPr/>
        </p:nvSpPr>
        <p:spPr>
          <a:xfrm>
            <a:off x="8604687" y="3185428"/>
            <a:ext cx="144115" cy="239860"/>
          </a:xfrm>
          <a:prstGeom prst="rect">
            <a:avLst/>
          </a:prstGeom>
          <a:noFill/>
          <a:ln>
            <a:noFill/>
          </a:ln>
        </p:spPr>
        <p:txBody>
          <a:bodyPr wrap="square" lIns="72000" tIns="36000" rIns="72000" bIns="36000" rtlCol="0">
            <a:noAutofit/>
          </a:bodyPr>
          <a:lstStyle/>
          <a:p>
            <a:endParaRPr lang="fr-FR" sz="1100" i="1" dirty="0">
              <a:solidFill>
                <a:srgbClr val="004984"/>
              </a:solidFill>
              <a:latin typeface="Montserrat" panose="00000500000000000000" pitchFamily="2" charset="0"/>
            </a:endParaRPr>
          </a:p>
        </p:txBody>
      </p:sp>
      <p:cxnSp>
        <p:nvCxnSpPr>
          <p:cNvPr id="72" name="Straight Arrow Connector 28">
            <a:extLst>
              <a:ext uri="{FF2B5EF4-FFF2-40B4-BE49-F238E27FC236}">
                <a16:creationId xmlns:a16="http://schemas.microsoft.com/office/drawing/2014/main" id="{E2EB9F17-194C-ECDE-0FB9-7D2797D452A5}"/>
              </a:ext>
            </a:extLst>
          </p:cNvPr>
          <p:cNvCxnSpPr>
            <a:cxnSpLocks/>
          </p:cNvCxnSpPr>
          <p:nvPr/>
        </p:nvCxnSpPr>
        <p:spPr>
          <a:xfrm>
            <a:off x="3976544" y="1815475"/>
            <a:ext cx="0" cy="1036773"/>
          </a:xfrm>
          <a:prstGeom prst="straightConnector1">
            <a:avLst/>
          </a:prstGeom>
          <a:ln w="28575">
            <a:solidFill>
              <a:schemeClr val="accent2"/>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21" name="Straight Arrow Connector 28">
            <a:extLst>
              <a:ext uri="{FF2B5EF4-FFF2-40B4-BE49-F238E27FC236}">
                <a16:creationId xmlns:a16="http://schemas.microsoft.com/office/drawing/2014/main" id="{9D31D836-B5E5-42C2-028B-ACE0D7744869}"/>
              </a:ext>
            </a:extLst>
          </p:cNvPr>
          <p:cNvCxnSpPr>
            <a:cxnSpLocks/>
          </p:cNvCxnSpPr>
          <p:nvPr/>
        </p:nvCxnSpPr>
        <p:spPr>
          <a:xfrm>
            <a:off x="3976543" y="4439635"/>
            <a:ext cx="0" cy="1098036"/>
          </a:xfrm>
          <a:prstGeom prst="straightConnector1">
            <a:avLst/>
          </a:prstGeom>
          <a:ln w="28575">
            <a:solidFill>
              <a:schemeClr val="accent2"/>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22" name="Straight Arrow Connector 28">
            <a:extLst>
              <a:ext uri="{FF2B5EF4-FFF2-40B4-BE49-F238E27FC236}">
                <a16:creationId xmlns:a16="http://schemas.microsoft.com/office/drawing/2014/main" id="{8CB60C22-B425-3C15-3E8F-FC3D710B6ADD}"/>
              </a:ext>
            </a:extLst>
          </p:cNvPr>
          <p:cNvCxnSpPr>
            <a:cxnSpLocks/>
          </p:cNvCxnSpPr>
          <p:nvPr/>
        </p:nvCxnSpPr>
        <p:spPr>
          <a:xfrm flipV="1">
            <a:off x="4110238" y="4439635"/>
            <a:ext cx="0" cy="1084386"/>
          </a:xfrm>
          <a:prstGeom prst="straightConnector1">
            <a:avLst/>
          </a:prstGeom>
          <a:ln w="28575">
            <a:solidFill>
              <a:schemeClr val="accent2"/>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26" name="Straight Arrow Connector 28">
            <a:extLst>
              <a:ext uri="{FF2B5EF4-FFF2-40B4-BE49-F238E27FC236}">
                <a16:creationId xmlns:a16="http://schemas.microsoft.com/office/drawing/2014/main" id="{CC798AE2-5127-23F6-6001-1014FE8BFB7A}"/>
              </a:ext>
            </a:extLst>
          </p:cNvPr>
          <p:cNvCxnSpPr>
            <a:cxnSpLocks/>
          </p:cNvCxnSpPr>
          <p:nvPr/>
        </p:nvCxnSpPr>
        <p:spPr>
          <a:xfrm flipV="1">
            <a:off x="4110238" y="1796311"/>
            <a:ext cx="0" cy="1036773"/>
          </a:xfrm>
          <a:prstGeom prst="straightConnector1">
            <a:avLst/>
          </a:prstGeom>
          <a:ln w="28575">
            <a:solidFill>
              <a:schemeClr val="accent2"/>
            </a:solidFill>
            <a:tailEnd type="triangle" w="lg" len="lg"/>
          </a:ln>
        </p:spPr>
        <p:style>
          <a:lnRef idx="1">
            <a:schemeClr val="accent1"/>
          </a:lnRef>
          <a:fillRef idx="0">
            <a:schemeClr val="accent1"/>
          </a:fillRef>
          <a:effectRef idx="0">
            <a:schemeClr val="accent1"/>
          </a:effectRef>
          <a:fontRef idx="minor">
            <a:schemeClr val="tx1"/>
          </a:fontRef>
        </p:style>
      </p:cxnSp>
      <p:sp>
        <p:nvSpPr>
          <p:cNvPr id="6" name="TextBox 99">
            <a:extLst>
              <a:ext uri="{FF2B5EF4-FFF2-40B4-BE49-F238E27FC236}">
                <a16:creationId xmlns:a16="http://schemas.microsoft.com/office/drawing/2014/main" id="{AE92B42D-536D-86FE-A603-7B4550E1C2BD}"/>
              </a:ext>
            </a:extLst>
          </p:cNvPr>
          <p:cNvSpPr txBox="1"/>
          <p:nvPr/>
        </p:nvSpPr>
        <p:spPr>
          <a:xfrm>
            <a:off x="4881733" y="1918791"/>
            <a:ext cx="1671487" cy="352806"/>
          </a:xfrm>
          <a:prstGeom prst="rect">
            <a:avLst/>
          </a:prstGeom>
          <a:noFill/>
          <a:ln>
            <a:noFill/>
          </a:ln>
        </p:spPr>
        <p:txBody>
          <a:bodyPr wrap="square" lIns="0" tIns="0" rIns="0" bIns="0" rtlCol="0">
            <a:noAutofit/>
          </a:bodyPr>
          <a:lstStyle/>
          <a:p>
            <a:r>
              <a:rPr lang="fr-FR" sz="900" i="1" dirty="0">
                <a:solidFill>
                  <a:schemeClr val="accent1"/>
                </a:solidFill>
                <a:latin typeface="Montserrat" panose="00000500000000000000" pitchFamily="2" charset="0"/>
              </a:rPr>
              <a:t>Identifient et remontent des profils</a:t>
            </a:r>
          </a:p>
        </p:txBody>
      </p:sp>
      <p:sp>
        <p:nvSpPr>
          <p:cNvPr id="7" name="TrackerNumBlue">
            <a:extLst>
              <a:ext uri="{FF2B5EF4-FFF2-40B4-BE49-F238E27FC236}">
                <a16:creationId xmlns:a16="http://schemas.microsoft.com/office/drawing/2014/main" id="{D03ABF31-D3A0-59ED-3BE9-2CF6902FFD51}"/>
              </a:ext>
            </a:extLst>
          </p:cNvPr>
          <p:cNvSpPr/>
          <p:nvPr>
            <p:custDataLst>
              <p:tags r:id="rId11"/>
            </p:custDataLst>
          </p:nvPr>
        </p:nvSpPr>
        <p:spPr>
          <a:xfrm>
            <a:off x="4220954" y="1840953"/>
            <a:ext cx="561045" cy="228762"/>
          </a:xfrm>
          <a:prstGeom prst="ellipse">
            <a:avLst/>
          </a:prstGeom>
          <a:solidFill>
            <a:schemeClr val="accent2"/>
          </a:solidFill>
          <a:ln w="6350" cap="sq" cmpd="sng" algn="ctr">
            <a:solidFill>
              <a:schemeClr val="accent2"/>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1" forceAA="0" compatLnSpc="1">
            <a:prstTxWarp prst="textNoShape">
              <a:avLst/>
            </a:prstTxWarp>
            <a:noAutofit/>
          </a:bodyPr>
          <a:lstStyle/>
          <a:p>
            <a:pPr algn="ctr" rtl="0">
              <a:spcBef>
                <a:spcPts val="300"/>
              </a:spcBef>
              <a:spcAft>
                <a:spcPts val="300"/>
              </a:spcAft>
            </a:pPr>
            <a:r>
              <a:rPr lang="fr-FR" sz="1100" b="1" dirty="0">
                <a:solidFill>
                  <a:schemeClr val="bg1"/>
                </a:solidFill>
              </a:rPr>
              <a:t>4b1</a:t>
            </a:r>
          </a:p>
        </p:txBody>
      </p:sp>
      <p:sp>
        <p:nvSpPr>
          <p:cNvPr id="8" name="TextBox 13">
            <a:extLst>
              <a:ext uri="{FF2B5EF4-FFF2-40B4-BE49-F238E27FC236}">
                <a16:creationId xmlns:a16="http://schemas.microsoft.com/office/drawing/2014/main" id="{45475CF9-4AA0-BCEB-24FE-3BC6E5DED925}"/>
              </a:ext>
            </a:extLst>
          </p:cNvPr>
          <p:cNvSpPr txBox="1"/>
          <p:nvPr/>
        </p:nvSpPr>
        <p:spPr>
          <a:xfrm>
            <a:off x="8122889" y="2087771"/>
            <a:ext cx="1033241" cy="402057"/>
          </a:xfrm>
          <a:prstGeom prst="rect">
            <a:avLst/>
          </a:prstGeom>
          <a:noFill/>
          <a:ln>
            <a:noFill/>
          </a:ln>
        </p:spPr>
        <p:txBody>
          <a:bodyPr wrap="square" lIns="72000" tIns="36000" rIns="72000" bIns="36000" rtlCol="0">
            <a:noAutofit/>
          </a:bodyPr>
          <a:lstStyle/>
          <a:p>
            <a:r>
              <a:rPr lang="fr-FR" sz="900" i="1" dirty="0">
                <a:solidFill>
                  <a:srgbClr val="004984"/>
                </a:solidFill>
                <a:latin typeface="Montserrat" panose="00000500000000000000" pitchFamily="2" charset="0"/>
              </a:rPr>
              <a:t>Dispatchent les profils entre les associations de mentorat</a:t>
            </a:r>
          </a:p>
        </p:txBody>
      </p:sp>
      <p:sp>
        <p:nvSpPr>
          <p:cNvPr id="9" name="TrackerNumBlue">
            <a:extLst>
              <a:ext uri="{FF2B5EF4-FFF2-40B4-BE49-F238E27FC236}">
                <a16:creationId xmlns:a16="http://schemas.microsoft.com/office/drawing/2014/main" id="{31EC737E-7828-8943-712A-C43B753A43FB}"/>
              </a:ext>
            </a:extLst>
          </p:cNvPr>
          <p:cNvSpPr/>
          <p:nvPr>
            <p:custDataLst>
              <p:tags r:id="rId12"/>
            </p:custDataLst>
          </p:nvPr>
        </p:nvSpPr>
        <p:spPr>
          <a:xfrm>
            <a:off x="8155813" y="1849745"/>
            <a:ext cx="561045" cy="228762"/>
          </a:xfrm>
          <a:prstGeom prst="ellipse">
            <a:avLst/>
          </a:prstGeom>
          <a:solidFill>
            <a:schemeClr val="accent2"/>
          </a:solidFill>
          <a:ln w="6350" cap="sq" cmpd="sng" algn="ctr">
            <a:solidFill>
              <a:schemeClr val="accent2"/>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1" forceAA="0" compatLnSpc="1">
            <a:prstTxWarp prst="textNoShape">
              <a:avLst/>
            </a:prstTxWarp>
            <a:noAutofit/>
          </a:bodyPr>
          <a:lstStyle/>
          <a:p>
            <a:pPr algn="ctr" rtl="0">
              <a:spcBef>
                <a:spcPts val="300"/>
              </a:spcBef>
              <a:spcAft>
                <a:spcPts val="300"/>
              </a:spcAft>
            </a:pPr>
            <a:r>
              <a:rPr lang="fr-FR" sz="1100" b="1" dirty="0">
                <a:solidFill>
                  <a:schemeClr val="bg1"/>
                </a:solidFill>
              </a:rPr>
              <a:t>4b2</a:t>
            </a:r>
          </a:p>
        </p:txBody>
      </p:sp>
      <p:cxnSp>
        <p:nvCxnSpPr>
          <p:cNvPr id="11" name="Straight Arrow Connector 28">
            <a:extLst>
              <a:ext uri="{FF2B5EF4-FFF2-40B4-BE49-F238E27FC236}">
                <a16:creationId xmlns:a16="http://schemas.microsoft.com/office/drawing/2014/main" id="{FE1ED777-E5EC-FCFF-0EF5-C8D2B0C5817C}"/>
              </a:ext>
            </a:extLst>
          </p:cNvPr>
          <p:cNvCxnSpPr>
            <a:cxnSpLocks/>
          </p:cNvCxnSpPr>
          <p:nvPr/>
        </p:nvCxnSpPr>
        <p:spPr>
          <a:xfrm>
            <a:off x="8016385" y="1815475"/>
            <a:ext cx="0" cy="1176286"/>
          </a:xfrm>
          <a:prstGeom prst="straightConnector1">
            <a:avLst/>
          </a:prstGeom>
          <a:ln w="28575">
            <a:solidFill>
              <a:schemeClr val="accent2"/>
            </a:solidFill>
            <a:tailEnd type="triangle" w="lg" len="lg"/>
          </a:ln>
        </p:spPr>
        <p:style>
          <a:lnRef idx="1">
            <a:schemeClr val="accent1"/>
          </a:lnRef>
          <a:fillRef idx="0">
            <a:schemeClr val="accent1"/>
          </a:fillRef>
          <a:effectRef idx="0">
            <a:schemeClr val="accent1"/>
          </a:effectRef>
          <a:fontRef idx="minor">
            <a:schemeClr val="tx1"/>
          </a:fontRef>
        </p:style>
      </p:cxnSp>
      <p:sp>
        <p:nvSpPr>
          <p:cNvPr id="19" name="TextBox 116">
            <a:extLst>
              <a:ext uri="{FF2B5EF4-FFF2-40B4-BE49-F238E27FC236}">
                <a16:creationId xmlns:a16="http://schemas.microsoft.com/office/drawing/2014/main" id="{D5673064-AD07-0B67-8F7C-BBADBBD6AC74}"/>
              </a:ext>
            </a:extLst>
          </p:cNvPr>
          <p:cNvSpPr txBox="1"/>
          <p:nvPr/>
        </p:nvSpPr>
        <p:spPr>
          <a:xfrm>
            <a:off x="10480317" y="962361"/>
            <a:ext cx="1475702" cy="194259"/>
          </a:xfrm>
          <a:prstGeom prst="rect">
            <a:avLst/>
          </a:prstGeom>
          <a:noFill/>
          <a:ln>
            <a:noFill/>
          </a:ln>
        </p:spPr>
        <p:txBody>
          <a:bodyPr wrap="square" lIns="0" tIns="0" rIns="0" bIns="0" rtlCol="0">
            <a:noAutofit/>
          </a:bodyPr>
          <a:lstStyle/>
          <a:p>
            <a:r>
              <a:rPr lang="fr-FR" sz="900" dirty="0">
                <a:latin typeface="Montserrat" panose="00000500000000000000" pitchFamily="2" charset="0"/>
              </a:rPr>
              <a:t>Etapes du décret</a:t>
            </a:r>
          </a:p>
        </p:txBody>
      </p:sp>
      <p:sp>
        <p:nvSpPr>
          <p:cNvPr id="52" name="TextBox 51">
            <a:extLst>
              <a:ext uri="{FF2B5EF4-FFF2-40B4-BE49-F238E27FC236}">
                <a16:creationId xmlns:a16="http://schemas.microsoft.com/office/drawing/2014/main" id="{2483E2F1-2970-7111-1386-D31EF2A111CD}"/>
              </a:ext>
            </a:extLst>
          </p:cNvPr>
          <p:cNvSpPr txBox="1"/>
          <p:nvPr/>
        </p:nvSpPr>
        <p:spPr>
          <a:xfrm>
            <a:off x="7491504" y="3035829"/>
            <a:ext cx="3316700" cy="414724"/>
          </a:xfrm>
          <a:prstGeom prst="rect">
            <a:avLst/>
          </a:prstGeom>
          <a:solidFill>
            <a:schemeClr val="accent2"/>
          </a:solidFill>
        </p:spPr>
        <p:txBody>
          <a:bodyPr wrap="square" lIns="72000" tIns="36000" rIns="72000" bIns="36000" rtlCol="0" anchor="ctr">
            <a:noAutofit/>
          </a:bodyPr>
          <a:lstStyle/>
          <a:p>
            <a:pPr algn="ctr"/>
            <a:r>
              <a:rPr lang="fr-FR" sz="1100" dirty="0">
                <a:solidFill>
                  <a:schemeClr val="bg1"/>
                </a:solidFill>
                <a:latin typeface="Montserrat" panose="00000500000000000000" pitchFamily="2" charset="0"/>
              </a:rPr>
              <a:t>Associations de mentorat</a:t>
            </a:r>
          </a:p>
        </p:txBody>
      </p:sp>
      <p:sp>
        <p:nvSpPr>
          <p:cNvPr id="80" name="TextBox 79">
            <a:extLst>
              <a:ext uri="{FF2B5EF4-FFF2-40B4-BE49-F238E27FC236}">
                <a16:creationId xmlns:a16="http://schemas.microsoft.com/office/drawing/2014/main" id="{FCF8FB39-D2E5-254A-52C2-90A79AF92261}"/>
              </a:ext>
            </a:extLst>
          </p:cNvPr>
          <p:cNvSpPr txBox="1"/>
          <p:nvPr/>
        </p:nvSpPr>
        <p:spPr>
          <a:xfrm>
            <a:off x="3607952" y="3822053"/>
            <a:ext cx="1559269" cy="169277"/>
          </a:xfrm>
          <a:prstGeom prst="rect">
            <a:avLst/>
          </a:prstGeom>
          <a:solidFill>
            <a:schemeClr val="accent1"/>
          </a:solidFill>
          <a:ln>
            <a:solidFill>
              <a:schemeClr val="accent2"/>
            </a:solidFill>
          </a:ln>
        </p:spPr>
        <p:txBody>
          <a:bodyPr wrap="square" lIns="0" tIns="0" rIns="0" bIns="0" rtlCol="0" anchor="ctr">
            <a:spAutoFit/>
          </a:bodyPr>
          <a:lstStyle>
            <a:defPPr>
              <a:defRPr lang="fr-FR"/>
            </a:defPPr>
            <a:lvl1pPr>
              <a:defRPr sz="1600">
                <a:latin typeface="Montserrat" panose="00000500000000000000" pitchFamily="2" charset="0"/>
              </a:defRPr>
            </a:lvl1pPr>
          </a:lstStyle>
          <a:p>
            <a:pPr algn="ctr"/>
            <a:r>
              <a:rPr lang="fr-FR" sz="1100" dirty="0" err="1">
                <a:solidFill>
                  <a:schemeClr val="bg1"/>
                </a:solidFill>
              </a:rPr>
              <a:t>Dir</a:t>
            </a:r>
            <a:r>
              <a:rPr lang="fr-FR" sz="1100" dirty="0">
                <a:solidFill>
                  <a:schemeClr val="bg1"/>
                </a:solidFill>
              </a:rPr>
              <a:t>. de structures</a:t>
            </a:r>
          </a:p>
        </p:txBody>
      </p:sp>
      <p:sp>
        <p:nvSpPr>
          <p:cNvPr id="4" name="TextBox 3">
            <a:extLst>
              <a:ext uri="{FF2B5EF4-FFF2-40B4-BE49-F238E27FC236}">
                <a16:creationId xmlns:a16="http://schemas.microsoft.com/office/drawing/2014/main" id="{BEA2C017-053A-F059-4C6B-B734D1695B88}"/>
              </a:ext>
            </a:extLst>
          </p:cNvPr>
          <p:cNvSpPr txBox="1"/>
          <p:nvPr/>
        </p:nvSpPr>
        <p:spPr>
          <a:xfrm>
            <a:off x="3011459" y="2963204"/>
            <a:ext cx="1559269" cy="169277"/>
          </a:xfrm>
          <a:prstGeom prst="rect">
            <a:avLst/>
          </a:prstGeom>
          <a:solidFill>
            <a:schemeClr val="accent1"/>
          </a:solidFill>
          <a:ln>
            <a:solidFill>
              <a:schemeClr val="accent2"/>
            </a:solidFill>
          </a:ln>
        </p:spPr>
        <p:txBody>
          <a:bodyPr wrap="square" lIns="0" tIns="0" rIns="0" bIns="0" rtlCol="0" anchor="ctr">
            <a:spAutoFit/>
          </a:bodyPr>
          <a:lstStyle>
            <a:defPPr>
              <a:defRPr lang="fr-FR"/>
            </a:defPPr>
            <a:lvl1pPr>
              <a:defRPr sz="1600">
                <a:latin typeface="Montserrat" panose="00000500000000000000" pitchFamily="2" charset="0"/>
              </a:defRPr>
            </a:lvl1pPr>
          </a:lstStyle>
          <a:p>
            <a:pPr algn="ctr"/>
            <a:r>
              <a:rPr lang="fr-FR" sz="1100" dirty="0">
                <a:solidFill>
                  <a:schemeClr val="bg1"/>
                </a:solidFill>
              </a:rPr>
              <a:t>Inspecteurs</a:t>
            </a:r>
          </a:p>
        </p:txBody>
      </p:sp>
      <p:sp>
        <p:nvSpPr>
          <p:cNvPr id="14" name="TrackerNumBlue">
            <a:extLst>
              <a:ext uri="{FF2B5EF4-FFF2-40B4-BE49-F238E27FC236}">
                <a16:creationId xmlns:a16="http://schemas.microsoft.com/office/drawing/2014/main" id="{F6039758-7C53-8CD0-85EC-3886B9285EF4}"/>
              </a:ext>
            </a:extLst>
          </p:cNvPr>
          <p:cNvSpPr/>
          <p:nvPr>
            <p:custDataLst>
              <p:tags r:id="rId13"/>
            </p:custDataLst>
          </p:nvPr>
        </p:nvSpPr>
        <p:spPr>
          <a:xfrm>
            <a:off x="11094368" y="1891566"/>
            <a:ext cx="228949" cy="229949"/>
          </a:xfrm>
          <a:prstGeom prst="ellipse">
            <a:avLst/>
          </a:prstGeom>
          <a:solidFill>
            <a:schemeClr val="bg1">
              <a:lumMod val="50000"/>
            </a:schemeClr>
          </a:solidFill>
          <a:ln w="6350" cap="sq"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1" forceAA="0" compatLnSpc="1">
            <a:prstTxWarp prst="textNoShape">
              <a:avLst/>
            </a:prstTxWarp>
            <a:noAutofit/>
          </a:bodyPr>
          <a:lstStyle/>
          <a:p>
            <a:pPr algn="ctr" rtl="0">
              <a:spcBef>
                <a:spcPts val="300"/>
              </a:spcBef>
              <a:spcAft>
                <a:spcPts val="300"/>
              </a:spcAft>
            </a:pPr>
            <a:r>
              <a:rPr lang="fr-FR" sz="1100" b="1" dirty="0">
                <a:solidFill>
                  <a:schemeClr val="bg1"/>
                </a:solidFill>
              </a:rPr>
              <a:t>0</a:t>
            </a:r>
          </a:p>
        </p:txBody>
      </p:sp>
      <p:cxnSp>
        <p:nvCxnSpPr>
          <p:cNvPr id="15" name="Straight Arrow Connector 55">
            <a:extLst>
              <a:ext uri="{FF2B5EF4-FFF2-40B4-BE49-F238E27FC236}">
                <a16:creationId xmlns:a16="http://schemas.microsoft.com/office/drawing/2014/main" id="{A37BA757-726A-9AEF-5D16-3F0360A726B3}"/>
              </a:ext>
            </a:extLst>
          </p:cNvPr>
          <p:cNvCxnSpPr>
            <a:cxnSpLocks/>
          </p:cNvCxnSpPr>
          <p:nvPr/>
        </p:nvCxnSpPr>
        <p:spPr>
          <a:xfrm flipH="1">
            <a:off x="10808204" y="1624827"/>
            <a:ext cx="4" cy="1618364"/>
          </a:xfrm>
          <a:prstGeom prst="bentConnector3">
            <a:avLst>
              <a:gd name="adj1" fmla="val -5715000000"/>
            </a:avLst>
          </a:prstGeom>
          <a:ln w="28575">
            <a:solidFill>
              <a:schemeClr val="bg1">
                <a:lumMod val="50000"/>
              </a:schemeClr>
            </a:solidFill>
            <a:tailEnd type="triangle" w="lg" len="lg"/>
          </a:ln>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33273EE6-5BD7-D687-D429-FF0053F5AE15}"/>
              </a:ext>
            </a:extLst>
          </p:cNvPr>
          <p:cNvSpPr txBox="1"/>
          <p:nvPr/>
        </p:nvSpPr>
        <p:spPr>
          <a:xfrm>
            <a:off x="11018364" y="2149457"/>
            <a:ext cx="1012191" cy="453116"/>
          </a:xfrm>
          <a:prstGeom prst="rect">
            <a:avLst/>
          </a:prstGeom>
          <a:noFill/>
          <a:ln>
            <a:noFill/>
          </a:ln>
        </p:spPr>
        <p:txBody>
          <a:bodyPr wrap="square" lIns="72000" tIns="36000" rIns="72000" bIns="36000" rtlCol="0">
            <a:noAutofit/>
          </a:bodyPr>
          <a:lstStyle/>
          <a:p>
            <a:r>
              <a:rPr lang="fr-FR" sz="900" i="1" dirty="0" err="1">
                <a:solidFill>
                  <a:schemeClr val="bg1">
                    <a:lumMod val="50000"/>
                  </a:schemeClr>
                </a:solidFill>
                <a:latin typeface="Montserrat" panose="00000500000000000000" pitchFamily="2" charset="0"/>
              </a:rPr>
              <a:t>Convention-nent</a:t>
            </a:r>
            <a:br>
              <a:rPr lang="fr-FR" sz="900" i="1" dirty="0">
                <a:solidFill>
                  <a:schemeClr val="bg1">
                    <a:lumMod val="50000"/>
                  </a:schemeClr>
                </a:solidFill>
                <a:latin typeface="Montserrat" panose="00000500000000000000" pitchFamily="2" charset="0"/>
              </a:rPr>
            </a:br>
            <a:r>
              <a:rPr lang="fr-FR" sz="900" i="1" dirty="0">
                <a:solidFill>
                  <a:schemeClr val="bg1">
                    <a:lumMod val="50000"/>
                  </a:schemeClr>
                </a:solidFill>
                <a:latin typeface="Montserrat" panose="00000500000000000000" pitchFamily="2" charset="0"/>
              </a:rPr>
              <a:t>(et financent)</a:t>
            </a:r>
          </a:p>
        </p:txBody>
      </p:sp>
      <p:cxnSp>
        <p:nvCxnSpPr>
          <p:cNvPr id="10" name="Straight Arrow Connector 8">
            <a:extLst>
              <a:ext uri="{FF2B5EF4-FFF2-40B4-BE49-F238E27FC236}">
                <a16:creationId xmlns:a16="http://schemas.microsoft.com/office/drawing/2014/main" id="{7E6D50F1-B1A3-D88C-41A7-F2E142E8B755}"/>
              </a:ext>
            </a:extLst>
          </p:cNvPr>
          <p:cNvCxnSpPr>
            <a:cxnSpLocks/>
          </p:cNvCxnSpPr>
          <p:nvPr/>
        </p:nvCxnSpPr>
        <p:spPr>
          <a:xfrm rot="10800000">
            <a:off x="5504129" y="3174127"/>
            <a:ext cx="1987375" cy="0"/>
          </a:xfrm>
          <a:prstGeom prst="straightConnector1">
            <a:avLst/>
          </a:prstGeom>
          <a:ln w="28575">
            <a:solidFill>
              <a:schemeClr val="accent2"/>
            </a:solidFill>
            <a:tailEnd type="triangle" w="lg" len="lg"/>
          </a:ln>
        </p:spPr>
        <p:style>
          <a:lnRef idx="1">
            <a:schemeClr val="accent1"/>
          </a:lnRef>
          <a:fillRef idx="0">
            <a:schemeClr val="accent1"/>
          </a:fillRef>
          <a:effectRef idx="0">
            <a:schemeClr val="accent1"/>
          </a:effectRef>
          <a:fontRef idx="minor">
            <a:schemeClr val="tx1"/>
          </a:fontRef>
        </p:style>
      </p:cxnSp>
      <p:sp>
        <p:nvSpPr>
          <p:cNvPr id="12" name="TrackerNumBlue">
            <a:extLst>
              <a:ext uri="{FF2B5EF4-FFF2-40B4-BE49-F238E27FC236}">
                <a16:creationId xmlns:a16="http://schemas.microsoft.com/office/drawing/2014/main" id="{4F6CCE90-3904-7E97-0F49-1108EB076790}"/>
              </a:ext>
            </a:extLst>
          </p:cNvPr>
          <p:cNvSpPr/>
          <p:nvPr>
            <p:custDataLst>
              <p:tags r:id="rId14"/>
            </p:custDataLst>
          </p:nvPr>
        </p:nvSpPr>
        <p:spPr>
          <a:xfrm>
            <a:off x="5605659" y="2765672"/>
            <a:ext cx="228949" cy="229949"/>
          </a:xfrm>
          <a:prstGeom prst="ellipse">
            <a:avLst/>
          </a:prstGeom>
          <a:solidFill>
            <a:schemeClr val="accent1"/>
          </a:solidFill>
          <a:ln w="6350" cap="sq"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1" forceAA="0" compatLnSpc="1">
            <a:prstTxWarp prst="textNoShape">
              <a:avLst/>
            </a:prstTxWarp>
            <a:noAutofit/>
          </a:bodyPr>
          <a:lstStyle/>
          <a:p>
            <a:pPr algn="ctr" rtl="0">
              <a:spcBef>
                <a:spcPts val="300"/>
              </a:spcBef>
              <a:spcAft>
                <a:spcPts val="300"/>
              </a:spcAft>
            </a:pPr>
            <a:r>
              <a:rPr lang="fr-FR" sz="1100" b="1" dirty="0">
                <a:solidFill>
                  <a:schemeClr val="bg1"/>
                </a:solidFill>
              </a:rPr>
              <a:t>1b</a:t>
            </a:r>
          </a:p>
        </p:txBody>
      </p:sp>
      <p:sp>
        <p:nvSpPr>
          <p:cNvPr id="17" name="TextBox 16">
            <a:extLst>
              <a:ext uri="{FF2B5EF4-FFF2-40B4-BE49-F238E27FC236}">
                <a16:creationId xmlns:a16="http://schemas.microsoft.com/office/drawing/2014/main" id="{20240896-A81E-3B8F-65B8-0B37E3399DB1}"/>
              </a:ext>
            </a:extLst>
          </p:cNvPr>
          <p:cNvSpPr txBox="1"/>
          <p:nvPr/>
        </p:nvSpPr>
        <p:spPr>
          <a:xfrm>
            <a:off x="5984050" y="2573830"/>
            <a:ext cx="1521204" cy="414724"/>
          </a:xfrm>
          <a:prstGeom prst="rect">
            <a:avLst/>
          </a:prstGeom>
          <a:noFill/>
          <a:ln>
            <a:noFill/>
          </a:ln>
        </p:spPr>
        <p:txBody>
          <a:bodyPr wrap="square" lIns="0" tIns="0" rIns="0" bIns="0" rtlCol="0">
            <a:noAutofit/>
          </a:bodyPr>
          <a:lstStyle/>
          <a:p>
            <a:r>
              <a:rPr lang="fr-FR" sz="900" i="1" dirty="0">
                <a:solidFill>
                  <a:schemeClr val="accent1"/>
                </a:solidFill>
                <a:latin typeface="Montserrat" panose="00000500000000000000" pitchFamily="2" charset="0"/>
              </a:rPr>
              <a:t>Informent sur </a:t>
            </a:r>
            <a:br>
              <a:rPr lang="fr-FR" sz="900" i="1" dirty="0">
                <a:solidFill>
                  <a:schemeClr val="accent1"/>
                </a:solidFill>
                <a:latin typeface="Montserrat" panose="00000500000000000000" pitchFamily="2" charset="0"/>
              </a:rPr>
            </a:br>
            <a:r>
              <a:rPr lang="fr-FR" sz="900" i="1" dirty="0">
                <a:solidFill>
                  <a:schemeClr val="accent1"/>
                </a:solidFill>
                <a:latin typeface="Montserrat" panose="00000500000000000000" pitchFamily="2" charset="0"/>
              </a:rPr>
              <a:t>le mentorat et sur les associations</a:t>
            </a:r>
          </a:p>
        </p:txBody>
      </p:sp>
      <p:sp>
        <p:nvSpPr>
          <p:cNvPr id="32" name="TextBox 31">
            <a:extLst>
              <a:ext uri="{FF2B5EF4-FFF2-40B4-BE49-F238E27FC236}">
                <a16:creationId xmlns:a16="http://schemas.microsoft.com/office/drawing/2014/main" id="{5EEA64B5-AD90-3952-BFA7-BB1C97B8D641}"/>
              </a:ext>
            </a:extLst>
          </p:cNvPr>
          <p:cNvSpPr txBox="1"/>
          <p:nvPr/>
        </p:nvSpPr>
        <p:spPr>
          <a:xfrm>
            <a:off x="10061378" y="893491"/>
            <a:ext cx="302500" cy="270432"/>
          </a:xfrm>
          <a:prstGeom prst="rect">
            <a:avLst/>
          </a:prstGeom>
          <a:solidFill>
            <a:schemeClr val="accent4">
              <a:lumMod val="20000"/>
              <a:lumOff val="80000"/>
            </a:schemeClr>
          </a:solidFill>
          <a:ln w="19050">
            <a:noFill/>
            <a:prstDash val="dash"/>
          </a:ln>
        </p:spPr>
        <p:txBody>
          <a:bodyPr wrap="square" lIns="36000" tIns="0" rIns="36000" bIns="0" rtlCol="0">
            <a:noAutofit/>
          </a:bodyPr>
          <a:lstStyle/>
          <a:p>
            <a:pPr algn="l"/>
            <a:endParaRPr lang="fr-FR" dirty="0"/>
          </a:p>
        </p:txBody>
      </p:sp>
      <p:sp>
        <p:nvSpPr>
          <p:cNvPr id="23" name="TextBox 22">
            <a:extLst>
              <a:ext uri="{FF2B5EF4-FFF2-40B4-BE49-F238E27FC236}">
                <a16:creationId xmlns:a16="http://schemas.microsoft.com/office/drawing/2014/main" id="{5B6EA2A1-BF62-023D-90BD-8D7C3BB3FF94}"/>
              </a:ext>
            </a:extLst>
          </p:cNvPr>
          <p:cNvSpPr txBox="1"/>
          <p:nvPr/>
        </p:nvSpPr>
        <p:spPr>
          <a:xfrm>
            <a:off x="552430" y="2145867"/>
            <a:ext cx="1736707" cy="914401"/>
          </a:xfrm>
          <a:prstGeom prst="rect">
            <a:avLst/>
          </a:prstGeom>
          <a:solidFill>
            <a:schemeClr val="bg1">
              <a:lumMod val="85000"/>
            </a:schemeClr>
          </a:solidFill>
        </p:spPr>
        <p:txBody>
          <a:bodyPr wrap="square" rtlCol="0" anchor="ctr">
            <a:noAutofit/>
          </a:bodyPr>
          <a:lstStyle/>
          <a:p>
            <a:pPr algn="ctr"/>
            <a:r>
              <a:rPr lang="fr-FR" sz="1100" dirty="0">
                <a:latin typeface="Montserrat" panose="00000500000000000000" pitchFamily="2" charset="0"/>
              </a:rPr>
              <a:t>Schéma à adapter selon les spécificités et arbitrages de chaque territoire</a:t>
            </a:r>
          </a:p>
        </p:txBody>
      </p:sp>
    </p:spTree>
    <p:extLst>
      <p:ext uri="{BB962C8B-B14F-4D97-AF65-F5344CB8AC3E}">
        <p14:creationId xmlns:p14="http://schemas.microsoft.com/office/powerpoint/2010/main" val="19771856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2"/>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4"/>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5"/>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6"/>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72"/>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74"/>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63"/>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47"/>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4"/>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46"/>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64"/>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80"/>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3"/>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10"/>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12"/>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17"/>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grpId="0" nodeType="clickEffect">
                                  <p:stCondLst>
                                    <p:cond delay="0"/>
                                  </p:stCondLst>
                                  <p:childTnLst>
                                    <p:set>
                                      <p:cBhvr>
                                        <p:cTn id="44" dur="1" fill="hold">
                                          <p:stCondLst>
                                            <p:cond delay="0"/>
                                          </p:stCondLst>
                                        </p:cTn>
                                        <p:tgtEl>
                                          <p:spTgt spid="77"/>
                                        </p:tgtEl>
                                        <p:attrNameLst>
                                          <p:attrName>style.visibility</p:attrName>
                                        </p:attrNameLst>
                                      </p:cBhvr>
                                      <p:to>
                                        <p:strVal val="visible"/>
                                      </p:to>
                                    </p:set>
                                  </p:childTnLst>
                                </p:cTn>
                              </p:par>
                              <p:par>
                                <p:cTn id="45" presetID="1" presetClass="entr" presetSubtype="0" fill="hold" nodeType="withEffect">
                                  <p:stCondLst>
                                    <p:cond delay="0"/>
                                  </p:stCondLst>
                                  <p:childTnLst>
                                    <p:set>
                                      <p:cBhvr>
                                        <p:cTn id="46" dur="1" fill="hold">
                                          <p:stCondLst>
                                            <p:cond delay="0"/>
                                          </p:stCondLst>
                                        </p:cTn>
                                        <p:tgtEl>
                                          <p:spTgt spid="21"/>
                                        </p:tgtEl>
                                        <p:attrNameLst>
                                          <p:attrName>style.visibility</p:attrName>
                                        </p:attrNameLst>
                                      </p:cBhvr>
                                      <p:to>
                                        <p:strVal val="visible"/>
                                      </p:to>
                                    </p:set>
                                  </p:childTnLst>
                                </p:cTn>
                              </p:par>
                              <p:par>
                                <p:cTn id="47" presetID="1" presetClass="entr" presetSubtype="0" fill="hold" grpId="0" nodeType="withEffect">
                                  <p:stCondLst>
                                    <p:cond delay="0"/>
                                  </p:stCondLst>
                                  <p:childTnLst>
                                    <p:set>
                                      <p:cBhvr>
                                        <p:cTn id="48" dur="1" fill="hold">
                                          <p:stCondLst>
                                            <p:cond delay="0"/>
                                          </p:stCondLst>
                                        </p:cTn>
                                        <p:tgtEl>
                                          <p:spTgt spid="70"/>
                                        </p:tgtEl>
                                        <p:attrNameLst>
                                          <p:attrName>style.visibility</p:attrName>
                                        </p:attrNameLst>
                                      </p:cBhvr>
                                      <p:to>
                                        <p:strVal val="visible"/>
                                      </p:to>
                                    </p:set>
                                  </p:childTnLst>
                                </p:cTn>
                              </p:par>
                              <p:par>
                                <p:cTn id="49" presetID="1" presetClass="entr" presetSubtype="0" fill="hold" grpId="0" nodeType="withEffect">
                                  <p:stCondLst>
                                    <p:cond delay="0"/>
                                  </p:stCondLst>
                                  <p:childTnLst>
                                    <p:set>
                                      <p:cBhvr>
                                        <p:cTn id="50" dur="1" fill="hold">
                                          <p:stCondLst>
                                            <p:cond delay="0"/>
                                          </p:stCondLst>
                                        </p:cTn>
                                        <p:tgtEl>
                                          <p:spTgt spid="53"/>
                                        </p:tgtEl>
                                        <p:attrNameLst>
                                          <p:attrName>style.visibility</p:attrName>
                                        </p:attrNameLst>
                                      </p:cBhvr>
                                      <p:to>
                                        <p:strVal val="visible"/>
                                      </p:to>
                                    </p:set>
                                  </p:childTnLst>
                                </p:cTn>
                              </p:par>
                              <p:par>
                                <p:cTn id="51" presetID="1" presetClass="entr" presetSubtype="0" fill="hold" grpId="0" nodeType="withEffect">
                                  <p:stCondLst>
                                    <p:cond delay="0"/>
                                  </p:stCondLst>
                                  <p:childTnLst>
                                    <p:set>
                                      <p:cBhvr>
                                        <p:cTn id="52" dur="1" fill="hold">
                                          <p:stCondLst>
                                            <p:cond delay="0"/>
                                          </p:stCondLst>
                                        </p:cTn>
                                        <p:tgtEl>
                                          <p:spTgt spid="27"/>
                                        </p:tgtEl>
                                        <p:attrNameLst>
                                          <p:attrName>style.visibility</p:attrName>
                                        </p:attrNameLst>
                                      </p:cBhvr>
                                      <p:to>
                                        <p:strVal val="visible"/>
                                      </p:to>
                                    </p:set>
                                  </p:childTnLst>
                                </p:cTn>
                              </p:par>
                            </p:childTnLst>
                          </p:cTn>
                        </p:par>
                      </p:childTnLst>
                    </p:cTn>
                  </p:par>
                  <p:par>
                    <p:cTn id="53" fill="hold">
                      <p:stCondLst>
                        <p:cond delay="indefinite"/>
                      </p:stCondLst>
                      <p:childTnLst>
                        <p:par>
                          <p:cTn id="54" fill="hold">
                            <p:stCondLst>
                              <p:cond delay="0"/>
                            </p:stCondLst>
                            <p:childTnLst>
                              <p:par>
                                <p:cTn id="55" presetID="1" presetClass="entr" presetSubtype="0" fill="hold" grpId="0" nodeType="clickEffect">
                                  <p:stCondLst>
                                    <p:cond delay="0"/>
                                  </p:stCondLst>
                                  <p:childTnLst>
                                    <p:set>
                                      <p:cBhvr>
                                        <p:cTn id="56" dur="1" fill="hold">
                                          <p:stCondLst>
                                            <p:cond delay="0"/>
                                          </p:stCondLst>
                                        </p:cTn>
                                        <p:tgtEl>
                                          <p:spTgt spid="28"/>
                                        </p:tgtEl>
                                        <p:attrNameLst>
                                          <p:attrName>style.visibility</p:attrName>
                                        </p:attrNameLst>
                                      </p:cBhvr>
                                      <p:to>
                                        <p:strVal val="visible"/>
                                      </p:to>
                                    </p:set>
                                  </p:childTnLst>
                                </p:cTn>
                              </p:par>
                              <p:par>
                                <p:cTn id="57" presetID="1" presetClass="entr" presetSubtype="0" fill="hold" grpId="0" nodeType="withEffect">
                                  <p:stCondLst>
                                    <p:cond delay="0"/>
                                  </p:stCondLst>
                                  <p:childTnLst>
                                    <p:set>
                                      <p:cBhvr>
                                        <p:cTn id="58" dur="1" fill="hold">
                                          <p:stCondLst>
                                            <p:cond delay="0"/>
                                          </p:stCondLst>
                                        </p:cTn>
                                        <p:tgtEl>
                                          <p:spTgt spid="78"/>
                                        </p:tgtEl>
                                        <p:attrNameLst>
                                          <p:attrName>style.visibility</p:attrName>
                                        </p:attrNameLst>
                                      </p:cBhvr>
                                      <p:to>
                                        <p:strVal val="visible"/>
                                      </p:to>
                                    </p:set>
                                  </p:childTnLst>
                                </p:cTn>
                              </p:par>
                              <p:par>
                                <p:cTn id="59" presetID="1" presetClass="entr" presetSubtype="0" fill="hold" nodeType="withEffect">
                                  <p:stCondLst>
                                    <p:cond delay="0"/>
                                  </p:stCondLst>
                                  <p:childTnLst>
                                    <p:set>
                                      <p:cBhvr>
                                        <p:cTn id="60" dur="1" fill="hold">
                                          <p:stCondLst>
                                            <p:cond delay="0"/>
                                          </p:stCondLst>
                                        </p:cTn>
                                        <p:tgtEl>
                                          <p:spTgt spid="22"/>
                                        </p:tgtEl>
                                        <p:attrNameLst>
                                          <p:attrName>style.visibility</p:attrName>
                                        </p:attrNameLst>
                                      </p:cBhvr>
                                      <p:to>
                                        <p:strVal val="visible"/>
                                      </p:to>
                                    </p:set>
                                  </p:childTnLst>
                                </p:cTn>
                              </p:par>
                            </p:childTnLst>
                          </p:cTn>
                        </p:par>
                      </p:childTnLst>
                    </p:cTn>
                  </p:par>
                  <p:par>
                    <p:cTn id="61" fill="hold">
                      <p:stCondLst>
                        <p:cond delay="indefinite"/>
                      </p:stCondLst>
                      <p:childTnLst>
                        <p:par>
                          <p:cTn id="62" fill="hold">
                            <p:stCondLst>
                              <p:cond delay="0"/>
                            </p:stCondLst>
                            <p:childTnLst>
                              <p:par>
                                <p:cTn id="63" presetID="1" presetClass="entr" presetSubtype="0" fill="hold" grpId="0" nodeType="clickEffect">
                                  <p:stCondLst>
                                    <p:cond delay="0"/>
                                  </p:stCondLst>
                                  <p:childTnLst>
                                    <p:set>
                                      <p:cBhvr>
                                        <p:cTn id="64" dur="1" fill="hold">
                                          <p:stCondLst>
                                            <p:cond delay="0"/>
                                          </p:stCondLst>
                                        </p:cTn>
                                        <p:tgtEl>
                                          <p:spTgt spid="43"/>
                                        </p:tgtEl>
                                        <p:attrNameLst>
                                          <p:attrName>style.visibility</p:attrName>
                                        </p:attrNameLst>
                                      </p:cBhvr>
                                      <p:to>
                                        <p:strVal val="visible"/>
                                      </p:to>
                                    </p:set>
                                  </p:childTnLst>
                                </p:cTn>
                              </p:par>
                              <p:par>
                                <p:cTn id="65" presetID="1" presetClass="entr" presetSubtype="0" fill="hold" grpId="0" nodeType="withEffect">
                                  <p:stCondLst>
                                    <p:cond delay="0"/>
                                  </p:stCondLst>
                                  <p:childTnLst>
                                    <p:set>
                                      <p:cBhvr>
                                        <p:cTn id="66" dur="1" fill="hold">
                                          <p:stCondLst>
                                            <p:cond delay="0"/>
                                          </p:stCondLst>
                                        </p:cTn>
                                        <p:tgtEl>
                                          <p:spTgt spid="100"/>
                                        </p:tgtEl>
                                        <p:attrNameLst>
                                          <p:attrName>style.visibility</p:attrName>
                                        </p:attrNameLst>
                                      </p:cBhvr>
                                      <p:to>
                                        <p:strVal val="visible"/>
                                      </p:to>
                                    </p:set>
                                  </p:childTnLst>
                                </p:cTn>
                              </p:par>
                              <p:par>
                                <p:cTn id="67" presetID="1" presetClass="entr" presetSubtype="0" fill="hold" nodeType="withEffect">
                                  <p:stCondLst>
                                    <p:cond delay="0"/>
                                  </p:stCondLst>
                                  <p:childTnLst>
                                    <p:set>
                                      <p:cBhvr>
                                        <p:cTn id="68" dur="1" fill="hold">
                                          <p:stCondLst>
                                            <p:cond delay="0"/>
                                          </p:stCondLst>
                                        </p:cTn>
                                        <p:tgtEl>
                                          <p:spTgt spid="20"/>
                                        </p:tgtEl>
                                        <p:attrNameLst>
                                          <p:attrName>style.visibility</p:attrName>
                                        </p:attrNameLst>
                                      </p:cBhvr>
                                      <p:to>
                                        <p:strVal val="visible"/>
                                      </p:to>
                                    </p:set>
                                  </p:childTnLst>
                                </p:cTn>
                              </p:par>
                            </p:childTnLst>
                          </p:cTn>
                        </p:par>
                      </p:childTnLst>
                    </p:cTn>
                  </p:par>
                  <p:par>
                    <p:cTn id="69" fill="hold">
                      <p:stCondLst>
                        <p:cond delay="indefinite"/>
                      </p:stCondLst>
                      <p:childTnLst>
                        <p:par>
                          <p:cTn id="70" fill="hold">
                            <p:stCondLst>
                              <p:cond delay="0"/>
                            </p:stCondLst>
                            <p:childTnLst>
                              <p:par>
                                <p:cTn id="71" presetID="1" presetClass="entr" presetSubtype="0" fill="hold" nodeType="clickEffect">
                                  <p:stCondLst>
                                    <p:cond delay="0"/>
                                  </p:stCondLst>
                                  <p:childTnLst>
                                    <p:set>
                                      <p:cBhvr>
                                        <p:cTn id="72" dur="1" fill="hold">
                                          <p:stCondLst>
                                            <p:cond delay="0"/>
                                          </p:stCondLst>
                                        </p:cTn>
                                        <p:tgtEl>
                                          <p:spTgt spid="26"/>
                                        </p:tgtEl>
                                        <p:attrNameLst>
                                          <p:attrName>style.visibility</p:attrName>
                                        </p:attrNameLst>
                                      </p:cBhvr>
                                      <p:to>
                                        <p:strVal val="visible"/>
                                      </p:to>
                                    </p:set>
                                  </p:childTnLst>
                                </p:cTn>
                              </p:par>
                              <p:par>
                                <p:cTn id="73" presetID="1" presetClass="entr" presetSubtype="0" fill="hold" grpId="0" nodeType="withEffect">
                                  <p:stCondLst>
                                    <p:cond delay="0"/>
                                  </p:stCondLst>
                                  <p:childTnLst>
                                    <p:set>
                                      <p:cBhvr>
                                        <p:cTn id="74" dur="1" fill="hold">
                                          <p:stCondLst>
                                            <p:cond delay="0"/>
                                          </p:stCondLst>
                                        </p:cTn>
                                        <p:tgtEl>
                                          <p:spTgt spid="7"/>
                                        </p:tgtEl>
                                        <p:attrNameLst>
                                          <p:attrName>style.visibility</p:attrName>
                                        </p:attrNameLst>
                                      </p:cBhvr>
                                      <p:to>
                                        <p:strVal val="visible"/>
                                      </p:to>
                                    </p:set>
                                  </p:childTnLst>
                                </p:cTn>
                              </p:par>
                              <p:par>
                                <p:cTn id="75" presetID="1" presetClass="entr" presetSubtype="0" fill="hold" grpId="0" nodeType="withEffect">
                                  <p:stCondLst>
                                    <p:cond delay="0"/>
                                  </p:stCondLst>
                                  <p:childTnLst>
                                    <p:set>
                                      <p:cBhvr>
                                        <p:cTn id="76" dur="1" fill="hold">
                                          <p:stCondLst>
                                            <p:cond delay="0"/>
                                          </p:stCondLst>
                                        </p:cTn>
                                        <p:tgtEl>
                                          <p:spTgt spid="6"/>
                                        </p:tgtEl>
                                        <p:attrNameLst>
                                          <p:attrName>style.visibility</p:attrName>
                                        </p:attrNameLst>
                                      </p:cBhvr>
                                      <p:to>
                                        <p:strVal val="visible"/>
                                      </p:to>
                                    </p:set>
                                  </p:childTnLst>
                                </p:cTn>
                              </p:par>
                            </p:childTnLst>
                          </p:cTn>
                        </p:par>
                      </p:childTnLst>
                    </p:cTn>
                  </p:par>
                  <p:par>
                    <p:cTn id="77" fill="hold">
                      <p:stCondLst>
                        <p:cond delay="indefinite"/>
                      </p:stCondLst>
                      <p:childTnLst>
                        <p:par>
                          <p:cTn id="78" fill="hold">
                            <p:stCondLst>
                              <p:cond delay="0"/>
                            </p:stCondLst>
                            <p:childTnLst>
                              <p:par>
                                <p:cTn id="79" presetID="1" presetClass="entr" presetSubtype="0" fill="hold" grpId="0" nodeType="clickEffect">
                                  <p:stCondLst>
                                    <p:cond delay="0"/>
                                  </p:stCondLst>
                                  <p:childTnLst>
                                    <p:set>
                                      <p:cBhvr>
                                        <p:cTn id="80" dur="1" fill="hold">
                                          <p:stCondLst>
                                            <p:cond delay="0"/>
                                          </p:stCondLst>
                                        </p:cTn>
                                        <p:tgtEl>
                                          <p:spTgt spid="9"/>
                                        </p:tgtEl>
                                        <p:attrNameLst>
                                          <p:attrName>style.visibility</p:attrName>
                                        </p:attrNameLst>
                                      </p:cBhvr>
                                      <p:to>
                                        <p:strVal val="visible"/>
                                      </p:to>
                                    </p:set>
                                  </p:childTnLst>
                                </p:cTn>
                              </p:par>
                              <p:par>
                                <p:cTn id="81" presetID="1" presetClass="entr" presetSubtype="0" fill="hold" nodeType="withEffect">
                                  <p:stCondLst>
                                    <p:cond delay="0"/>
                                  </p:stCondLst>
                                  <p:childTnLst>
                                    <p:set>
                                      <p:cBhvr>
                                        <p:cTn id="82" dur="1" fill="hold">
                                          <p:stCondLst>
                                            <p:cond delay="0"/>
                                          </p:stCondLst>
                                        </p:cTn>
                                        <p:tgtEl>
                                          <p:spTgt spid="11"/>
                                        </p:tgtEl>
                                        <p:attrNameLst>
                                          <p:attrName>style.visibility</p:attrName>
                                        </p:attrNameLst>
                                      </p:cBhvr>
                                      <p:to>
                                        <p:strVal val="visible"/>
                                      </p:to>
                                    </p:set>
                                  </p:childTnLst>
                                </p:cTn>
                              </p:par>
                              <p:par>
                                <p:cTn id="83" presetID="1" presetClass="entr" presetSubtype="0" fill="hold" grpId="0" nodeType="withEffect">
                                  <p:stCondLst>
                                    <p:cond delay="0"/>
                                  </p:stCondLst>
                                  <p:childTnLst>
                                    <p:set>
                                      <p:cBhvr>
                                        <p:cTn id="84" dur="1" fill="hold">
                                          <p:stCondLst>
                                            <p:cond delay="0"/>
                                          </p:stCondLst>
                                        </p:cTn>
                                        <p:tgtEl>
                                          <p:spTgt spid="8"/>
                                        </p:tgtEl>
                                        <p:attrNameLst>
                                          <p:attrName>style.visibility</p:attrName>
                                        </p:attrNameLst>
                                      </p:cBhvr>
                                      <p:to>
                                        <p:strVal val="visible"/>
                                      </p:to>
                                    </p:set>
                                  </p:childTnLst>
                                </p:cTn>
                              </p:par>
                            </p:childTnLst>
                          </p:cTn>
                        </p:par>
                      </p:childTnLst>
                    </p:cTn>
                  </p:par>
                  <p:par>
                    <p:cTn id="85" fill="hold">
                      <p:stCondLst>
                        <p:cond delay="indefinite"/>
                      </p:stCondLst>
                      <p:childTnLst>
                        <p:par>
                          <p:cTn id="86" fill="hold">
                            <p:stCondLst>
                              <p:cond delay="0"/>
                            </p:stCondLst>
                            <p:childTnLst>
                              <p:par>
                                <p:cTn id="87" presetID="1" presetClass="entr" presetSubtype="0" fill="hold" nodeType="clickEffect">
                                  <p:stCondLst>
                                    <p:cond delay="0"/>
                                  </p:stCondLst>
                                  <p:childTnLst>
                                    <p:set>
                                      <p:cBhvr>
                                        <p:cTn id="88" dur="1" fill="hold">
                                          <p:stCondLst>
                                            <p:cond delay="0"/>
                                          </p:stCondLst>
                                        </p:cTn>
                                        <p:tgtEl>
                                          <p:spTgt spid="31"/>
                                        </p:tgtEl>
                                        <p:attrNameLst>
                                          <p:attrName>style.visibility</p:attrName>
                                        </p:attrNameLst>
                                      </p:cBhvr>
                                      <p:to>
                                        <p:strVal val="visible"/>
                                      </p:to>
                                    </p:set>
                                  </p:childTnLst>
                                </p:cTn>
                              </p:par>
                              <p:par>
                                <p:cTn id="89" presetID="1" presetClass="entr" presetSubtype="0" fill="hold" grpId="0" nodeType="withEffect">
                                  <p:stCondLst>
                                    <p:cond delay="0"/>
                                  </p:stCondLst>
                                  <p:childTnLst>
                                    <p:set>
                                      <p:cBhvr>
                                        <p:cTn id="90" dur="1" fill="hold">
                                          <p:stCondLst>
                                            <p:cond delay="0"/>
                                          </p:stCondLst>
                                        </p:cTn>
                                        <p:tgtEl>
                                          <p:spTgt spid="50"/>
                                        </p:tgtEl>
                                        <p:attrNameLst>
                                          <p:attrName>style.visibility</p:attrName>
                                        </p:attrNameLst>
                                      </p:cBhvr>
                                      <p:to>
                                        <p:strVal val="visible"/>
                                      </p:to>
                                    </p:set>
                                  </p:childTnLst>
                                </p:cTn>
                              </p:par>
                              <p:par>
                                <p:cTn id="91" presetID="1" presetClass="entr" presetSubtype="0" fill="hold" grpId="0" nodeType="withEffect">
                                  <p:stCondLst>
                                    <p:cond delay="0"/>
                                  </p:stCondLst>
                                  <p:childTnLst>
                                    <p:set>
                                      <p:cBhvr>
                                        <p:cTn id="92" dur="1" fill="hold">
                                          <p:stCondLst>
                                            <p:cond delay="0"/>
                                          </p:stCondLst>
                                        </p:cTn>
                                        <p:tgtEl>
                                          <p:spTgt spid="61"/>
                                        </p:tgtEl>
                                        <p:attrNameLst>
                                          <p:attrName>style.visibility</p:attrName>
                                        </p:attrNameLst>
                                      </p:cBhvr>
                                      <p:to>
                                        <p:strVal val="visible"/>
                                      </p:to>
                                    </p:set>
                                  </p:childTnLst>
                                </p:cTn>
                              </p:par>
                              <p:par>
                                <p:cTn id="93" presetID="1" presetClass="entr" presetSubtype="0" fill="hold" grpId="0" nodeType="withEffect">
                                  <p:stCondLst>
                                    <p:cond delay="0"/>
                                  </p:stCondLst>
                                  <p:childTnLst>
                                    <p:set>
                                      <p:cBhvr>
                                        <p:cTn id="94" dur="1" fill="hold">
                                          <p:stCondLst>
                                            <p:cond delay="0"/>
                                          </p:stCondLst>
                                        </p:cTn>
                                        <p:tgtEl>
                                          <p:spTgt spid="36"/>
                                        </p:tgtEl>
                                        <p:attrNameLst>
                                          <p:attrName>style.visibility</p:attrName>
                                        </p:attrNameLst>
                                      </p:cBhvr>
                                      <p:to>
                                        <p:strVal val="visible"/>
                                      </p:to>
                                    </p:set>
                                  </p:childTnLst>
                                </p:cTn>
                              </p:par>
                              <p:par>
                                <p:cTn id="95" presetID="1" presetClass="entr" presetSubtype="0" fill="hold" grpId="0" nodeType="withEffect">
                                  <p:stCondLst>
                                    <p:cond delay="0"/>
                                  </p:stCondLst>
                                  <p:childTnLst>
                                    <p:set>
                                      <p:cBhvr>
                                        <p:cTn id="96" dur="1" fill="hold">
                                          <p:stCondLst>
                                            <p:cond delay="0"/>
                                          </p:stCondLst>
                                        </p:cTn>
                                        <p:tgtEl>
                                          <p:spTgt spid="29"/>
                                        </p:tgtEl>
                                        <p:attrNameLst>
                                          <p:attrName>style.visibility</p:attrName>
                                        </p:attrNameLst>
                                      </p:cBhvr>
                                      <p:to>
                                        <p:strVal val="visible"/>
                                      </p:to>
                                    </p:set>
                                  </p:childTnLst>
                                </p:cTn>
                              </p:par>
                            </p:childTnLst>
                          </p:cTn>
                        </p:par>
                      </p:childTnLst>
                    </p:cTn>
                  </p:par>
                  <p:par>
                    <p:cTn id="97" fill="hold">
                      <p:stCondLst>
                        <p:cond delay="indefinite"/>
                      </p:stCondLst>
                      <p:childTnLst>
                        <p:par>
                          <p:cTn id="98" fill="hold">
                            <p:stCondLst>
                              <p:cond delay="0"/>
                            </p:stCondLst>
                            <p:childTnLst>
                              <p:par>
                                <p:cTn id="99" presetID="1" presetClass="entr" presetSubtype="0" fill="hold" grpId="0" nodeType="clickEffect">
                                  <p:stCondLst>
                                    <p:cond delay="0"/>
                                  </p:stCondLst>
                                  <p:childTnLst>
                                    <p:set>
                                      <p:cBhvr>
                                        <p:cTn id="100" dur="1" fill="hold">
                                          <p:stCondLst>
                                            <p:cond delay="0"/>
                                          </p:stCondLst>
                                        </p:cTn>
                                        <p:tgtEl>
                                          <p:spTgt spid="102"/>
                                        </p:tgtEl>
                                        <p:attrNameLst>
                                          <p:attrName>style.visibility</p:attrName>
                                        </p:attrNameLst>
                                      </p:cBhvr>
                                      <p:to>
                                        <p:strVal val="visible"/>
                                      </p:to>
                                    </p:set>
                                  </p:childTnLst>
                                </p:cTn>
                              </p:par>
                              <p:par>
                                <p:cTn id="101" presetID="1" presetClass="entr" presetSubtype="0" fill="hold" grpId="0" nodeType="withEffect">
                                  <p:stCondLst>
                                    <p:cond delay="0"/>
                                  </p:stCondLst>
                                  <p:childTnLst>
                                    <p:set>
                                      <p:cBhvr>
                                        <p:cTn id="102" dur="1" fill="hold">
                                          <p:stCondLst>
                                            <p:cond delay="0"/>
                                          </p:stCondLst>
                                        </p:cTn>
                                        <p:tgtEl>
                                          <p:spTgt spid="88"/>
                                        </p:tgtEl>
                                        <p:attrNameLst>
                                          <p:attrName>style.visibility</p:attrName>
                                        </p:attrNameLst>
                                      </p:cBhvr>
                                      <p:to>
                                        <p:strVal val="visible"/>
                                      </p:to>
                                    </p:set>
                                  </p:childTnLst>
                                </p:cTn>
                              </p:par>
                              <p:par>
                                <p:cTn id="103" presetID="1" presetClass="entr" presetSubtype="0" fill="hold" nodeType="withEffect">
                                  <p:stCondLst>
                                    <p:cond delay="0"/>
                                  </p:stCondLst>
                                  <p:childTnLst>
                                    <p:set>
                                      <p:cBhvr>
                                        <p:cTn id="104" dur="1" fill="hold">
                                          <p:stCondLst>
                                            <p:cond delay="0"/>
                                          </p:stCondLst>
                                        </p:cTn>
                                        <p:tgtEl>
                                          <p:spTgt spid="59"/>
                                        </p:tgtEl>
                                        <p:attrNameLst>
                                          <p:attrName>style.visibility</p:attrName>
                                        </p:attrNameLst>
                                      </p:cBhvr>
                                      <p:to>
                                        <p:strVal val="visible"/>
                                      </p:to>
                                    </p:set>
                                  </p:childTnLst>
                                </p:cTn>
                              </p:par>
                            </p:childTnLst>
                          </p:cTn>
                        </p:par>
                      </p:childTnLst>
                    </p:cTn>
                  </p:par>
                  <p:par>
                    <p:cTn id="105" fill="hold">
                      <p:stCondLst>
                        <p:cond delay="indefinite"/>
                      </p:stCondLst>
                      <p:childTnLst>
                        <p:par>
                          <p:cTn id="106" fill="hold">
                            <p:stCondLst>
                              <p:cond delay="0"/>
                            </p:stCondLst>
                            <p:childTnLst>
                              <p:par>
                                <p:cTn id="107" presetID="1" presetClass="entr" presetSubtype="0" fill="hold" grpId="0" nodeType="clickEffect">
                                  <p:stCondLst>
                                    <p:cond delay="0"/>
                                  </p:stCondLst>
                                  <p:childTnLst>
                                    <p:set>
                                      <p:cBhvr>
                                        <p:cTn id="108" dur="1" fill="hold">
                                          <p:stCondLst>
                                            <p:cond delay="0"/>
                                          </p:stCondLst>
                                        </p:cTn>
                                        <p:tgtEl>
                                          <p:spTgt spid="60"/>
                                        </p:tgtEl>
                                        <p:attrNameLst>
                                          <p:attrName>style.visibility</p:attrName>
                                        </p:attrNameLst>
                                      </p:cBhvr>
                                      <p:to>
                                        <p:strVal val="visible"/>
                                      </p:to>
                                    </p:set>
                                  </p:childTnLst>
                                </p:cTn>
                              </p:par>
                              <p:par>
                                <p:cTn id="109" presetID="1" presetClass="entr" presetSubtype="0" fill="hold" grpId="0" nodeType="withEffect">
                                  <p:stCondLst>
                                    <p:cond delay="0"/>
                                  </p:stCondLst>
                                  <p:childTnLst>
                                    <p:set>
                                      <p:cBhvr>
                                        <p:cTn id="110" dur="1" fill="hold">
                                          <p:stCondLst>
                                            <p:cond delay="0"/>
                                          </p:stCondLst>
                                        </p:cTn>
                                        <p:tgtEl>
                                          <p:spTgt spid="103"/>
                                        </p:tgtEl>
                                        <p:attrNameLst>
                                          <p:attrName>style.visibility</p:attrName>
                                        </p:attrNameLst>
                                      </p:cBhvr>
                                      <p:to>
                                        <p:strVal val="visible"/>
                                      </p:to>
                                    </p:set>
                                  </p:childTnLst>
                                </p:cTn>
                              </p:par>
                              <p:par>
                                <p:cTn id="111" presetID="1" presetClass="entr" presetSubtype="0" fill="hold" nodeType="withEffect">
                                  <p:stCondLst>
                                    <p:cond delay="0"/>
                                  </p:stCondLst>
                                  <p:childTnLst>
                                    <p:set>
                                      <p:cBhvr>
                                        <p:cTn id="112" dur="1" fill="hold">
                                          <p:stCondLst>
                                            <p:cond delay="0"/>
                                          </p:stCondLst>
                                        </p:cTn>
                                        <p:tgtEl>
                                          <p:spTgt spid="79"/>
                                        </p:tgtEl>
                                        <p:attrNameLst>
                                          <p:attrName>style.visibility</p:attrName>
                                        </p:attrNameLst>
                                      </p:cBhvr>
                                      <p:to>
                                        <p:strVal val="visible"/>
                                      </p:to>
                                    </p:set>
                                  </p:childTnLst>
                                </p:cTn>
                              </p:par>
                              <p:par>
                                <p:cTn id="113" presetID="1" presetClass="entr" presetSubtype="0" fill="hold" grpId="0" nodeType="withEffect">
                                  <p:stCondLst>
                                    <p:cond delay="0"/>
                                  </p:stCondLst>
                                  <p:childTnLst>
                                    <p:set>
                                      <p:cBhvr>
                                        <p:cTn id="114" dur="1" fill="hold">
                                          <p:stCondLst>
                                            <p:cond delay="0"/>
                                          </p:stCondLst>
                                        </p:cTn>
                                        <p:tgtEl>
                                          <p:spTgt spid="54"/>
                                        </p:tgtEl>
                                        <p:attrNameLst>
                                          <p:attrName>style.visibility</p:attrName>
                                        </p:attrNameLst>
                                      </p:cBhvr>
                                      <p:to>
                                        <p:strVal val="visible"/>
                                      </p:to>
                                    </p:set>
                                  </p:childTnLst>
                                </p:cTn>
                              </p:par>
                            </p:childTnLst>
                          </p:cTn>
                        </p:par>
                      </p:childTnLst>
                    </p:cTn>
                  </p:par>
                  <p:par>
                    <p:cTn id="115" fill="hold">
                      <p:stCondLst>
                        <p:cond delay="indefinite"/>
                      </p:stCondLst>
                      <p:childTnLst>
                        <p:par>
                          <p:cTn id="116" fill="hold">
                            <p:stCondLst>
                              <p:cond delay="0"/>
                            </p:stCondLst>
                            <p:childTnLst>
                              <p:par>
                                <p:cTn id="117" presetID="1" presetClass="entr" presetSubtype="0" fill="hold" grpId="0" nodeType="clickEffect">
                                  <p:stCondLst>
                                    <p:cond delay="0"/>
                                  </p:stCondLst>
                                  <p:childTnLst>
                                    <p:set>
                                      <p:cBhvr>
                                        <p:cTn id="118" dur="1" fill="hold">
                                          <p:stCondLst>
                                            <p:cond delay="0"/>
                                          </p:stCondLst>
                                        </p:cTn>
                                        <p:tgtEl>
                                          <p:spTgt spid="93"/>
                                        </p:tgtEl>
                                        <p:attrNameLst>
                                          <p:attrName>style.visibility</p:attrName>
                                        </p:attrNameLst>
                                      </p:cBhvr>
                                      <p:to>
                                        <p:strVal val="visible"/>
                                      </p:to>
                                    </p:set>
                                  </p:childTnLst>
                                </p:cTn>
                              </p:par>
                              <p:par>
                                <p:cTn id="119" presetID="1" presetClass="entr" presetSubtype="0" fill="hold" grpId="0" nodeType="withEffect">
                                  <p:stCondLst>
                                    <p:cond delay="0"/>
                                  </p:stCondLst>
                                  <p:childTnLst>
                                    <p:set>
                                      <p:cBhvr>
                                        <p:cTn id="120" dur="1" fill="hold">
                                          <p:stCondLst>
                                            <p:cond delay="0"/>
                                          </p:stCondLst>
                                        </p:cTn>
                                        <p:tgtEl>
                                          <p:spTgt spid="84"/>
                                        </p:tgtEl>
                                        <p:attrNameLst>
                                          <p:attrName>style.visibility</p:attrName>
                                        </p:attrNameLst>
                                      </p:cBhvr>
                                      <p:to>
                                        <p:strVal val="visible"/>
                                      </p:to>
                                    </p:set>
                                  </p:childTnLst>
                                </p:cTn>
                              </p:par>
                              <p:par>
                                <p:cTn id="121" presetID="1" presetClass="entr" presetSubtype="0" fill="hold" grpId="0" nodeType="withEffect">
                                  <p:stCondLst>
                                    <p:cond delay="0"/>
                                  </p:stCondLst>
                                  <p:childTnLst>
                                    <p:set>
                                      <p:cBhvr>
                                        <p:cTn id="122" dur="1" fill="hold">
                                          <p:stCondLst>
                                            <p:cond delay="0"/>
                                          </p:stCondLst>
                                        </p:cTn>
                                        <p:tgtEl>
                                          <p:spTgt spid="25"/>
                                        </p:tgtEl>
                                        <p:attrNameLst>
                                          <p:attrName>style.visibility</p:attrName>
                                        </p:attrNameLst>
                                      </p:cBhvr>
                                      <p:to>
                                        <p:strVal val="visible"/>
                                      </p:to>
                                    </p:set>
                                  </p:childTnLst>
                                </p:cTn>
                              </p:par>
                              <p:par>
                                <p:cTn id="123" presetID="1" presetClass="entr" presetSubtype="0" fill="hold" nodeType="withEffect">
                                  <p:stCondLst>
                                    <p:cond delay="0"/>
                                  </p:stCondLst>
                                  <p:childTnLst>
                                    <p:set>
                                      <p:cBhvr>
                                        <p:cTn id="124" dur="1" fill="hold">
                                          <p:stCondLst>
                                            <p:cond delay="0"/>
                                          </p:stCondLst>
                                        </p:cTn>
                                        <p:tgtEl>
                                          <p:spTgt spid="85"/>
                                        </p:tgtEl>
                                        <p:attrNameLst>
                                          <p:attrName>style.visibility</p:attrName>
                                        </p:attrNameLst>
                                      </p:cBhvr>
                                      <p:to>
                                        <p:strVal val="visible"/>
                                      </p:to>
                                    </p:set>
                                  </p:childTnLst>
                                </p:cTn>
                              </p:par>
                            </p:childTnLst>
                          </p:cTn>
                        </p:par>
                      </p:childTnLst>
                    </p:cTn>
                  </p:par>
                  <p:par>
                    <p:cTn id="125" fill="hold">
                      <p:stCondLst>
                        <p:cond delay="indefinite"/>
                      </p:stCondLst>
                      <p:childTnLst>
                        <p:par>
                          <p:cTn id="126" fill="hold">
                            <p:stCondLst>
                              <p:cond delay="0"/>
                            </p:stCondLst>
                            <p:childTnLst>
                              <p:par>
                                <p:cTn id="127" presetID="1" presetClass="entr" presetSubtype="0" fill="hold" grpId="0" nodeType="clickEffect">
                                  <p:stCondLst>
                                    <p:cond delay="0"/>
                                  </p:stCondLst>
                                  <p:childTnLst>
                                    <p:set>
                                      <p:cBhvr>
                                        <p:cTn id="128" dur="1" fill="hold">
                                          <p:stCondLst>
                                            <p:cond delay="0"/>
                                          </p:stCondLst>
                                        </p:cTn>
                                        <p:tgtEl>
                                          <p:spTgt spid="90"/>
                                        </p:tgtEl>
                                        <p:attrNameLst>
                                          <p:attrName>style.visibility</p:attrName>
                                        </p:attrNameLst>
                                      </p:cBhvr>
                                      <p:to>
                                        <p:strVal val="visible"/>
                                      </p:to>
                                    </p:set>
                                  </p:childTnLst>
                                </p:cTn>
                              </p:par>
                              <p:par>
                                <p:cTn id="129" presetID="1" presetClass="entr" presetSubtype="0" fill="hold" grpId="0" nodeType="withEffect">
                                  <p:stCondLst>
                                    <p:cond delay="0"/>
                                  </p:stCondLst>
                                  <p:childTnLst>
                                    <p:set>
                                      <p:cBhvr>
                                        <p:cTn id="130" dur="1" fill="hold">
                                          <p:stCondLst>
                                            <p:cond delay="0"/>
                                          </p:stCondLst>
                                        </p:cTn>
                                        <p:tgtEl>
                                          <p:spTgt spid="104"/>
                                        </p:tgtEl>
                                        <p:attrNameLst>
                                          <p:attrName>style.visibility</p:attrName>
                                        </p:attrNameLst>
                                      </p:cBhvr>
                                      <p:to>
                                        <p:strVal val="visible"/>
                                      </p:to>
                                    </p:set>
                                  </p:childTnLst>
                                </p:cTn>
                              </p:par>
                              <p:par>
                                <p:cTn id="131" presetID="1" presetClass="entr" presetSubtype="0" fill="hold" grpId="0" nodeType="withEffect">
                                  <p:stCondLst>
                                    <p:cond delay="0"/>
                                  </p:stCondLst>
                                  <p:childTnLst>
                                    <p:set>
                                      <p:cBhvr>
                                        <p:cTn id="132"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25" grpId="0" animBg="1"/>
      <p:bldP spid="18" grpId="0" animBg="1"/>
      <p:bldP spid="29" grpId="0" animBg="1"/>
      <p:bldP spid="27" grpId="0" animBg="1"/>
      <p:bldP spid="47" grpId="0" animBg="1"/>
      <p:bldP spid="46" grpId="0" animBg="1"/>
      <p:bldP spid="88" grpId="0"/>
      <p:bldP spid="54" grpId="0" animBg="1"/>
      <p:bldP spid="60" grpId="0"/>
      <p:bldP spid="100" grpId="0"/>
      <p:bldP spid="63" grpId="0"/>
      <p:bldP spid="53" grpId="0" animBg="1"/>
      <p:bldP spid="64" grpId="0" animBg="1"/>
      <p:bldP spid="3" grpId="0" animBg="1"/>
      <p:bldP spid="70" grpId="0"/>
      <p:bldP spid="28" grpId="0"/>
      <p:bldP spid="74" grpId="0" animBg="1"/>
      <p:bldP spid="77" grpId="0" animBg="1"/>
      <p:bldP spid="78" grpId="0" animBg="1"/>
      <p:bldP spid="102" grpId="0" animBg="1"/>
      <p:bldP spid="103" grpId="0" animBg="1"/>
      <p:bldP spid="43" grpId="0" animBg="1"/>
      <p:bldP spid="90" grpId="0"/>
      <p:bldP spid="104" grpId="0" animBg="1"/>
      <p:bldP spid="36" grpId="0" animBg="1"/>
      <p:bldP spid="50" grpId="0"/>
      <p:bldP spid="61" grpId="0" animBg="1"/>
      <p:bldP spid="84" grpId="0" animBg="1"/>
      <p:bldP spid="93" grpId="0"/>
      <p:bldP spid="6" grpId="0"/>
      <p:bldP spid="7" grpId="0" animBg="1"/>
      <p:bldP spid="8" grpId="0"/>
      <p:bldP spid="9" grpId="0" animBg="1"/>
      <p:bldP spid="52" grpId="0" animBg="1"/>
      <p:bldP spid="80" grpId="0" animBg="1"/>
      <p:bldP spid="4" grpId="0" animBg="1"/>
      <p:bldP spid="14" grpId="0" animBg="1"/>
      <p:bldP spid="16" grpId="0"/>
      <p:bldP spid="12" grpId="0" animBg="1"/>
      <p:bldP spid="17"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499"/>
        <p:cNvGrpSpPr/>
        <p:nvPr/>
      </p:nvGrpSpPr>
      <p:grpSpPr>
        <a:xfrm>
          <a:off x="0" y="0"/>
          <a:ext cx="0" cy="0"/>
          <a:chOff x="0" y="0"/>
          <a:chExt cx="0" cy="0"/>
        </a:xfrm>
      </p:grpSpPr>
      <p:sp>
        <p:nvSpPr>
          <p:cNvPr id="500" name="Google Shape;500;p31"/>
          <p:cNvSpPr txBox="1">
            <a:spLocks noGrp="1"/>
          </p:cNvSpPr>
          <p:nvPr>
            <p:ph type="title"/>
          </p:nvPr>
        </p:nvSpPr>
        <p:spPr>
          <a:xfrm>
            <a:off x="560561" y="274638"/>
            <a:ext cx="11068493" cy="799248"/>
          </a:xfrm>
          <a:noFill/>
          <a:ln>
            <a:noFill/>
          </a:ln>
        </p:spPr>
        <p:txBody>
          <a:bodyPr spcFirstLastPara="1" wrap="square" lIns="0" tIns="0" rIns="0" bIns="0" anchor="ctr" anchorCtr="0">
            <a:noAutofit/>
          </a:bodyPr>
          <a:lstStyle/>
          <a:p>
            <a:pPr lvl="0"/>
            <a:r>
              <a:rPr lang="fr-FR" sz="1800" dirty="0">
                <a:solidFill>
                  <a:schemeClr val="accent1"/>
                </a:solidFill>
              </a:rPr>
              <a:t>En pratique, comment ça se passe ? </a:t>
            </a:r>
            <a:br>
              <a:rPr lang="fr-FR" dirty="0"/>
            </a:br>
            <a:r>
              <a:rPr lang="fr-FR" dirty="0"/>
              <a:t>Confirmation de l’intérêt du jeune et remontée des profils – Support d’inscription</a:t>
            </a:r>
          </a:p>
        </p:txBody>
      </p:sp>
      <p:sp>
        <p:nvSpPr>
          <p:cNvPr id="501" name="Google Shape;501;p31"/>
          <p:cNvSpPr>
            <a:spLocks noGrp="1"/>
          </p:cNvSpPr>
          <p:nvPr>
            <p:ph type="sldNum" idx="12"/>
          </p:nvPr>
        </p:nvSpPr>
        <p:spPr>
          <a:xfrm>
            <a:off x="94615" y="6434370"/>
            <a:ext cx="731520" cy="396240"/>
          </a:xfrm>
          <a:noFill/>
          <a:ln>
            <a:noFill/>
          </a:ln>
        </p:spPr>
        <p:txBody>
          <a:bodyPr spcFirstLastPara="1" wrap="square" lIns="91425" tIns="45700" rIns="91425" bIns="45700" anchor="t" anchorCtr="0">
            <a:noAutofit/>
          </a:bodyPr>
          <a:lstStyle/>
          <a:p>
            <a:pPr lvl="0"/>
            <a:fld id="{00000000-1234-1234-1234-123412341234}" type="slidenum">
              <a:rPr lang="fr-FR"/>
              <a:pPr lvl="0"/>
              <a:t>13</a:t>
            </a:fld>
            <a:endParaRPr lang="fr-FR"/>
          </a:p>
        </p:txBody>
      </p:sp>
      <p:pic>
        <p:nvPicPr>
          <p:cNvPr id="502" name="Google Shape;502;p31"/>
          <p:cNvPicPr preferRelativeResize="0"/>
          <p:nvPr/>
        </p:nvPicPr>
        <p:blipFill rotWithShape="1">
          <a:blip r:embed="rId3">
            <a:alphaModFix/>
          </a:blip>
          <a:srcRect t="4554"/>
          <a:stretch/>
        </p:blipFill>
        <p:spPr>
          <a:xfrm>
            <a:off x="826135" y="1776350"/>
            <a:ext cx="3365477" cy="4160213"/>
          </a:xfrm>
          <a:prstGeom prst="rect">
            <a:avLst/>
          </a:prstGeom>
          <a:noFill/>
          <a:ln>
            <a:noFill/>
          </a:ln>
          <a:effectLst>
            <a:outerShdw blurRad="50800" dist="38100" dir="2700000" algn="tl" rotWithShape="0">
              <a:srgbClr val="000000">
                <a:alpha val="40000"/>
              </a:srgbClr>
            </a:outerShdw>
          </a:effectLst>
        </p:spPr>
      </p:pic>
      <p:pic>
        <p:nvPicPr>
          <p:cNvPr id="503" name="Google Shape;503;p31">
            <a:hlinkClick r:id="rId4"/>
          </p:cNvPr>
          <p:cNvPicPr preferRelativeResize="0"/>
          <p:nvPr/>
        </p:nvPicPr>
        <p:blipFill rotWithShape="1">
          <a:blip r:embed="rId5">
            <a:alphaModFix/>
          </a:blip>
          <a:srcRect/>
          <a:stretch/>
        </p:blipFill>
        <p:spPr>
          <a:xfrm>
            <a:off x="5284487" y="1776350"/>
            <a:ext cx="3141385" cy="4160213"/>
          </a:xfrm>
          <a:prstGeom prst="rect">
            <a:avLst/>
          </a:prstGeom>
          <a:noFill/>
          <a:ln>
            <a:noFill/>
          </a:ln>
          <a:effectLst>
            <a:outerShdw blurRad="50800" dist="38100" dir="2700000" algn="tl" rotWithShape="0">
              <a:srgbClr val="000000">
                <a:alpha val="40000"/>
              </a:srgbClr>
            </a:outerShdw>
          </a:effectLst>
        </p:spPr>
      </p:pic>
      <p:sp>
        <p:nvSpPr>
          <p:cNvPr id="504" name="Google Shape;504;p31"/>
          <p:cNvSpPr txBox="1"/>
          <p:nvPr/>
        </p:nvSpPr>
        <p:spPr>
          <a:xfrm>
            <a:off x="9010650" y="1623710"/>
            <a:ext cx="2461058" cy="4462458"/>
          </a:xfrm>
          <a:prstGeom prst="rect">
            <a:avLst/>
          </a:prstGeom>
          <a:solidFill>
            <a:srgbClr val="DEF1F8"/>
          </a:solidFill>
          <a:ln>
            <a:noFill/>
          </a:ln>
        </p:spPr>
        <p:txBody>
          <a:bodyPr spcFirstLastPara="1" wrap="square" lIns="108000" tIns="108000" rIns="108000" bIns="108000" anchor="t" anchorCtr="0">
            <a:noAutofit/>
          </a:bodyPr>
          <a:lstStyle/>
          <a:p>
            <a:pPr marL="0" marR="0" lvl="0" indent="0" algn="l" rtl="0">
              <a:spcBef>
                <a:spcPts val="0"/>
              </a:spcBef>
              <a:spcAft>
                <a:spcPts val="0"/>
              </a:spcAft>
              <a:buNone/>
            </a:pPr>
            <a:r>
              <a:rPr lang="fr-FR" sz="2000" b="1" dirty="0">
                <a:solidFill>
                  <a:schemeClr val="accent1"/>
                </a:solidFill>
                <a:latin typeface="Montserrat"/>
                <a:ea typeface="Montserrat"/>
                <a:cs typeface="Montserrat"/>
                <a:sym typeface="Montserrat"/>
              </a:rPr>
              <a:t>Etapes d’inscription</a:t>
            </a:r>
            <a:endParaRPr dirty="0"/>
          </a:p>
          <a:p>
            <a:pPr marL="228600" marR="0" lvl="0" indent="-165100" algn="l" rtl="0">
              <a:spcBef>
                <a:spcPts val="0"/>
              </a:spcBef>
              <a:spcAft>
                <a:spcPts val="0"/>
              </a:spcAft>
              <a:buClr>
                <a:schemeClr val="dk1"/>
              </a:buClr>
              <a:buSzPts val="1000"/>
              <a:buFont typeface="Book Antiqua"/>
              <a:buNone/>
            </a:pPr>
            <a:endParaRPr sz="1000" dirty="0">
              <a:solidFill>
                <a:srgbClr val="000000"/>
              </a:solidFill>
              <a:latin typeface="Montserrat"/>
              <a:ea typeface="Montserrat"/>
              <a:cs typeface="Montserrat"/>
              <a:sym typeface="Montserrat"/>
            </a:endParaRPr>
          </a:p>
          <a:p>
            <a:pPr marL="228600" marR="0" lvl="0" indent="-228600" algn="l" rtl="0">
              <a:lnSpc>
                <a:spcPct val="100000"/>
              </a:lnSpc>
              <a:spcBef>
                <a:spcPts val="0"/>
              </a:spcBef>
              <a:spcAft>
                <a:spcPts val="0"/>
              </a:spcAft>
              <a:buClr>
                <a:srgbClr val="141313"/>
              </a:buClr>
              <a:buSzPts val="1200"/>
              <a:buFont typeface="Book Antiqua"/>
              <a:buAutoNum type="arabicPeriod"/>
            </a:pPr>
            <a:r>
              <a:rPr lang="fr-FR" sz="1200" dirty="0">
                <a:solidFill>
                  <a:srgbClr val="141313"/>
                </a:solidFill>
                <a:latin typeface="Montserrat"/>
                <a:ea typeface="Montserrat"/>
                <a:cs typeface="Montserrat"/>
                <a:sym typeface="Montserrat"/>
              </a:rPr>
              <a:t>Inscription par</a:t>
            </a:r>
            <a:r>
              <a:rPr lang="fr-FR" sz="1200" b="1" dirty="0">
                <a:solidFill>
                  <a:srgbClr val="141313"/>
                </a:solidFill>
                <a:latin typeface="Montserrat"/>
                <a:ea typeface="Montserrat"/>
                <a:cs typeface="Montserrat"/>
                <a:sym typeface="Montserrat"/>
              </a:rPr>
              <a:t> les référents ASE </a:t>
            </a:r>
            <a:r>
              <a:rPr lang="fr-FR" sz="1200" dirty="0">
                <a:solidFill>
                  <a:srgbClr val="141313"/>
                </a:solidFill>
                <a:latin typeface="Montserrat"/>
                <a:ea typeface="Montserrat"/>
                <a:cs typeface="Montserrat"/>
                <a:sym typeface="Montserrat"/>
              </a:rPr>
              <a:t>ou</a:t>
            </a:r>
            <a:r>
              <a:rPr lang="fr-FR" sz="1200" b="1" dirty="0">
                <a:solidFill>
                  <a:srgbClr val="141313"/>
                </a:solidFill>
                <a:latin typeface="Montserrat"/>
                <a:ea typeface="Montserrat"/>
                <a:cs typeface="Montserrat"/>
                <a:sym typeface="Montserrat"/>
              </a:rPr>
              <a:t> les éducateurs </a:t>
            </a:r>
            <a:r>
              <a:rPr lang="fr-FR" sz="1200" dirty="0">
                <a:solidFill>
                  <a:srgbClr val="141313"/>
                </a:solidFill>
                <a:latin typeface="Montserrat"/>
                <a:ea typeface="Montserrat"/>
                <a:cs typeface="Montserrat"/>
                <a:sym typeface="Montserrat"/>
              </a:rPr>
              <a:t>en établissement via le questionnaire (qui sera envoyé à tous après cet échange)</a:t>
            </a:r>
            <a:endParaRPr lang="fr-FR" dirty="0">
              <a:ea typeface="Montserrat"/>
            </a:endParaRPr>
          </a:p>
          <a:p>
            <a:pPr marL="228600" marR="0" lvl="0" indent="-228600" algn="l" rtl="0">
              <a:lnSpc>
                <a:spcPct val="100000"/>
              </a:lnSpc>
              <a:spcBef>
                <a:spcPts val="0"/>
              </a:spcBef>
              <a:spcAft>
                <a:spcPts val="0"/>
              </a:spcAft>
              <a:buClr>
                <a:srgbClr val="141313"/>
              </a:buClr>
              <a:buSzPts val="1200"/>
              <a:buFont typeface="Book Antiqua"/>
              <a:buAutoNum type="arabicPeriod"/>
            </a:pPr>
            <a:endParaRPr lang="fr-FR" sz="1200" b="1" i="0" u="none" strike="noStrike" cap="none" dirty="0">
              <a:solidFill>
                <a:srgbClr val="141313"/>
              </a:solidFill>
              <a:latin typeface="Montserrat"/>
              <a:ea typeface="Montserrat"/>
              <a:cs typeface="Montserrat"/>
              <a:sym typeface="Montserrat"/>
            </a:endParaRPr>
          </a:p>
          <a:p>
            <a:pPr marL="228600" marR="0" lvl="0" indent="-228600" algn="l" rtl="0">
              <a:lnSpc>
                <a:spcPct val="100000"/>
              </a:lnSpc>
              <a:spcBef>
                <a:spcPts val="0"/>
              </a:spcBef>
              <a:spcAft>
                <a:spcPts val="0"/>
              </a:spcAft>
              <a:buClr>
                <a:srgbClr val="141313"/>
              </a:buClr>
              <a:buSzPts val="1200"/>
              <a:buFont typeface="Book Antiqua"/>
              <a:buAutoNum type="arabicPeriod"/>
            </a:pPr>
            <a:r>
              <a:rPr lang="fr-FR" sz="1200" b="1" i="0" u="none" strike="noStrike" cap="none" dirty="0">
                <a:solidFill>
                  <a:srgbClr val="141313"/>
                </a:solidFill>
                <a:latin typeface="Montserrat"/>
                <a:ea typeface="Montserrat"/>
                <a:cs typeface="Montserrat"/>
                <a:sym typeface="Montserrat"/>
              </a:rPr>
              <a:t>Autorisation parentale à télécharger </a:t>
            </a:r>
            <a:r>
              <a:rPr lang="fr-FR" sz="1200" b="0" i="0" u="none" strike="noStrike" cap="none" dirty="0">
                <a:solidFill>
                  <a:srgbClr val="141313"/>
                </a:solidFill>
                <a:latin typeface="Montserrat"/>
                <a:ea typeface="Montserrat"/>
                <a:cs typeface="Montserrat"/>
                <a:sym typeface="Montserrat"/>
              </a:rPr>
              <a:t>et renvoyer au CD (mail de contact sur l’autorisation parentale)</a:t>
            </a:r>
          </a:p>
          <a:p>
            <a:pPr marR="0" lvl="0" algn="l" rtl="0">
              <a:lnSpc>
                <a:spcPct val="100000"/>
              </a:lnSpc>
              <a:spcBef>
                <a:spcPts val="0"/>
              </a:spcBef>
              <a:spcAft>
                <a:spcPts val="0"/>
              </a:spcAft>
              <a:buClr>
                <a:srgbClr val="141313"/>
              </a:buClr>
              <a:buSzPts val="1200"/>
            </a:pPr>
            <a:endParaRPr lang="fr-FR" sz="1200" dirty="0">
              <a:solidFill>
                <a:srgbClr val="141313"/>
              </a:solidFill>
              <a:latin typeface="Montserrat"/>
              <a:sym typeface="Montserrat"/>
            </a:endParaRPr>
          </a:p>
          <a:p>
            <a:pPr marR="0" lvl="0" algn="l" rtl="0">
              <a:lnSpc>
                <a:spcPct val="100000"/>
              </a:lnSpc>
              <a:spcBef>
                <a:spcPts val="0"/>
              </a:spcBef>
              <a:spcAft>
                <a:spcPts val="0"/>
              </a:spcAft>
              <a:buClr>
                <a:srgbClr val="141313"/>
              </a:buClr>
              <a:buSzPts val="1200"/>
            </a:pPr>
            <a:endParaRPr lang="fr-FR" sz="1200" dirty="0">
              <a:solidFill>
                <a:srgbClr val="141313"/>
              </a:solidFill>
              <a:latin typeface="Montserrat"/>
              <a:sym typeface="Montserrat"/>
            </a:endParaRPr>
          </a:p>
          <a:p>
            <a:pPr marR="0" lvl="0" algn="l" rtl="0">
              <a:lnSpc>
                <a:spcPct val="100000"/>
              </a:lnSpc>
              <a:spcBef>
                <a:spcPts val="0"/>
              </a:spcBef>
              <a:spcAft>
                <a:spcPts val="0"/>
              </a:spcAft>
              <a:buClr>
                <a:srgbClr val="141313"/>
              </a:buClr>
              <a:buSzPts val="1200"/>
            </a:pPr>
            <a:r>
              <a:rPr lang="fr-FR" sz="1200" i="1" dirty="0">
                <a:solidFill>
                  <a:srgbClr val="141313"/>
                </a:solidFill>
                <a:latin typeface="Montserrat"/>
                <a:sym typeface="Montserrat"/>
              </a:rPr>
              <a:t>Si besoin, vous pouvez contacter Nom Prénom / Numéro de téléphone du Chargé de Projet Mentorat</a:t>
            </a:r>
            <a:endParaRPr i="1" dirty="0"/>
          </a:p>
        </p:txBody>
      </p:sp>
      <p:sp>
        <p:nvSpPr>
          <p:cNvPr id="3" name="TextBox 2">
            <a:extLst>
              <a:ext uri="{FF2B5EF4-FFF2-40B4-BE49-F238E27FC236}">
                <a16:creationId xmlns:a16="http://schemas.microsoft.com/office/drawing/2014/main" id="{0D1CEB00-8D82-0F9B-FB3C-18FC350880A9}"/>
              </a:ext>
            </a:extLst>
          </p:cNvPr>
          <p:cNvSpPr txBox="1"/>
          <p:nvPr/>
        </p:nvSpPr>
        <p:spPr>
          <a:xfrm>
            <a:off x="826135" y="1776349"/>
            <a:ext cx="3365478" cy="966851"/>
          </a:xfrm>
          <a:prstGeom prst="rect">
            <a:avLst/>
          </a:prstGeom>
          <a:solidFill>
            <a:schemeClr val="bg1">
              <a:lumMod val="85000"/>
            </a:schemeClr>
          </a:solidFill>
        </p:spPr>
        <p:txBody>
          <a:bodyPr wrap="square" rtlCol="0" anchor="ctr">
            <a:noAutofit/>
          </a:bodyPr>
          <a:lstStyle/>
          <a:p>
            <a:pPr algn="ctr"/>
            <a:r>
              <a:rPr lang="fr-FR" sz="1100" dirty="0">
                <a:latin typeface="Montserrat" panose="00000500000000000000" pitchFamily="2" charset="0"/>
              </a:rPr>
              <a:t>Intégrer capture d’écran / image du questionnaire ou formulaire </a:t>
            </a:r>
            <a:br>
              <a:rPr lang="fr-FR" sz="1100" dirty="0">
                <a:latin typeface="Montserrat" panose="00000500000000000000" pitchFamily="2" charset="0"/>
              </a:rPr>
            </a:br>
            <a:r>
              <a:rPr lang="fr-FR" sz="1100" dirty="0">
                <a:latin typeface="Montserrat" panose="00000500000000000000" pitchFamily="2" charset="0"/>
              </a:rPr>
              <a:t>d’inscription des jeunes – </a:t>
            </a:r>
            <a:br>
              <a:rPr lang="fr-FR" sz="1100" dirty="0">
                <a:latin typeface="Montserrat" panose="00000500000000000000" pitchFamily="2" charset="0"/>
              </a:rPr>
            </a:br>
            <a:r>
              <a:rPr lang="fr-FR" sz="1100" dirty="0">
                <a:latin typeface="Montserrat" panose="00000500000000000000" pitchFamily="2" charset="0"/>
              </a:rPr>
              <a:t>Exemple ci-dessous et ci-contre</a:t>
            </a:r>
          </a:p>
        </p:txBody>
      </p:sp>
      <p:sp>
        <p:nvSpPr>
          <p:cNvPr id="4" name="TextBox 3">
            <a:extLst>
              <a:ext uri="{FF2B5EF4-FFF2-40B4-BE49-F238E27FC236}">
                <a16:creationId xmlns:a16="http://schemas.microsoft.com/office/drawing/2014/main" id="{C107D76F-4449-692A-B4C2-445EDF5022E6}"/>
              </a:ext>
            </a:extLst>
          </p:cNvPr>
          <p:cNvSpPr txBox="1"/>
          <p:nvPr/>
        </p:nvSpPr>
        <p:spPr>
          <a:xfrm>
            <a:off x="9010650" y="1088397"/>
            <a:ext cx="2461058" cy="527628"/>
          </a:xfrm>
          <a:prstGeom prst="rect">
            <a:avLst/>
          </a:prstGeom>
          <a:solidFill>
            <a:schemeClr val="bg1">
              <a:lumMod val="85000"/>
            </a:schemeClr>
          </a:solidFill>
        </p:spPr>
        <p:txBody>
          <a:bodyPr wrap="square" rtlCol="0" anchor="ctr">
            <a:noAutofit/>
          </a:bodyPr>
          <a:lstStyle/>
          <a:p>
            <a:pPr algn="ctr"/>
            <a:r>
              <a:rPr lang="fr-FR" sz="1100" dirty="0">
                <a:latin typeface="Montserrat" panose="00000500000000000000" pitchFamily="2" charset="0"/>
              </a:rPr>
              <a:t>Mettre à jour les étapes d’inscription en fonction des spécificités du territoire</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94"/>
        <p:cNvGrpSpPr/>
        <p:nvPr/>
      </p:nvGrpSpPr>
      <p:grpSpPr>
        <a:xfrm>
          <a:off x="0" y="0"/>
          <a:ext cx="0" cy="0"/>
          <a:chOff x="0" y="0"/>
          <a:chExt cx="0" cy="0"/>
        </a:xfrm>
      </p:grpSpPr>
      <p:sp>
        <p:nvSpPr>
          <p:cNvPr id="95" name="Google Shape;95;p14"/>
          <p:cNvSpPr/>
          <p:nvPr/>
        </p:nvSpPr>
        <p:spPr>
          <a:xfrm>
            <a:off x="1714790" y="3523010"/>
            <a:ext cx="9274629" cy="641984"/>
          </a:xfrm>
          <a:prstGeom prst="rect">
            <a:avLst/>
          </a:prstGeom>
          <a:solidFill>
            <a:srgbClr val="D8D8D8">
              <a:alpha val="60000"/>
            </a:srgb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entury Gothic"/>
              <a:ea typeface="Century Gothic"/>
              <a:cs typeface="Century Gothic"/>
              <a:sym typeface="Century Gothic"/>
            </a:endParaRPr>
          </a:p>
        </p:txBody>
      </p:sp>
      <p:sp>
        <p:nvSpPr>
          <p:cNvPr id="96" name="Google Shape;96;p14"/>
          <p:cNvSpPr txBox="1">
            <a:spLocks noGrp="1"/>
          </p:cNvSpPr>
          <p:nvPr>
            <p:ph type="title"/>
          </p:nvPr>
        </p:nvSpPr>
        <p:spPr>
          <a:xfrm>
            <a:off x="560561" y="274638"/>
            <a:ext cx="11068493" cy="1143000"/>
          </a:xfrm>
          <a:prstGeom prst="rect">
            <a:avLst/>
          </a:prstGeom>
          <a:noFill/>
          <a:ln>
            <a:noFill/>
          </a:ln>
        </p:spPr>
        <p:txBody>
          <a:bodyPr spcFirstLastPara="1" wrap="square" lIns="0" tIns="0" rIns="0" bIns="0" anchor="ctr" anchorCtr="0">
            <a:noAutofit/>
          </a:bodyPr>
          <a:lstStyle/>
          <a:p>
            <a:pPr marL="0" lvl="0" indent="0" algn="l" rtl="0">
              <a:spcBef>
                <a:spcPts val="0"/>
              </a:spcBef>
              <a:spcAft>
                <a:spcPts val="0"/>
              </a:spcAft>
              <a:buClr>
                <a:schemeClr val="dk1"/>
              </a:buClr>
              <a:buSzPts val="2800"/>
              <a:buFont typeface="Oswald"/>
              <a:buNone/>
            </a:pPr>
            <a:r>
              <a:rPr lang="fr-FR" sz="2800"/>
              <a:t>Agenda et objectifs de cet échange</a:t>
            </a:r>
            <a:endParaRPr/>
          </a:p>
        </p:txBody>
      </p:sp>
      <p:sp>
        <p:nvSpPr>
          <p:cNvPr id="97" name="Google Shape;97;p14"/>
          <p:cNvSpPr/>
          <p:nvPr/>
        </p:nvSpPr>
        <p:spPr>
          <a:xfrm>
            <a:off x="1202581" y="2110045"/>
            <a:ext cx="374323" cy="372888"/>
          </a:xfrm>
          <a:prstGeom prst="ellipse">
            <a:avLst/>
          </a:prstGeom>
          <a:solidFill>
            <a:schemeClr val="accent1"/>
          </a:solidFill>
          <a:ln>
            <a:noFill/>
          </a:ln>
        </p:spPr>
        <p:txBody>
          <a:bodyPr spcFirstLastPara="1" wrap="square" lIns="0" tIns="0" rIns="0" bIns="0" anchor="ctr" anchorCtr="1">
            <a:noAutofit/>
          </a:bodyPr>
          <a:lstStyle/>
          <a:p>
            <a:pPr marL="0" marR="0" lvl="0" indent="0" algn="ctr" rtl="0">
              <a:lnSpc>
                <a:spcPct val="100000"/>
              </a:lnSpc>
              <a:spcBef>
                <a:spcPts val="0"/>
              </a:spcBef>
              <a:spcAft>
                <a:spcPts val="0"/>
              </a:spcAft>
              <a:buClr>
                <a:srgbClr val="FFFFFF"/>
              </a:buClr>
              <a:buSzPts val="1600"/>
              <a:buFont typeface="Montserrat"/>
              <a:buNone/>
            </a:pPr>
            <a:r>
              <a:rPr lang="fr-FR" sz="1600" b="1">
                <a:solidFill>
                  <a:srgbClr val="FFFFFF"/>
                </a:solidFill>
                <a:latin typeface="Montserrat"/>
                <a:ea typeface="Montserrat"/>
                <a:cs typeface="Montserrat"/>
                <a:sym typeface="Montserrat"/>
              </a:rPr>
              <a:t>1</a:t>
            </a:r>
            <a:endParaRPr sz="1600" b="1" i="0" u="none" strike="noStrike" cap="none">
              <a:solidFill>
                <a:srgbClr val="FFFFFF"/>
              </a:solidFill>
              <a:latin typeface="Montserrat"/>
              <a:ea typeface="Montserrat"/>
              <a:cs typeface="Montserrat"/>
              <a:sym typeface="Montserrat"/>
            </a:endParaRPr>
          </a:p>
        </p:txBody>
      </p:sp>
      <p:pic>
        <p:nvPicPr>
          <p:cNvPr id="98" name="Google Shape;98;p14"/>
          <p:cNvPicPr preferRelativeResize="0"/>
          <p:nvPr/>
        </p:nvPicPr>
        <p:blipFill rotWithShape="1">
          <a:blip r:embed="rId3">
            <a:alphaModFix/>
          </a:blip>
          <a:srcRect/>
          <a:stretch/>
        </p:blipFill>
        <p:spPr>
          <a:xfrm>
            <a:off x="1747767" y="4241349"/>
            <a:ext cx="609600" cy="609600"/>
          </a:xfrm>
          <a:prstGeom prst="rect">
            <a:avLst/>
          </a:prstGeom>
          <a:noFill/>
          <a:ln>
            <a:noFill/>
          </a:ln>
        </p:spPr>
      </p:pic>
      <p:sp>
        <p:nvSpPr>
          <p:cNvPr id="99" name="Google Shape;99;p14"/>
          <p:cNvSpPr/>
          <p:nvPr/>
        </p:nvSpPr>
        <p:spPr>
          <a:xfrm>
            <a:off x="1202581" y="3680094"/>
            <a:ext cx="374323" cy="372888"/>
          </a:xfrm>
          <a:prstGeom prst="ellipse">
            <a:avLst/>
          </a:prstGeom>
          <a:solidFill>
            <a:schemeClr val="accent1"/>
          </a:solidFill>
          <a:ln>
            <a:noFill/>
          </a:ln>
        </p:spPr>
        <p:txBody>
          <a:bodyPr spcFirstLastPara="1" wrap="square" lIns="0" tIns="0" rIns="0" bIns="0" anchor="ctr" anchorCtr="1">
            <a:noAutofit/>
          </a:bodyPr>
          <a:lstStyle/>
          <a:p>
            <a:pPr marL="0" marR="0" lvl="0" indent="0" algn="ctr" rtl="0">
              <a:lnSpc>
                <a:spcPct val="100000"/>
              </a:lnSpc>
              <a:spcBef>
                <a:spcPts val="0"/>
              </a:spcBef>
              <a:spcAft>
                <a:spcPts val="0"/>
              </a:spcAft>
              <a:buClr>
                <a:srgbClr val="FFFFFF"/>
              </a:buClr>
              <a:buSzPts val="1600"/>
              <a:buFont typeface="Montserrat"/>
              <a:buNone/>
            </a:pPr>
            <a:r>
              <a:rPr lang="fr-FR" sz="1600" b="1" i="0" u="none" strike="noStrike" cap="none">
                <a:solidFill>
                  <a:srgbClr val="FFFFFF"/>
                </a:solidFill>
                <a:latin typeface="Montserrat"/>
                <a:ea typeface="Montserrat"/>
                <a:cs typeface="Montserrat"/>
                <a:sym typeface="Montserrat"/>
              </a:rPr>
              <a:t>3</a:t>
            </a:r>
            <a:endParaRPr/>
          </a:p>
        </p:txBody>
      </p:sp>
      <p:pic>
        <p:nvPicPr>
          <p:cNvPr id="100" name="Google Shape;100;p14"/>
          <p:cNvPicPr preferRelativeResize="0"/>
          <p:nvPr/>
        </p:nvPicPr>
        <p:blipFill rotWithShape="1">
          <a:blip r:embed="rId4">
            <a:alphaModFix/>
          </a:blip>
          <a:srcRect/>
          <a:stretch/>
        </p:blipFill>
        <p:spPr>
          <a:xfrm>
            <a:off x="1742689" y="3543630"/>
            <a:ext cx="609600" cy="609600"/>
          </a:xfrm>
          <a:prstGeom prst="rect">
            <a:avLst/>
          </a:prstGeom>
          <a:noFill/>
          <a:ln>
            <a:noFill/>
          </a:ln>
        </p:spPr>
      </p:pic>
      <p:sp>
        <p:nvSpPr>
          <p:cNvPr id="101" name="Google Shape;101;p14"/>
          <p:cNvSpPr txBox="1"/>
          <p:nvPr/>
        </p:nvSpPr>
        <p:spPr>
          <a:xfrm>
            <a:off x="2584347" y="2157990"/>
            <a:ext cx="6510077" cy="276999"/>
          </a:xfrm>
          <a:prstGeom prst="rect">
            <a:avLst/>
          </a:prstGeom>
          <a:noFill/>
          <a:ln>
            <a:noFill/>
          </a:ln>
        </p:spPr>
        <p:txBody>
          <a:bodyPr spcFirstLastPara="1" wrap="square" lIns="0" tIns="0" rIns="0" bIns="0" anchor="t" anchorCtr="0">
            <a:spAutoFit/>
          </a:bodyPr>
          <a:lstStyle/>
          <a:p>
            <a:pPr marL="0" marR="0" lvl="0" indent="-114300" algn="l" rtl="0">
              <a:lnSpc>
                <a:spcPct val="100000"/>
              </a:lnSpc>
              <a:spcBef>
                <a:spcPts val="0"/>
              </a:spcBef>
              <a:spcAft>
                <a:spcPts val="0"/>
              </a:spcAft>
              <a:buClr>
                <a:srgbClr val="000000"/>
              </a:buClr>
              <a:buSzPts val="1800"/>
              <a:buFont typeface="Quattrocento Sans"/>
              <a:buChar char="​"/>
            </a:pPr>
            <a:r>
              <a:rPr lang="fr-FR" sz="1800" b="1" cap="small">
                <a:solidFill>
                  <a:schemeClr val="accent1"/>
                </a:solidFill>
                <a:latin typeface="Montserrat"/>
                <a:ea typeface="Montserrat"/>
                <a:cs typeface="Montserrat"/>
                <a:sym typeface="Montserrat"/>
              </a:rPr>
              <a:t>Le mentorat, qu’est-ce que c’est ?</a:t>
            </a:r>
            <a:endParaRPr/>
          </a:p>
        </p:txBody>
      </p:sp>
      <p:sp>
        <p:nvSpPr>
          <p:cNvPr id="102" name="Google Shape;102;p14"/>
          <p:cNvSpPr txBox="1"/>
          <p:nvPr/>
        </p:nvSpPr>
        <p:spPr>
          <a:xfrm>
            <a:off x="2584347" y="2956652"/>
            <a:ext cx="6510077" cy="276999"/>
          </a:xfrm>
          <a:prstGeom prst="rect">
            <a:avLst/>
          </a:prstGeom>
          <a:noFill/>
          <a:ln>
            <a:noFill/>
          </a:ln>
        </p:spPr>
        <p:txBody>
          <a:bodyPr spcFirstLastPara="1" wrap="square" lIns="0" tIns="0" rIns="0" bIns="0" anchor="t" anchorCtr="0">
            <a:spAutoFit/>
          </a:bodyPr>
          <a:lstStyle/>
          <a:p>
            <a:pPr marL="0" marR="0" lvl="0" indent="-114300" algn="l" rtl="0">
              <a:spcBef>
                <a:spcPts val="0"/>
              </a:spcBef>
              <a:spcAft>
                <a:spcPts val="0"/>
              </a:spcAft>
              <a:buClr>
                <a:schemeClr val="accent1"/>
              </a:buClr>
              <a:buSzPts val="1800"/>
              <a:buFont typeface="Quattrocento Sans"/>
              <a:buChar char="​"/>
            </a:pPr>
            <a:r>
              <a:rPr lang="fr-FR" sz="1800" b="1" cap="small" dirty="0">
                <a:solidFill>
                  <a:schemeClr val="accent1"/>
                </a:solidFill>
                <a:latin typeface="Montserrat"/>
                <a:ea typeface="Montserrat"/>
                <a:cs typeface="Montserrat"/>
                <a:sym typeface="Montserrat"/>
              </a:rPr>
              <a:t>En pratique, comment ça se passe ?</a:t>
            </a:r>
            <a:endParaRPr sz="1800" cap="small" dirty="0">
              <a:solidFill>
                <a:schemeClr val="accent1"/>
              </a:solidFill>
              <a:latin typeface="Montserrat"/>
              <a:ea typeface="Montserrat"/>
              <a:cs typeface="Montserrat"/>
              <a:sym typeface="Montserrat"/>
            </a:endParaRPr>
          </a:p>
        </p:txBody>
      </p:sp>
      <p:sp>
        <p:nvSpPr>
          <p:cNvPr id="103" name="Google Shape;103;p14"/>
          <p:cNvSpPr/>
          <p:nvPr/>
        </p:nvSpPr>
        <p:spPr>
          <a:xfrm>
            <a:off x="1202581" y="5208542"/>
            <a:ext cx="374323" cy="372888"/>
          </a:xfrm>
          <a:prstGeom prst="ellipse">
            <a:avLst/>
          </a:prstGeom>
          <a:solidFill>
            <a:schemeClr val="accent1"/>
          </a:solidFill>
          <a:ln>
            <a:noFill/>
          </a:ln>
        </p:spPr>
        <p:txBody>
          <a:bodyPr spcFirstLastPara="1" wrap="square" lIns="0" tIns="0" rIns="0" bIns="0" anchor="ctr" anchorCtr="1">
            <a:noAutofit/>
          </a:bodyPr>
          <a:lstStyle/>
          <a:p>
            <a:pPr marL="0" marR="0" lvl="0" indent="0" algn="ctr" rtl="0">
              <a:lnSpc>
                <a:spcPct val="100000"/>
              </a:lnSpc>
              <a:spcBef>
                <a:spcPts val="0"/>
              </a:spcBef>
              <a:spcAft>
                <a:spcPts val="0"/>
              </a:spcAft>
              <a:buClr>
                <a:srgbClr val="FFFFFF"/>
              </a:buClr>
              <a:buSzPts val="1600"/>
              <a:buFont typeface="Montserrat"/>
              <a:buNone/>
            </a:pPr>
            <a:r>
              <a:rPr lang="fr-FR" sz="1600" b="1">
                <a:solidFill>
                  <a:srgbClr val="FFFFFF"/>
                </a:solidFill>
                <a:latin typeface="Montserrat"/>
                <a:ea typeface="Montserrat"/>
                <a:cs typeface="Montserrat"/>
                <a:sym typeface="Montserrat"/>
              </a:rPr>
              <a:t>5</a:t>
            </a:r>
            <a:endParaRPr sz="1600" b="1" i="0" u="none" strike="noStrike" cap="none">
              <a:solidFill>
                <a:srgbClr val="FFFFFF"/>
              </a:solidFill>
              <a:latin typeface="Montserrat"/>
              <a:ea typeface="Montserrat"/>
              <a:cs typeface="Montserrat"/>
              <a:sym typeface="Montserrat"/>
            </a:endParaRPr>
          </a:p>
        </p:txBody>
      </p:sp>
      <p:sp>
        <p:nvSpPr>
          <p:cNvPr id="104" name="Google Shape;104;p14"/>
          <p:cNvSpPr txBox="1"/>
          <p:nvPr/>
        </p:nvSpPr>
        <p:spPr>
          <a:xfrm>
            <a:off x="2584347" y="5225387"/>
            <a:ext cx="6510077" cy="276999"/>
          </a:xfrm>
          <a:prstGeom prst="rect">
            <a:avLst/>
          </a:prstGeom>
          <a:noFill/>
          <a:ln>
            <a:noFill/>
          </a:ln>
        </p:spPr>
        <p:txBody>
          <a:bodyPr spcFirstLastPara="1" wrap="square" lIns="0" tIns="0" rIns="0" bIns="0" anchor="t" anchorCtr="0">
            <a:spAutoFit/>
          </a:bodyPr>
          <a:lstStyle/>
          <a:p>
            <a:pPr marL="0" marR="0" lvl="0" indent="-114300" algn="l" rtl="0">
              <a:spcBef>
                <a:spcPts val="0"/>
              </a:spcBef>
              <a:spcAft>
                <a:spcPts val="0"/>
              </a:spcAft>
              <a:buClr>
                <a:schemeClr val="accent1"/>
              </a:buClr>
              <a:buSzPts val="1800"/>
              <a:buFont typeface="Quattrocento Sans"/>
              <a:buChar char="​"/>
            </a:pPr>
            <a:r>
              <a:rPr lang="fr-FR" sz="1800" b="1" cap="small">
                <a:solidFill>
                  <a:schemeClr val="accent1"/>
                </a:solidFill>
                <a:latin typeface="Montserrat"/>
                <a:ea typeface="Montserrat"/>
                <a:cs typeface="Montserrat"/>
                <a:sym typeface="Montserrat"/>
              </a:rPr>
              <a:t>Questions / réponses</a:t>
            </a:r>
            <a:endParaRPr sz="1800" cap="small">
              <a:solidFill>
                <a:schemeClr val="accent1"/>
              </a:solidFill>
              <a:latin typeface="Montserrat"/>
              <a:ea typeface="Montserrat"/>
              <a:cs typeface="Montserrat"/>
              <a:sym typeface="Montserrat"/>
            </a:endParaRPr>
          </a:p>
        </p:txBody>
      </p:sp>
      <p:pic>
        <p:nvPicPr>
          <p:cNvPr id="105" name="Google Shape;105;p14"/>
          <p:cNvPicPr preferRelativeResize="0"/>
          <p:nvPr/>
        </p:nvPicPr>
        <p:blipFill rotWithShape="1">
          <a:blip r:embed="rId5">
            <a:alphaModFix/>
          </a:blip>
          <a:srcRect/>
          <a:stretch/>
        </p:blipFill>
        <p:spPr>
          <a:xfrm>
            <a:off x="1764007" y="5111503"/>
            <a:ext cx="566964" cy="566964"/>
          </a:xfrm>
          <a:prstGeom prst="rect">
            <a:avLst/>
          </a:prstGeom>
          <a:noFill/>
          <a:ln>
            <a:noFill/>
          </a:ln>
        </p:spPr>
      </p:pic>
      <p:sp>
        <p:nvSpPr>
          <p:cNvPr id="106" name="Google Shape;106;p14"/>
          <p:cNvSpPr txBox="1"/>
          <p:nvPr/>
        </p:nvSpPr>
        <p:spPr>
          <a:xfrm>
            <a:off x="2584347" y="3684492"/>
            <a:ext cx="6510077" cy="276999"/>
          </a:xfrm>
          <a:prstGeom prst="rect">
            <a:avLst/>
          </a:prstGeom>
          <a:noFill/>
          <a:ln>
            <a:noFill/>
          </a:ln>
        </p:spPr>
        <p:txBody>
          <a:bodyPr spcFirstLastPara="1" wrap="square" lIns="0" tIns="0" rIns="0" bIns="0" anchor="t" anchorCtr="0">
            <a:spAutoFit/>
          </a:bodyPr>
          <a:lstStyle/>
          <a:p>
            <a:pPr marL="0" marR="0" lvl="0" indent="-114300" algn="l" rtl="0">
              <a:spcBef>
                <a:spcPts val="0"/>
              </a:spcBef>
              <a:spcAft>
                <a:spcPts val="0"/>
              </a:spcAft>
              <a:buClr>
                <a:schemeClr val="accent1"/>
              </a:buClr>
              <a:buSzPts val="1800"/>
              <a:buFont typeface="Quattrocento Sans"/>
              <a:buChar char="​"/>
            </a:pPr>
            <a:r>
              <a:rPr lang="fr-FR" sz="1800" b="1" cap="small">
                <a:solidFill>
                  <a:schemeClr val="accent1"/>
                </a:solidFill>
                <a:latin typeface="Montserrat"/>
                <a:ea typeface="Montserrat"/>
                <a:cs typeface="Montserrat"/>
                <a:sym typeface="Montserrat"/>
              </a:rPr>
              <a:t>Les associations sur le territoire</a:t>
            </a:r>
            <a:endParaRPr sz="1800" cap="small">
              <a:solidFill>
                <a:schemeClr val="accent1"/>
              </a:solidFill>
              <a:latin typeface="Montserrat"/>
              <a:ea typeface="Montserrat"/>
              <a:cs typeface="Montserrat"/>
              <a:sym typeface="Montserrat"/>
            </a:endParaRPr>
          </a:p>
        </p:txBody>
      </p:sp>
      <p:sp>
        <p:nvSpPr>
          <p:cNvPr id="107" name="Google Shape;107;p14"/>
          <p:cNvSpPr/>
          <p:nvPr/>
        </p:nvSpPr>
        <p:spPr>
          <a:xfrm>
            <a:off x="1202581" y="2908708"/>
            <a:ext cx="374323" cy="372888"/>
          </a:xfrm>
          <a:prstGeom prst="ellipse">
            <a:avLst/>
          </a:prstGeom>
          <a:solidFill>
            <a:schemeClr val="accent1"/>
          </a:solidFill>
          <a:ln>
            <a:noFill/>
          </a:ln>
        </p:spPr>
        <p:txBody>
          <a:bodyPr spcFirstLastPara="1" wrap="square" lIns="0" tIns="0" rIns="0" bIns="0" anchor="ctr" anchorCtr="1">
            <a:noAutofit/>
          </a:bodyPr>
          <a:lstStyle/>
          <a:p>
            <a:pPr marL="0" marR="0" lvl="0" indent="0" algn="ctr" rtl="0">
              <a:lnSpc>
                <a:spcPct val="100000"/>
              </a:lnSpc>
              <a:spcBef>
                <a:spcPts val="0"/>
              </a:spcBef>
              <a:spcAft>
                <a:spcPts val="0"/>
              </a:spcAft>
              <a:buClr>
                <a:srgbClr val="FFFFFF"/>
              </a:buClr>
              <a:buSzPts val="1600"/>
              <a:buFont typeface="Montserrat"/>
              <a:buNone/>
            </a:pPr>
            <a:r>
              <a:rPr lang="fr-FR" sz="1600" b="1">
                <a:solidFill>
                  <a:srgbClr val="FFFFFF"/>
                </a:solidFill>
                <a:latin typeface="Montserrat"/>
                <a:ea typeface="Montserrat"/>
                <a:cs typeface="Montserrat"/>
                <a:sym typeface="Montserrat"/>
              </a:rPr>
              <a:t>2</a:t>
            </a:r>
            <a:endParaRPr sz="1600" b="1" i="0" u="none" strike="noStrike" cap="none">
              <a:solidFill>
                <a:srgbClr val="FFFFFF"/>
              </a:solidFill>
              <a:latin typeface="Montserrat"/>
              <a:ea typeface="Montserrat"/>
              <a:cs typeface="Montserrat"/>
              <a:sym typeface="Montserrat"/>
            </a:endParaRPr>
          </a:p>
        </p:txBody>
      </p:sp>
      <p:pic>
        <p:nvPicPr>
          <p:cNvPr id="108" name="Google Shape;108;p14"/>
          <p:cNvPicPr preferRelativeResize="0"/>
          <p:nvPr/>
        </p:nvPicPr>
        <p:blipFill rotWithShape="1">
          <a:blip r:embed="rId6">
            <a:alphaModFix/>
          </a:blip>
          <a:srcRect/>
          <a:stretch/>
        </p:blipFill>
        <p:spPr>
          <a:xfrm>
            <a:off x="1721371" y="1935485"/>
            <a:ext cx="609600" cy="609600"/>
          </a:xfrm>
          <a:prstGeom prst="rect">
            <a:avLst/>
          </a:prstGeom>
          <a:noFill/>
          <a:ln>
            <a:noFill/>
          </a:ln>
        </p:spPr>
      </p:pic>
      <p:sp>
        <p:nvSpPr>
          <p:cNvPr id="109" name="Google Shape;109;p14"/>
          <p:cNvSpPr txBox="1"/>
          <p:nvPr/>
        </p:nvSpPr>
        <p:spPr>
          <a:xfrm>
            <a:off x="2584347" y="4458537"/>
            <a:ext cx="6510077" cy="276999"/>
          </a:xfrm>
          <a:prstGeom prst="rect">
            <a:avLst/>
          </a:prstGeom>
          <a:noFill/>
          <a:ln>
            <a:noFill/>
          </a:ln>
        </p:spPr>
        <p:txBody>
          <a:bodyPr spcFirstLastPara="1" wrap="square" lIns="0" tIns="0" rIns="0" bIns="0" anchor="t" anchorCtr="0">
            <a:spAutoFit/>
          </a:bodyPr>
          <a:lstStyle/>
          <a:p>
            <a:pPr marL="0" marR="0" lvl="0" indent="-114300" algn="l" rtl="0">
              <a:spcBef>
                <a:spcPts val="0"/>
              </a:spcBef>
              <a:spcAft>
                <a:spcPts val="0"/>
              </a:spcAft>
              <a:buClr>
                <a:schemeClr val="accent1"/>
              </a:buClr>
              <a:buSzPts val="1800"/>
              <a:buFont typeface="Quattrocento Sans"/>
              <a:buChar char="​"/>
            </a:pPr>
            <a:r>
              <a:rPr lang="fr-FR" sz="1800" b="1" cap="small">
                <a:solidFill>
                  <a:schemeClr val="accent1"/>
                </a:solidFill>
                <a:latin typeface="Montserrat"/>
                <a:ea typeface="Montserrat"/>
                <a:cs typeface="Montserrat"/>
                <a:sym typeface="Montserrat"/>
              </a:rPr>
              <a:t>Témoignages </a:t>
            </a:r>
            <a:endParaRPr sz="1800" cap="small">
              <a:solidFill>
                <a:schemeClr val="accent1"/>
              </a:solidFill>
              <a:latin typeface="Montserrat"/>
              <a:ea typeface="Montserrat"/>
              <a:cs typeface="Montserrat"/>
              <a:sym typeface="Montserrat"/>
            </a:endParaRPr>
          </a:p>
        </p:txBody>
      </p:sp>
      <p:sp>
        <p:nvSpPr>
          <p:cNvPr id="110" name="Google Shape;110;p14"/>
          <p:cNvSpPr/>
          <p:nvPr/>
        </p:nvSpPr>
        <p:spPr>
          <a:xfrm>
            <a:off x="1200621" y="4428678"/>
            <a:ext cx="374323" cy="372888"/>
          </a:xfrm>
          <a:prstGeom prst="ellipse">
            <a:avLst/>
          </a:prstGeom>
          <a:solidFill>
            <a:schemeClr val="accent1"/>
          </a:solidFill>
          <a:ln>
            <a:noFill/>
          </a:ln>
        </p:spPr>
        <p:txBody>
          <a:bodyPr spcFirstLastPara="1" wrap="square" lIns="0" tIns="0" rIns="0" bIns="0" anchor="ctr" anchorCtr="1">
            <a:noAutofit/>
          </a:bodyPr>
          <a:lstStyle/>
          <a:p>
            <a:pPr marL="0" marR="0" lvl="0" indent="0" algn="ctr" rtl="0">
              <a:lnSpc>
                <a:spcPct val="100000"/>
              </a:lnSpc>
              <a:spcBef>
                <a:spcPts val="0"/>
              </a:spcBef>
              <a:spcAft>
                <a:spcPts val="0"/>
              </a:spcAft>
              <a:buClr>
                <a:srgbClr val="FFFFFF"/>
              </a:buClr>
              <a:buSzPts val="1600"/>
              <a:buFont typeface="Montserrat"/>
              <a:buNone/>
            </a:pPr>
            <a:r>
              <a:rPr lang="fr-FR" sz="1600" b="1">
                <a:solidFill>
                  <a:srgbClr val="FFFFFF"/>
                </a:solidFill>
                <a:latin typeface="Montserrat"/>
                <a:ea typeface="Montserrat"/>
                <a:cs typeface="Montserrat"/>
                <a:sym typeface="Montserrat"/>
              </a:rPr>
              <a:t>4</a:t>
            </a:r>
            <a:endParaRPr sz="1600" b="1" i="0" u="none" strike="noStrike" cap="none">
              <a:solidFill>
                <a:srgbClr val="FFFFFF"/>
              </a:solidFill>
              <a:latin typeface="Montserrat"/>
              <a:ea typeface="Montserrat"/>
              <a:cs typeface="Montserrat"/>
              <a:sym typeface="Montserrat"/>
            </a:endParaRPr>
          </a:p>
        </p:txBody>
      </p:sp>
      <p:pic>
        <p:nvPicPr>
          <p:cNvPr id="111" name="Google Shape;111;p14"/>
          <p:cNvPicPr preferRelativeResize="0"/>
          <p:nvPr/>
        </p:nvPicPr>
        <p:blipFill rotWithShape="1">
          <a:blip r:embed="rId7">
            <a:alphaModFix/>
          </a:blip>
          <a:srcRect/>
          <a:stretch/>
        </p:blipFill>
        <p:spPr>
          <a:xfrm>
            <a:off x="1796142" y="2813490"/>
            <a:ext cx="534829" cy="534829"/>
          </a:xfrm>
          <a:prstGeom prst="rect">
            <a:avLst/>
          </a:prstGeom>
          <a:noFill/>
          <a:ln>
            <a:noFill/>
          </a:ln>
        </p:spPr>
      </p:pic>
    </p:spTree>
    <p:extLst>
      <p:ext uri="{BB962C8B-B14F-4D97-AF65-F5344CB8AC3E}">
        <p14:creationId xmlns:p14="http://schemas.microsoft.com/office/powerpoint/2010/main" val="197209535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376"/>
        <p:cNvGrpSpPr/>
        <p:nvPr/>
      </p:nvGrpSpPr>
      <p:grpSpPr>
        <a:xfrm>
          <a:off x="0" y="0"/>
          <a:ext cx="0" cy="0"/>
          <a:chOff x="0" y="0"/>
          <a:chExt cx="0" cy="0"/>
        </a:xfrm>
      </p:grpSpPr>
      <p:graphicFrame>
        <p:nvGraphicFramePr>
          <p:cNvPr id="377" name="Google Shape;377;p27"/>
          <p:cNvGraphicFramePr/>
          <p:nvPr>
            <p:extLst>
              <p:ext uri="{D42A27DB-BD31-4B8C-83A1-F6EECF244321}">
                <p14:modId xmlns:p14="http://schemas.microsoft.com/office/powerpoint/2010/main" val="4266114896"/>
              </p:ext>
            </p:extLst>
          </p:nvPr>
        </p:nvGraphicFramePr>
        <p:xfrm>
          <a:off x="824197" y="1323632"/>
          <a:ext cx="10541225" cy="4938300"/>
        </p:xfrm>
        <a:graphic>
          <a:graphicData uri="http://schemas.openxmlformats.org/drawingml/2006/table">
            <a:tbl>
              <a:tblPr firstRow="1" bandRow="1">
                <a:noFill/>
                <a:tableStyleId>{A1CDC879-0E9B-4E07-B224-634D6BFA7DC2}</a:tableStyleId>
              </a:tblPr>
              <a:tblGrid>
                <a:gridCol w="1172700">
                  <a:extLst>
                    <a:ext uri="{9D8B030D-6E8A-4147-A177-3AD203B41FA5}">
                      <a16:colId xmlns:a16="http://schemas.microsoft.com/office/drawing/2014/main" val="20000"/>
                    </a:ext>
                  </a:extLst>
                </a:gridCol>
                <a:gridCol w="3379575">
                  <a:extLst>
                    <a:ext uri="{9D8B030D-6E8A-4147-A177-3AD203B41FA5}">
                      <a16:colId xmlns:a16="http://schemas.microsoft.com/office/drawing/2014/main" val="20001"/>
                    </a:ext>
                  </a:extLst>
                </a:gridCol>
                <a:gridCol w="3031525">
                  <a:extLst>
                    <a:ext uri="{9D8B030D-6E8A-4147-A177-3AD203B41FA5}">
                      <a16:colId xmlns:a16="http://schemas.microsoft.com/office/drawing/2014/main" val="20002"/>
                    </a:ext>
                  </a:extLst>
                </a:gridCol>
                <a:gridCol w="2957425">
                  <a:extLst>
                    <a:ext uri="{9D8B030D-6E8A-4147-A177-3AD203B41FA5}">
                      <a16:colId xmlns:a16="http://schemas.microsoft.com/office/drawing/2014/main" val="20003"/>
                    </a:ext>
                  </a:extLst>
                </a:gridCol>
              </a:tblGrid>
              <a:tr h="701500">
                <a:tc>
                  <a:txBody>
                    <a:bodyPr/>
                    <a:lstStyle/>
                    <a:p>
                      <a:pPr marL="0" marR="0" lvl="0" indent="0" algn="l" rtl="0">
                        <a:lnSpc>
                          <a:spcPct val="100000"/>
                        </a:lnSpc>
                        <a:spcBef>
                          <a:spcPts val="0"/>
                        </a:spcBef>
                        <a:spcAft>
                          <a:spcPts val="0"/>
                        </a:spcAft>
                        <a:buClr>
                          <a:schemeClr val="dk1"/>
                        </a:buClr>
                        <a:buSzPts val="1000"/>
                        <a:buFont typeface="Century Gothic"/>
                        <a:buNone/>
                      </a:pPr>
                      <a:endParaRPr sz="1000" b="1" u="none" strike="noStrike" cap="none">
                        <a:solidFill>
                          <a:schemeClr val="dk1"/>
                        </a:solidFill>
                        <a:latin typeface="Montserrat"/>
                        <a:ea typeface="Montserrat"/>
                        <a:cs typeface="Montserrat"/>
                        <a:sym typeface="Montserrat"/>
                      </a:endParaRPr>
                    </a:p>
                  </a:txBody>
                  <a:tcPr marL="91450" marR="91450" marT="45725" marB="45725">
                    <a:lnB w="9525" cap="flat" cmpd="sng">
                      <a:solidFill>
                        <a:srgbClr val="7F7F7F"/>
                      </a:solidFill>
                      <a:prstDash val="solid"/>
                      <a:round/>
                      <a:headEnd type="none" w="sm" len="sm"/>
                      <a:tailEnd type="none" w="sm" len="sm"/>
                    </a:lnB>
                    <a:solidFill>
                      <a:schemeClr val="lt1"/>
                    </a:solidFill>
                  </a:tcPr>
                </a:tc>
                <a:tc>
                  <a:txBody>
                    <a:bodyPr/>
                    <a:lstStyle/>
                    <a:p>
                      <a:pPr marL="0" marR="0" lvl="0" indent="0" algn="l" rtl="0">
                        <a:spcBef>
                          <a:spcPts val="0"/>
                        </a:spcBef>
                        <a:spcAft>
                          <a:spcPts val="0"/>
                        </a:spcAft>
                        <a:buNone/>
                      </a:pPr>
                      <a:endParaRPr sz="1000" b="0" u="none" strike="noStrike" cap="none">
                        <a:solidFill>
                          <a:schemeClr val="lt1"/>
                        </a:solidFill>
                      </a:endParaRPr>
                    </a:p>
                  </a:txBody>
                  <a:tcPr marL="91450" marR="91450" marT="45725" marB="45725">
                    <a:lnB w="9525" cap="flat" cmpd="sng">
                      <a:solidFill>
                        <a:srgbClr val="7F7F7F"/>
                      </a:solidFill>
                      <a:prstDash val="solid"/>
                      <a:round/>
                      <a:headEnd type="none" w="sm" len="sm"/>
                      <a:tailEnd type="none" w="sm" len="sm"/>
                    </a:lnB>
                    <a:solidFill>
                      <a:schemeClr val="lt1"/>
                    </a:solidFill>
                  </a:tcPr>
                </a:tc>
                <a:tc>
                  <a:txBody>
                    <a:bodyPr/>
                    <a:lstStyle/>
                    <a:p>
                      <a:pPr marL="0" marR="0" lvl="0" indent="0" algn="l" rtl="0">
                        <a:lnSpc>
                          <a:spcPct val="100000"/>
                        </a:lnSpc>
                        <a:spcBef>
                          <a:spcPts val="0"/>
                        </a:spcBef>
                        <a:spcAft>
                          <a:spcPts val="0"/>
                        </a:spcAft>
                        <a:buClr>
                          <a:schemeClr val="dk1"/>
                        </a:buClr>
                        <a:buSzPts val="1000"/>
                        <a:buFont typeface="Century Gothic"/>
                        <a:buNone/>
                      </a:pPr>
                      <a:endParaRPr sz="1000" b="0" u="none" strike="noStrike" cap="none">
                        <a:solidFill>
                          <a:schemeClr val="lt1"/>
                        </a:solidFill>
                      </a:endParaRPr>
                    </a:p>
                  </a:txBody>
                  <a:tcPr marL="91450" marR="91450" marT="45725" marB="45725">
                    <a:lnB w="9525" cap="flat" cmpd="sng">
                      <a:solidFill>
                        <a:srgbClr val="7F7F7F"/>
                      </a:solidFill>
                      <a:prstDash val="solid"/>
                      <a:round/>
                      <a:headEnd type="none" w="sm" len="sm"/>
                      <a:tailEnd type="none" w="sm" len="sm"/>
                    </a:lnB>
                    <a:solidFill>
                      <a:schemeClr val="lt1"/>
                    </a:solidFill>
                  </a:tcPr>
                </a:tc>
                <a:tc>
                  <a:txBody>
                    <a:bodyPr/>
                    <a:lstStyle/>
                    <a:p>
                      <a:pPr marL="0" marR="0" lvl="0" indent="0" algn="l" rtl="0">
                        <a:lnSpc>
                          <a:spcPct val="100000"/>
                        </a:lnSpc>
                        <a:spcBef>
                          <a:spcPts val="0"/>
                        </a:spcBef>
                        <a:spcAft>
                          <a:spcPts val="0"/>
                        </a:spcAft>
                        <a:buClr>
                          <a:schemeClr val="dk1"/>
                        </a:buClr>
                        <a:buSzPts val="1000"/>
                        <a:buFont typeface="Century Gothic"/>
                        <a:buNone/>
                      </a:pPr>
                      <a:endParaRPr sz="1000" b="0" u="none" strike="noStrike" cap="none">
                        <a:solidFill>
                          <a:schemeClr val="lt1"/>
                        </a:solidFill>
                      </a:endParaRPr>
                    </a:p>
                  </a:txBody>
                  <a:tcPr marL="91450" marR="91450" marT="45725" marB="45725">
                    <a:lnB w="9525" cap="flat" cmpd="sng">
                      <a:solidFill>
                        <a:srgbClr val="7F7F7F"/>
                      </a:solidFill>
                      <a:prstDash val="solid"/>
                      <a:round/>
                      <a:headEnd type="none" w="sm" len="sm"/>
                      <a:tailEnd type="none" w="sm" len="sm"/>
                    </a:lnB>
                    <a:solidFill>
                      <a:schemeClr val="lt1"/>
                    </a:solidFill>
                  </a:tcPr>
                </a:tc>
                <a:extLst>
                  <a:ext uri="{0D108BD9-81ED-4DB2-BD59-A6C34878D82A}">
                    <a16:rowId xmlns:a16="http://schemas.microsoft.com/office/drawing/2014/main" val="10000"/>
                  </a:ext>
                </a:extLst>
              </a:tr>
              <a:tr h="311650">
                <a:tc>
                  <a:txBody>
                    <a:bodyPr/>
                    <a:lstStyle/>
                    <a:p>
                      <a:pPr marL="0" marR="0" lvl="0" indent="0" algn="l" rtl="0">
                        <a:lnSpc>
                          <a:spcPct val="100000"/>
                        </a:lnSpc>
                        <a:spcBef>
                          <a:spcPts val="0"/>
                        </a:spcBef>
                        <a:spcAft>
                          <a:spcPts val="0"/>
                        </a:spcAft>
                        <a:buClr>
                          <a:schemeClr val="dk1"/>
                        </a:buClr>
                        <a:buSzPts val="1000"/>
                        <a:buFont typeface="Montserrat"/>
                        <a:buNone/>
                      </a:pPr>
                      <a:r>
                        <a:rPr lang="fr-FR" sz="1000" b="1" u="none" strike="noStrike" cap="none" dirty="0">
                          <a:solidFill>
                            <a:schemeClr val="dk1"/>
                          </a:solidFill>
                          <a:latin typeface="Montserrat"/>
                          <a:ea typeface="Montserrat"/>
                          <a:cs typeface="Montserrat"/>
                          <a:sym typeface="Montserrat"/>
                        </a:rPr>
                        <a:t>Objectifs</a:t>
                      </a:r>
                      <a:endParaRPr dirty="0"/>
                    </a:p>
                  </a:txBody>
                  <a:tcPr marL="91450" marR="91450" marT="45725" marB="45725">
                    <a:lnT w="9525" cap="flat" cmpd="sng">
                      <a:solidFill>
                        <a:srgbClr val="7F7F7F"/>
                      </a:solidFill>
                      <a:prstDash val="solid"/>
                      <a:round/>
                      <a:headEnd type="none" w="sm" len="sm"/>
                      <a:tailEnd type="none" w="sm" len="sm"/>
                    </a:lnT>
                    <a:lnB w="9525" cap="flat" cmpd="sng">
                      <a:solidFill>
                        <a:srgbClr val="BFBFBF"/>
                      </a:solidFill>
                      <a:prstDash val="solid"/>
                      <a:round/>
                      <a:headEnd type="none" w="sm" len="sm"/>
                      <a:tailEnd type="none" w="sm" len="sm"/>
                    </a:lnB>
                    <a:solidFill>
                      <a:schemeClr val="lt1"/>
                    </a:solidFill>
                  </a:tcPr>
                </a:tc>
                <a:tc>
                  <a:txBody>
                    <a:bodyPr/>
                    <a:lstStyle/>
                    <a:p>
                      <a:pPr marL="171450" marR="0" lvl="0" indent="-171450" algn="l" rtl="0">
                        <a:lnSpc>
                          <a:spcPct val="100000"/>
                        </a:lnSpc>
                        <a:spcBef>
                          <a:spcPts val="0"/>
                        </a:spcBef>
                        <a:spcAft>
                          <a:spcPts val="0"/>
                        </a:spcAft>
                        <a:buClr>
                          <a:schemeClr val="dk1"/>
                        </a:buClr>
                        <a:buSzPts val="1000"/>
                        <a:buFont typeface="Arial"/>
                        <a:buChar char="•"/>
                      </a:pPr>
                      <a:r>
                        <a:rPr lang="fr-FR" sz="1000" b="0" u="none" strike="noStrike" cap="none" dirty="0">
                          <a:solidFill>
                            <a:schemeClr val="bg1">
                              <a:lumMod val="75000"/>
                            </a:schemeClr>
                          </a:solidFill>
                          <a:latin typeface="Montserrat"/>
                          <a:ea typeface="Montserrat"/>
                          <a:cs typeface="Montserrat"/>
                          <a:sym typeface="Montserrat"/>
                        </a:rPr>
                        <a:t>Accompagnement scolaire</a:t>
                      </a:r>
                      <a:endParaRPr dirty="0">
                        <a:solidFill>
                          <a:schemeClr val="bg1">
                            <a:lumMod val="75000"/>
                          </a:schemeClr>
                        </a:solidFill>
                      </a:endParaRPr>
                    </a:p>
                    <a:p>
                      <a:pPr marL="171450" marR="0" lvl="0" indent="-171450" algn="l" rtl="0">
                        <a:lnSpc>
                          <a:spcPct val="100000"/>
                        </a:lnSpc>
                        <a:spcBef>
                          <a:spcPts val="0"/>
                        </a:spcBef>
                        <a:spcAft>
                          <a:spcPts val="0"/>
                        </a:spcAft>
                        <a:buClr>
                          <a:schemeClr val="dk1"/>
                        </a:buClr>
                        <a:buSzPts val="1000"/>
                        <a:buFont typeface="Arial"/>
                        <a:buChar char="•"/>
                      </a:pPr>
                      <a:r>
                        <a:rPr lang="fr-FR" sz="1000" b="0" u="none" strike="noStrike" cap="none" dirty="0">
                          <a:solidFill>
                            <a:schemeClr val="bg1">
                              <a:lumMod val="75000"/>
                            </a:schemeClr>
                          </a:solidFill>
                          <a:latin typeface="Montserrat"/>
                          <a:ea typeface="Montserrat"/>
                          <a:cs typeface="Montserrat"/>
                          <a:sym typeface="Montserrat"/>
                        </a:rPr>
                        <a:t>Orientation académique</a:t>
                      </a:r>
                      <a:endParaRPr dirty="0">
                        <a:solidFill>
                          <a:schemeClr val="bg1">
                            <a:lumMod val="75000"/>
                          </a:schemeClr>
                        </a:solidFill>
                      </a:endParaRPr>
                    </a:p>
                    <a:p>
                      <a:pPr marL="171450" marR="0" lvl="0" indent="-171450" algn="l" rtl="0">
                        <a:lnSpc>
                          <a:spcPct val="100000"/>
                        </a:lnSpc>
                        <a:spcBef>
                          <a:spcPts val="0"/>
                        </a:spcBef>
                        <a:spcAft>
                          <a:spcPts val="0"/>
                        </a:spcAft>
                        <a:buClr>
                          <a:schemeClr val="dk1"/>
                        </a:buClr>
                        <a:buSzPts val="1000"/>
                        <a:buFont typeface="Arial"/>
                        <a:buChar char="•"/>
                      </a:pPr>
                      <a:r>
                        <a:rPr lang="fr-FR" sz="1000" b="0" u="none" strike="noStrike" cap="none" dirty="0">
                          <a:solidFill>
                            <a:schemeClr val="bg1">
                              <a:lumMod val="75000"/>
                            </a:schemeClr>
                          </a:solidFill>
                          <a:latin typeface="Montserrat"/>
                          <a:ea typeface="Montserrat"/>
                          <a:cs typeface="Montserrat"/>
                          <a:sym typeface="Montserrat"/>
                        </a:rPr>
                        <a:t>Ouverture socio-culturelle</a:t>
                      </a:r>
                      <a:endParaRPr dirty="0">
                        <a:solidFill>
                          <a:schemeClr val="bg1">
                            <a:lumMod val="75000"/>
                          </a:schemeClr>
                        </a:solidFill>
                      </a:endParaRPr>
                    </a:p>
                  </a:txBody>
                  <a:tcPr marL="91450" marR="91450" marT="45725" marB="45725">
                    <a:lnT w="9525" cap="flat" cmpd="sng">
                      <a:solidFill>
                        <a:srgbClr val="7F7F7F"/>
                      </a:solidFill>
                      <a:prstDash val="solid"/>
                      <a:round/>
                      <a:headEnd type="none" w="sm" len="sm"/>
                      <a:tailEnd type="none" w="sm" len="sm"/>
                    </a:lnT>
                    <a:lnB w="9525" cap="flat" cmpd="sng">
                      <a:solidFill>
                        <a:srgbClr val="BFBFBF"/>
                      </a:solidFill>
                      <a:prstDash val="solid"/>
                      <a:round/>
                      <a:headEnd type="none" w="sm" len="sm"/>
                      <a:tailEnd type="none" w="sm" len="sm"/>
                    </a:lnB>
                    <a:solidFill>
                      <a:schemeClr val="lt1"/>
                    </a:solidFill>
                  </a:tcPr>
                </a:tc>
                <a:tc>
                  <a:txBody>
                    <a:bodyPr/>
                    <a:lstStyle/>
                    <a:p>
                      <a:pPr marL="171450" marR="0" lvl="0" indent="-171450" algn="l" rtl="0">
                        <a:lnSpc>
                          <a:spcPct val="100000"/>
                        </a:lnSpc>
                        <a:spcBef>
                          <a:spcPts val="0"/>
                        </a:spcBef>
                        <a:spcAft>
                          <a:spcPts val="0"/>
                        </a:spcAft>
                        <a:buClr>
                          <a:schemeClr val="dk1"/>
                        </a:buClr>
                        <a:buSzPts val="1000"/>
                        <a:buFont typeface="Arial"/>
                        <a:buChar char="•"/>
                      </a:pPr>
                      <a:r>
                        <a:rPr lang="fr-FR" sz="1000" b="0" u="none" strike="noStrike" cap="none">
                          <a:solidFill>
                            <a:schemeClr val="bg1">
                              <a:lumMod val="75000"/>
                            </a:schemeClr>
                          </a:solidFill>
                          <a:latin typeface="Montserrat"/>
                          <a:ea typeface="Montserrat"/>
                          <a:cs typeface="Montserrat"/>
                          <a:sym typeface="Montserrat"/>
                        </a:rPr>
                        <a:t>Orientation académique</a:t>
                      </a:r>
                      <a:endParaRPr>
                        <a:solidFill>
                          <a:schemeClr val="bg1">
                            <a:lumMod val="75000"/>
                          </a:schemeClr>
                        </a:solidFill>
                      </a:endParaRPr>
                    </a:p>
                    <a:p>
                      <a:pPr marL="171450" marR="0" lvl="0" indent="-171450" algn="l" rtl="0">
                        <a:lnSpc>
                          <a:spcPct val="100000"/>
                        </a:lnSpc>
                        <a:spcBef>
                          <a:spcPts val="0"/>
                        </a:spcBef>
                        <a:spcAft>
                          <a:spcPts val="0"/>
                        </a:spcAft>
                        <a:buClr>
                          <a:schemeClr val="dk1"/>
                        </a:buClr>
                        <a:buSzPts val="1000"/>
                        <a:buFont typeface="Arial"/>
                        <a:buChar char="•"/>
                      </a:pPr>
                      <a:r>
                        <a:rPr lang="fr-FR" sz="1000" b="0" u="none" strike="noStrike" cap="none">
                          <a:solidFill>
                            <a:schemeClr val="bg1">
                              <a:lumMod val="75000"/>
                            </a:schemeClr>
                          </a:solidFill>
                          <a:latin typeface="Montserrat"/>
                          <a:ea typeface="Montserrat"/>
                          <a:cs typeface="Montserrat"/>
                          <a:sym typeface="Montserrat"/>
                        </a:rPr>
                        <a:t>Insertion socio-professionnelle </a:t>
                      </a:r>
                      <a:endParaRPr>
                        <a:solidFill>
                          <a:schemeClr val="bg1">
                            <a:lumMod val="75000"/>
                          </a:schemeClr>
                        </a:solidFill>
                      </a:endParaRPr>
                    </a:p>
                  </a:txBody>
                  <a:tcPr marL="91450" marR="91450" marT="45725" marB="45725">
                    <a:lnT w="9525" cap="flat" cmpd="sng">
                      <a:solidFill>
                        <a:srgbClr val="7F7F7F"/>
                      </a:solidFill>
                      <a:prstDash val="solid"/>
                      <a:round/>
                      <a:headEnd type="none" w="sm" len="sm"/>
                      <a:tailEnd type="none" w="sm" len="sm"/>
                    </a:lnT>
                    <a:lnB w="9525" cap="flat" cmpd="sng">
                      <a:solidFill>
                        <a:srgbClr val="BFBFBF"/>
                      </a:solidFill>
                      <a:prstDash val="solid"/>
                      <a:round/>
                      <a:headEnd type="none" w="sm" len="sm"/>
                      <a:tailEnd type="none" w="sm" len="sm"/>
                    </a:lnB>
                    <a:solidFill>
                      <a:schemeClr val="lt1"/>
                    </a:solidFill>
                  </a:tcPr>
                </a:tc>
                <a:tc>
                  <a:txBody>
                    <a:bodyPr/>
                    <a:lstStyle/>
                    <a:p>
                      <a:pPr marL="171450" marR="0" lvl="0" indent="-171450" algn="l" rtl="0">
                        <a:lnSpc>
                          <a:spcPct val="100000"/>
                        </a:lnSpc>
                        <a:spcBef>
                          <a:spcPts val="0"/>
                        </a:spcBef>
                        <a:spcAft>
                          <a:spcPts val="0"/>
                        </a:spcAft>
                        <a:buClr>
                          <a:schemeClr val="dk1"/>
                        </a:buClr>
                        <a:buSzPts val="1000"/>
                        <a:buFont typeface="Arial"/>
                        <a:buChar char="•"/>
                      </a:pPr>
                      <a:r>
                        <a:rPr lang="fr-FR" sz="1000" b="0" u="none" strike="noStrike" cap="none">
                          <a:solidFill>
                            <a:schemeClr val="bg1">
                              <a:lumMod val="75000"/>
                            </a:schemeClr>
                          </a:solidFill>
                          <a:latin typeface="Montserrat"/>
                          <a:ea typeface="Montserrat"/>
                          <a:cs typeface="Montserrat"/>
                          <a:sym typeface="Montserrat"/>
                        </a:rPr>
                        <a:t>Accompagnement scolaire</a:t>
                      </a:r>
                      <a:endParaRPr>
                        <a:solidFill>
                          <a:schemeClr val="bg1">
                            <a:lumMod val="75000"/>
                          </a:schemeClr>
                        </a:solidFill>
                      </a:endParaRPr>
                    </a:p>
                    <a:p>
                      <a:pPr marL="171450" marR="0" lvl="0" indent="-171450" algn="l" rtl="0">
                        <a:lnSpc>
                          <a:spcPct val="100000"/>
                        </a:lnSpc>
                        <a:spcBef>
                          <a:spcPts val="0"/>
                        </a:spcBef>
                        <a:spcAft>
                          <a:spcPts val="0"/>
                        </a:spcAft>
                        <a:buClr>
                          <a:schemeClr val="dk1"/>
                        </a:buClr>
                        <a:buSzPts val="1000"/>
                        <a:buFont typeface="Arial"/>
                        <a:buChar char="•"/>
                      </a:pPr>
                      <a:r>
                        <a:rPr lang="fr-FR" sz="1000" b="0" u="none" strike="noStrike" cap="none">
                          <a:solidFill>
                            <a:schemeClr val="bg1">
                              <a:lumMod val="75000"/>
                            </a:schemeClr>
                          </a:solidFill>
                          <a:latin typeface="Montserrat"/>
                          <a:ea typeface="Montserrat"/>
                          <a:cs typeface="Montserrat"/>
                          <a:sym typeface="Montserrat"/>
                        </a:rPr>
                        <a:t>Orientation académique</a:t>
                      </a:r>
                      <a:endParaRPr>
                        <a:solidFill>
                          <a:schemeClr val="bg1">
                            <a:lumMod val="75000"/>
                          </a:schemeClr>
                        </a:solidFill>
                      </a:endParaRPr>
                    </a:p>
                    <a:p>
                      <a:pPr marL="171450" marR="0" lvl="0" indent="-171450" algn="l" rtl="0">
                        <a:lnSpc>
                          <a:spcPct val="100000"/>
                        </a:lnSpc>
                        <a:spcBef>
                          <a:spcPts val="0"/>
                        </a:spcBef>
                        <a:spcAft>
                          <a:spcPts val="0"/>
                        </a:spcAft>
                        <a:buClr>
                          <a:schemeClr val="dk1"/>
                        </a:buClr>
                        <a:buSzPts val="1000"/>
                        <a:buFont typeface="Arial"/>
                        <a:buChar char="•"/>
                      </a:pPr>
                      <a:r>
                        <a:rPr lang="fr-FR" sz="1000" b="0" u="none" strike="noStrike" cap="none">
                          <a:solidFill>
                            <a:schemeClr val="bg1">
                              <a:lumMod val="75000"/>
                            </a:schemeClr>
                          </a:solidFill>
                          <a:latin typeface="Montserrat"/>
                          <a:ea typeface="Montserrat"/>
                          <a:cs typeface="Montserrat"/>
                          <a:sym typeface="Montserrat"/>
                        </a:rPr>
                        <a:t>Insertion socio-professionnelle </a:t>
                      </a:r>
                      <a:endParaRPr>
                        <a:solidFill>
                          <a:schemeClr val="bg1">
                            <a:lumMod val="75000"/>
                          </a:schemeClr>
                        </a:solidFill>
                      </a:endParaRPr>
                    </a:p>
                  </a:txBody>
                  <a:tcPr marL="91450" marR="91450" marT="45725" marB="45725">
                    <a:lnT w="9525" cap="flat" cmpd="sng">
                      <a:solidFill>
                        <a:srgbClr val="7F7F7F"/>
                      </a:solidFill>
                      <a:prstDash val="solid"/>
                      <a:round/>
                      <a:headEnd type="none" w="sm" len="sm"/>
                      <a:tailEnd type="none" w="sm" len="sm"/>
                    </a:lnT>
                    <a:lnB w="9525" cap="flat" cmpd="sng">
                      <a:solidFill>
                        <a:srgbClr val="BFBFBF"/>
                      </a:solidFill>
                      <a:prstDash val="solid"/>
                      <a:round/>
                      <a:headEnd type="none" w="sm" len="sm"/>
                      <a:tailEnd type="none" w="sm" len="sm"/>
                    </a:lnB>
                    <a:solidFill>
                      <a:schemeClr val="lt1"/>
                    </a:solidFill>
                  </a:tcPr>
                </a:tc>
                <a:extLst>
                  <a:ext uri="{0D108BD9-81ED-4DB2-BD59-A6C34878D82A}">
                    <a16:rowId xmlns:a16="http://schemas.microsoft.com/office/drawing/2014/main" val="10001"/>
                  </a:ext>
                </a:extLst>
              </a:tr>
              <a:tr h="191775">
                <a:tc>
                  <a:txBody>
                    <a:bodyPr/>
                    <a:lstStyle/>
                    <a:p>
                      <a:pPr marL="0" marR="0" lvl="0" indent="0" algn="l" rtl="0">
                        <a:lnSpc>
                          <a:spcPct val="100000"/>
                        </a:lnSpc>
                        <a:spcBef>
                          <a:spcPts val="0"/>
                        </a:spcBef>
                        <a:spcAft>
                          <a:spcPts val="0"/>
                        </a:spcAft>
                        <a:buClr>
                          <a:schemeClr val="dk1"/>
                        </a:buClr>
                        <a:buSzPts val="1000"/>
                        <a:buFont typeface="Montserrat"/>
                        <a:buNone/>
                      </a:pPr>
                      <a:r>
                        <a:rPr lang="fr-FR" sz="1000" b="1" u="none" strike="noStrike" cap="none">
                          <a:solidFill>
                            <a:schemeClr val="dk1"/>
                          </a:solidFill>
                          <a:latin typeface="Montserrat"/>
                          <a:ea typeface="Montserrat"/>
                          <a:cs typeface="Montserrat"/>
                          <a:sym typeface="Montserrat"/>
                        </a:rPr>
                        <a:t>Durée </a:t>
                      </a:r>
                      <a:endParaRPr/>
                    </a:p>
                  </a:txBody>
                  <a:tcPr marL="91450" marR="91450" marT="45725" marB="45725">
                    <a:lnT w="9525" cap="flat" cmpd="sng">
                      <a:solidFill>
                        <a:srgbClr val="BFBFBF"/>
                      </a:solidFill>
                      <a:prstDash val="solid"/>
                      <a:round/>
                      <a:headEnd type="none" w="sm" len="sm"/>
                      <a:tailEnd type="none" w="sm" len="sm"/>
                    </a:lnT>
                    <a:lnB w="9525" cap="flat" cmpd="sng">
                      <a:solidFill>
                        <a:srgbClr val="BFBFBF"/>
                      </a:solidFill>
                      <a:prstDash val="solid"/>
                      <a:round/>
                      <a:headEnd type="none" w="sm" len="sm"/>
                      <a:tailEnd type="none" w="sm" len="sm"/>
                    </a:lnB>
                    <a:solidFill>
                      <a:schemeClr val="lt1"/>
                    </a:solidFill>
                  </a:tcPr>
                </a:tc>
                <a:tc>
                  <a:txBody>
                    <a:bodyPr/>
                    <a:lstStyle/>
                    <a:p>
                      <a:pPr marL="171450" marR="0" lvl="0" indent="-171450" algn="l" rtl="0">
                        <a:lnSpc>
                          <a:spcPct val="100000"/>
                        </a:lnSpc>
                        <a:spcBef>
                          <a:spcPts val="0"/>
                        </a:spcBef>
                        <a:spcAft>
                          <a:spcPts val="0"/>
                        </a:spcAft>
                        <a:buClr>
                          <a:schemeClr val="dk1"/>
                        </a:buClr>
                        <a:buSzPts val="1000"/>
                        <a:buFont typeface="Arial"/>
                        <a:buChar char="•"/>
                      </a:pPr>
                      <a:r>
                        <a:rPr lang="fr-FR" sz="1000" b="1" u="none" strike="noStrike" cap="none">
                          <a:solidFill>
                            <a:schemeClr val="bg1">
                              <a:lumMod val="75000"/>
                            </a:schemeClr>
                          </a:solidFill>
                          <a:latin typeface="Montserrat"/>
                          <a:ea typeface="Montserrat"/>
                          <a:cs typeface="Montserrat"/>
                          <a:sym typeface="Montserrat"/>
                        </a:rPr>
                        <a:t>1 année </a:t>
                      </a:r>
                      <a:r>
                        <a:rPr lang="fr-FR" sz="1000" b="0" u="none" strike="noStrike" cap="none">
                          <a:solidFill>
                            <a:schemeClr val="bg1">
                              <a:lumMod val="75000"/>
                            </a:schemeClr>
                          </a:solidFill>
                          <a:latin typeface="Montserrat"/>
                          <a:ea typeface="Montserrat"/>
                          <a:cs typeface="Montserrat"/>
                          <a:sym typeface="Montserrat"/>
                        </a:rPr>
                        <a:t>scolaire renouvelable</a:t>
                      </a:r>
                      <a:endParaRPr>
                        <a:solidFill>
                          <a:schemeClr val="bg1">
                            <a:lumMod val="75000"/>
                          </a:schemeClr>
                        </a:solidFill>
                      </a:endParaRPr>
                    </a:p>
                    <a:p>
                      <a:pPr marL="171450" marR="0" lvl="0" indent="-171450" algn="l" rtl="0">
                        <a:lnSpc>
                          <a:spcPct val="100000"/>
                        </a:lnSpc>
                        <a:spcBef>
                          <a:spcPts val="0"/>
                        </a:spcBef>
                        <a:spcAft>
                          <a:spcPts val="0"/>
                        </a:spcAft>
                        <a:buClr>
                          <a:schemeClr val="dk1"/>
                        </a:buClr>
                        <a:buSzPts val="1000"/>
                        <a:buFont typeface="Arial"/>
                        <a:buChar char="•"/>
                      </a:pPr>
                      <a:r>
                        <a:rPr lang="fr-FR" sz="1000" b="0" u="none" strike="noStrike" cap="none">
                          <a:solidFill>
                            <a:schemeClr val="bg1">
                              <a:lumMod val="75000"/>
                            </a:schemeClr>
                          </a:solidFill>
                          <a:latin typeface="Montserrat"/>
                          <a:ea typeface="Montserrat"/>
                          <a:cs typeface="Montserrat"/>
                          <a:sym typeface="Montserrat"/>
                        </a:rPr>
                        <a:t>1 à 2h/semaine</a:t>
                      </a:r>
                      <a:endParaRPr>
                        <a:solidFill>
                          <a:schemeClr val="bg1">
                            <a:lumMod val="75000"/>
                          </a:schemeClr>
                        </a:solidFill>
                      </a:endParaRPr>
                    </a:p>
                  </a:txBody>
                  <a:tcPr marL="91450" marR="91450" marT="45725" marB="45725">
                    <a:lnT w="9525" cap="flat" cmpd="sng">
                      <a:solidFill>
                        <a:srgbClr val="BFBFBF"/>
                      </a:solidFill>
                      <a:prstDash val="solid"/>
                      <a:round/>
                      <a:headEnd type="none" w="sm" len="sm"/>
                      <a:tailEnd type="none" w="sm" len="sm"/>
                    </a:lnT>
                    <a:lnB w="9525" cap="flat" cmpd="sng">
                      <a:solidFill>
                        <a:srgbClr val="BFBFBF"/>
                      </a:solidFill>
                      <a:prstDash val="solid"/>
                      <a:round/>
                      <a:headEnd type="none" w="sm" len="sm"/>
                      <a:tailEnd type="none" w="sm" len="sm"/>
                    </a:lnB>
                    <a:solidFill>
                      <a:schemeClr val="lt1"/>
                    </a:solidFill>
                  </a:tcPr>
                </a:tc>
                <a:tc>
                  <a:txBody>
                    <a:bodyPr/>
                    <a:lstStyle/>
                    <a:p>
                      <a:pPr marL="171450" marR="0" lvl="0" indent="-171450" algn="l" rtl="0">
                        <a:lnSpc>
                          <a:spcPct val="100000"/>
                        </a:lnSpc>
                        <a:spcBef>
                          <a:spcPts val="0"/>
                        </a:spcBef>
                        <a:spcAft>
                          <a:spcPts val="0"/>
                        </a:spcAft>
                        <a:buClr>
                          <a:schemeClr val="dk1"/>
                        </a:buClr>
                        <a:buSzPts val="1000"/>
                        <a:buFont typeface="Arial"/>
                        <a:buChar char="•"/>
                      </a:pPr>
                      <a:r>
                        <a:rPr lang="fr-FR" sz="1000" b="0" u="none" strike="noStrike" cap="none">
                          <a:solidFill>
                            <a:schemeClr val="bg1">
                              <a:lumMod val="75000"/>
                            </a:schemeClr>
                          </a:solidFill>
                          <a:latin typeface="Montserrat"/>
                          <a:ea typeface="Montserrat"/>
                          <a:cs typeface="Montserrat"/>
                          <a:sym typeface="Montserrat"/>
                        </a:rPr>
                        <a:t>Variable, en moyenne </a:t>
                      </a:r>
                      <a:r>
                        <a:rPr lang="fr-FR" sz="1000" b="1" u="none" strike="noStrike" cap="none">
                          <a:solidFill>
                            <a:schemeClr val="bg1">
                              <a:lumMod val="75000"/>
                            </a:schemeClr>
                          </a:solidFill>
                          <a:latin typeface="Montserrat"/>
                          <a:ea typeface="Montserrat"/>
                          <a:cs typeface="Montserrat"/>
                          <a:sym typeface="Montserrat"/>
                        </a:rPr>
                        <a:t>4 mois</a:t>
                      </a:r>
                      <a:endParaRPr>
                        <a:solidFill>
                          <a:schemeClr val="bg1">
                            <a:lumMod val="75000"/>
                          </a:schemeClr>
                        </a:solidFill>
                      </a:endParaRPr>
                    </a:p>
                    <a:p>
                      <a:pPr marL="171450" marR="0" lvl="0" indent="-171450" algn="l" rtl="0">
                        <a:lnSpc>
                          <a:spcPct val="100000"/>
                        </a:lnSpc>
                        <a:spcBef>
                          <a:spcPts val="0"/>
                        </a:spcBef>
                        <a:spcAft>
                          <a:spcPts val="0"/>
                        </a:spcAft>
                        <a:buClr>
                          <a:schemeClr val="dk1"/>
                        </a:buClr>
                        <a:buSzPts val="1000"/>
                        <a:buFont typeface="Arial"/>
                        <a:buChar char="•"/>
                      </a:pPr>
                      <a:r>
                        <a:rPr lang="fr-FR" sz="1000" b="0" u="none" strike="noStrike" cap="none">
                          <a:solidFill>
                            <a:schemeClr val="bg1">
                              <a:lumMod val="75000"/>
                            </a:schemeClr>
                          </a:solidFill>
                          <a:latin typeface="Montserrat"/>
                          <a:ea typeface="Montserrat"/>
                          <a:cs typeface="Montserrat"/>
                          <a:sym typeface="Montserrat"/>
                        </a:rPr>
                        <a:t>1 à 2h/semaine</a:t>
                      </a:r>
                      <a:endParaRPr>
                        <a:solidFill>
                          <a:schemeClr val="bg1">
                            <a:lumMod val="75000"/>
                          </a:schemeClr>
                        </a:solidFill>
                      </a:endParaRPr>
                    </a:p>
                  </a:txBody>
                  <a:tcPr marL="91450" marR="91450" marT="45725" marB="45725">
                    <a:lnT w="9525" cap="flat" cmpd="sng">
                      <a:solidFill>
                        <a:srgbClr val="BFBFBF"/>
                      </a:solidFill>
                      <a:prstDash val="solid"/>
                      <a:round/>
                      <a:headEnd type="none" w="sm" len="sm"/>
                      <a:tailEnd type="none" w="sm" len="sm"/>
                    </a:lnT>
                    <a:lnB w="9525" cap="flat" cmpd="sng">
                      <a:solidFill>
                        <a:srgbClr val="BFBFBF"/>
                      </a:solidFill>
                      <a:prstDash val="solid"/>
                      <a:round/>
                      <a:headEnd type="none" w="sm" len="sm"/>
                      <a:tailEnd type="none" w="sm" len="sm"/>
                    </a:lnB>
                    <a:solidFill>
                      <a:schemeClr val="lt1"/>
                    </a:solidFill>
                  </a:tcPr>
                </a:tc>
                <a:tc>
                  <a:txBody>
                    <a:bodyPr/>
                    <a:lstStyle/>
                    <a:p>
                      <a:pPr marL="171450" marR="0" lvl="0" indent="-171450" algn="l" rtl="0">
                        <a:lnSpc>
                          <a:spcPct val="100000"/>
                        </a:lnSpc>
                        <a:spcBef>
                          <a:spcPts val="0"/>
                        </a:spcBef>
                        <a:spcAft>
                          <a:spcPts val="0"/>
                        </a:spcAft>
                        <a:buClr>
                          <a:schemeClr val="dk1"/>
                        </a:buClr>
                        <a:buSzPts val="1000"/>
                        <a:buFont typeface="Arial"/>
                        <a:buChar char="•"/>
                      </a:pPr>
                      <a:r>
                        <a:rPr lang="fr-FR" sz="1000" b="1" u="none" strike="noStrike" cap="none">
                          <a:solidFill>
                            <a:schemeClr val="bg1">
                              <a:lumMod val="75000"/>
                            </a:schemeClr>
                          </a:solidFill>
                          <a:latin typeface="Montserrat"/>
                          <a:ea typeface="Montserrat"/>
                          <a:cs typeface="Montserrat"/>
                          <a:sym typeface="Montserrat"/>
                        </a:rPr>
                        <a:t>1 année </a:t>
                      </a:r>
                      <a:r>
                        <a:rPr lang="fr-FR" sz="1000" b="0" u="none" strike="noStrike" cap="none">
                          <a:solidFill>
                            <a:schemeClr val="bg1">
                              <a:lumMod val="75000"/>
                            </a:schemeClr>
                          </a:solidFill>
                          <a:latin typeface="Montserrat"/>
                          <a:ea typeface="Montserrat"/>
                          <a:cs typeface="Montserrat"/>
                          <a:sym typeface="Montserrat"/>
                        </a:rPr>
                        <a:t>scolaire minimum</a:t>
                      </a:r>
                      <a:endParaRPr>
                        <a:solidFill>
                          <a:schemeClr val="bg1">
                            <a:lumMod val="75000"/>
                          </a:schemeClr>
                        </a:solidFill>
                      </a:endParaRPr>
                    </a:p>
                    <a:p>
                      <a:pPr marL="171450" marR="0" lvl="0" indent="-171450" algn="l" rtl="0">
                        <a:lnSpc>
                          <a:spcPct val="100000"/>
                        </a:lnSpc>
                        <a:spcBef>
                          <a:spcPts val="0"/>
                        </a:spcBef>
                        <a:spcAft>
                          <a:spcPts val="0"/>
                        </a:spcAft>
                        <a:buClr>
                          <a:schemeClr val="dk1"/>
                        </a:buClr>
                        <a:buSzPts val="1000"/>
                        <a:buFont typeface="Arial"/>
                        <a:buChar char="•"/>
                      </a:pPr>
                      <a:r>
                        <a:rPr lang="fr-FR" sz="1000" b="0" u="none" strike="noStrike" cap="none">
                          <a:solidFill>
                            <a:schemeClr val="bg1">
                              <a:lumMod val="75000"/>
                            </a:schemeClr>
                          </a:solidFill>
                          <a:latin typeface="Montserrat"/>
                          <a:ea typeface="Montserrat"/>
                          <a:cs typeface="Montserrat"/>
                          <a:sym typeface="Montserrat"/>
                        </a:rPr>
                        <a:t>2h/semaine, 2 à 4 fois par mois</a:t>
                      </a:r>
                      <a:endParaRPr>
                        <a:solidFill>
                          <a:schemeClr val="bg1">
                            <a:lumMod val="75000"/>
                          </a:schemeClr>
                        </a:solidFill>
                      </a:endParaRPr>
                    </a:p>
                  </a:txBody>
                  <a:tcPr marL="91450" marR="91450" marT="45725" marB="45725">
                    <a:lnT w="9525" cap="flat" cmpd="sng">
                      <a:solidFill>
                        <a:srgbClr val="BFBFBF"/>
                      </a:solidFill>
                      <a:prstDash val="solid"/>
                      <a:round/>
                      <a:headEnd type="none" w="sm" len="sm"/>
                      <a:tailEnd type="none" w="sm" len="sm"/>
                    </a:lnT>
                    <a:lnB w="9525" cap="flat" cmpd="sng">
                      <a:solidFill>
                        <a:srgbClr val="BFBFBF"/>
                      </a:solidFill>
                      <a:prstDash val="solid"/>
                      <a:round/>
                      <a:headEnd type="none" w="sm" len="sm"/>
                      <a:tailEnd type="none" w="sm" len="sm"/>
                    </a:lnB>
                    <a:solidFill>
                      <a:schemeClr val="lt1"/>
                    </a:solidFill>
                  </a:tcPr>
                </a:tc>
                <a:extLst>
                  <a:ext uri="{0D108BD9-81ED-4DB2-BD59-A6C34878D82A}">
                    <a16:rowId xmlns:a16="http://schemas.microsoft.com/office/drawing/2014/main" val="10002"/>
                  </a:ext>
                </a:extLst>
              </a:tr>
              <a:tr h="191775">
                <a:tc>
                  <a:txBody>
                    <a:bodyPr/>
                    <a:lstStyle/>
                    <a:p>
                      <a:pPr marL="0" marR="0" lvl="0" indent="0" algn="l" rtl="0">
                        <a:lnSpc>
                          <a:spcPct val="100000"/>
                        </a:lnSpc>
                        <a:spcBef>
                          <a:spcPts val="0"/>
                        </a:spcBef>
                        <a:spcAft>
                          <a:spcPts val="0"/>
                        </a:spcAft>
                        <a:buClr>
                          <a:schemeClr val="dk1"/>
                        </a:buClr>
                        <a:buSzPts val="1000"/>
                        <a:buFont typeface="Montserrat"/>
                        <a:buNone/>
                      </a:pPr>
                      <a:r>
                        <a:rPr lang="fr-FR" sz="1000" b="1" u="none" strike="noStrike" cap="none">
                          <a:solidFill>
                            <a:schemeClr val="dk1"/>
                          </a:solidFill>
                          <a:latin typeface="Montserrat"/>
                          <a:ea typeface="Montserrat"/>
                          <a:cs typeface="Montserrat"/>
                          <a:sym typeface="Montserrat"/>
                        </a:rPr>
                        <a:t>Profil des jeunes</a:t>
                      </a:r>
                      <a:endParaRPr/>
                    </a:p>
                  </a:txBody>
                  <a:tcPr marL="91450" marR="91450" marT="45725" marB="45725">
                    <a:lnT w="9525" cap="flat" cmpd="sng">
                      <a:solidFill>
                        <a:srgbClr val="BFBFBF"/>
                      </a:solidFill>
                      <a:prstDash val="solid"/>
                      <a:round/>
                      <a:headEnd type="none" w="sm" len="sm"/>
                      <a:tailEnd type="none" w="sm" len="sm"/>
                    </a:lnT>
                    <a:lnB w="9525" cap="flat" cmpd="sng">
                      <a:solidFill>
                        <a:srgbClr val="BFBFBF"/>
                      </a:solidFill>
                      <a:prstDash val="solid"/>
                      <a:round/>
                      <a:headEnd type="none" w="sm" len="sm"/>
                      <a:tailEnd type="none" w="sm" len="sm"/>
                    </a:lnB>
                    <a:solidFill>
                      <a:schemeClr val="lt1"/>
                    </a:solidFill>
                  </a:tcPr>
                </a:tc>
                <a:tc>
                  <a:txBody>
                    <a:bodyPr/>
                    <a:lstStyle/>
                    <a:p>
                      <a:pPr marL="0" marR="0" lvl="0" indent="0" algn="l" rtl="0">
                        <a:lnSpc>
                          <a:spcPct val="100000"/>
                        </a:lnSpc>
                        <a:spcBef>
                          <a:spcPts val="0"/>
                        </a:spcBef>
                        <a:spcAft>
                          <a:spcPts val="0"/>
                        </a:spcAft>
                        <a:buClr>
                          <a:schemeClr val="dk1"/>
                        </a:buClr>
                        <a:buSzPts val="1000"/>
                        <a:buFont typeface="Montserrat"/>
                        <a:buNone/>
                      </a:pPr>
                      <a:r>
                        <a:rPr lang="fr-FR" sz="1000">
                          <a:solidFill>
                            <a:schemeClr val="bg1">
                              <a:lumMod val="75000"/>
                            </a:schemeClr>
                          </a:solidFill>
                          <a:latin typeface="Montserrat"/>
                          <a:ea typeface="Montserrat"/>
                          <a:cs typeface="Montserrat"/>
                          <a:sym typeface="Montserrat"/>
                        </a:rPr>
                        <a:t>Présentiel : Enfants et jeunes de 5 à 18 ans</a:t>
                      </a:r>
                      <a:endParaRPr sz="1000">
                        <a:solidFill>
                          <a:schemeClr val="bg1">
                            <a:lumMod val="75000"/>
                          </a:schemeClr>
                        </a:solidFill>
                        <a:latin typeface="Montserrat"/>
                        <a:ea typeface="Montserrat"/>
                        <a:cs typeface="Montserrat"/>
                        <a:sym typeface="Montserrat"/>
                      </a:endParaRPr>
                    </a:p>
                    <a:p>
                      <a:pPr marL="0" marR="0" lvl="0" indent="0" algn="l" rtl="0">
                        <a:lnSpc>
                          <a:spcPct val="100000"/>
                        </a:lnSpc>
                        <a:spcBef>
                          <a:spcPts val="0"/>
                        </a:spcBef>
                        <a:spcAft>
                          <a:spcPts val="0"/>
                        </a:spcAft>
                        <a:buClr>
                          <a:schemeClr val="dk1"/>
                        </a:buClr>
                        <a:buSzPts val="1000"/>
                        <a:buFont typeface="Montserrat"/>
                        <a:buNone/>
                      </a:pPr>
                      <a:r>
                        <a:rPr lang="fr-FR" sz="1000">
                          <a:solidFill>
                            <a:schemeClr val="bg1">
                              <a:lumMod val="75000"/>
                            </a:schemeClr>
                          </a:solidFill>
                          <a:latin typeface="Montserrat"/>
                          <a:ea typeface="Montserrat"/>
                          <a:cs typeface="Montserrat"/>
                          <a:sym typeface="Montserrat"/>
                        </a:rPr>
                        <a:t>Distanciel : Jeunes de 11 à 18 ans</a:t>
                      </a:r>
                      <a:endParaRPr sz="1000">
                        <a:solidFill>
                          <a:schemeClr val="bg1">
                            <a:lumMod val="75000"/>
                          </a:schemeClr>
                        </a:solidFill>
                        <a:latin typeface="Montserrat"/>
                        <a:ea typeface="Montserrat"/>
                        <a:cs typeface="Montserrat"/>
                        <a:sym typeface="Montserrat"/>
                      </a:endParaRPr>
                    </a:p>
                  </a:txBody>
                  <a:tcPr marL="91450" marR="91450" marT="45725" marB="45725">
                    <a:lnT w="9525" cap="flat" cmpd="sng">
                      <a:solidFill>
                        <a:srgbClr val="BFBFBF"/>
                      </a:solidFill>
                      <a:prstDash val="solid"/>
                      <a:round/>
                      <a:headEnd type="none" w="sm" len="sm"/>
                      <a:tailEnd type="none" w="sm" len="sm"/>
                    </a:lnT>
                    <a:lnB w="9525" cap="flat" cmpd="sng">
                      <a:solidFill>
                        <a:srgbClr val="BFBFBF"/>
                      </a:solidFill>
                      <a:prstDash val="solid"/>
                      <a:round/>
                      <a:headEnd type="none" w="sm" len="sm"/>
                      <a:tailEnd type="none" w="sm" len="sm"/>
                    </a:lnB>
                    <a:solidFill>
                      <a:schemeClr val="lt1"/>
                    </a:solidFill>
                  </a:tcPr>
                </a:tc>
                <a:tc>
                  <a:txBody>
                    <a:bodyPr/>
                    <a:lstStyle/>
                    <a:p>
                      <a:pPr marL="0" marR="0" lvl="0" indent="0" algn="l" rtl="0">
                        <a:lnSpc>
                          <a:spcPct val="100000"/>
                        </a:lnSpc>
                        <a:spcBef>
                          <a:spcPts val="0"/>
                        </a:spcBef>
                        <a:spcAft>
                          <a:spcPts val="0"/>
                        </a:spcAft>
                        <a:buClr>
                          <a:schemeClr val="dk1"/>
                        </a:buClr>
                        <a:buSzPts val="1000"/>
                        <a:buFont typeface="Montserrat"/>
                        <a:buNone/>
                      </a:pPr>
                      <a:r>
                        <a:rPr lang="fr-FR" sz="1000" b="0" u="none" strike="noStrike" cap="none">
                          <a:solidFill>
                            <a:schemeClr val="bg1">
                              <a:lumMod val="75000"/>
                            </a:schemeClr>
                          </a:solidFill>
                          <a:latin typeface="Montserrat"/>
                          <a:ea typeface="Montserrat"/>
                          <a:cs typeface="Montserrat"/>
                          <a:sym typeface="Montserrat"/>
                        </a:rPr>
                        <a:t>Jeunes de 14 à 25 ans</a:t>
                      </a:r>
                      <a:endParaRPr>
                        <a:solidFill>
                          <a:schemeClr val="bg1">
                            <a:lumMod val="75000"/>
                          </a:schemeClr>
                        </a:solidFill>
                      </a:endParaRPr>
                    </a:p>
                  </a:txBody>
                  <a:tcPr marL="91450" marR="91450" marT="45725" marB="45725">
                    <a:lnT w="9525" cap="flat" cmpd="sng">
                      <a:solidFill>
                        <a:srgbClr val="BFBFBF"/>
                      </a:solidFill>
                      <a:prstDash val="solid"/>
                      <a:round/>
                      <a:headEnd type="none" w="sm" len="sm"/>
                      <a:tailEnd type="none" w="sm" len="sm"/>
                    </a:lnT>
                    <a:lnB w="9525" cap="flat" cmpd="sng">
                      <a:solidFill>
                        <a:srgbClr val="BFBFBF"/>
                      </a:solidFill>
                      <a:prstDash val="solid"/>
                      <a:round/>
                      <a:headEnd type="none" w="sm" len="sm"/>
                      <a:tailEnd type="none" w="sm" len="sm"/>
                    </a:lnB>
                    <a:solidFill>
                      <a:schemeClr val="lt1"/>
                    </a:solidFill>
                  </a:tcPr>
                </a:tc>
                <a:tc>
                  <a:txBody>
                    <a:bodyPr/>
                    <a:lstStyle/>
                    <a:p>
                      <a:pPr marL="0" marR="0" lvl="0" indent="0" algn="l" rtl="0">
                        <a:lnSpc>
                          <a:spcPct val="100000"/>
                        </a:lnSpc>
                        <a:spcBef>
                          <a:spcPts val="0"/>
                        </a:spcBef>
                        <a:spcAft>
                          <a:spcPts val="0"/>
                        </a:spcAft>
                        <a:buClr>
                          <a:schemeClr val="dk1"/>
                        </a:buClr>
                        <a:buSzPts val="1000"/>
                        <a:buFont typeface="Montserrat"/>
                        <a:buNone/>
                      </a:pPr>
                      <a:r>
                        <a:rPr lang="fr-FR" sz="1000" b="0" u="none" strike="noStrike" cap="none">
                          <a:solidFill>
                            <a:schemeClr val="bg1">
                              <a:lumMod val="75000"/>
                            </a:schemeClr>
                          </a:solidFill>
                          <a:latin typeface="Montserrat"/>
                          <a:ea typeface="Montserrat"/>
                          <a:cs typeface="Montserrat"/>
                          <a:sym typeface="Montserrat"/>
                        </a:rPr>
                        <a:t>Jeunes de 14 à 25 ans</a:t>
                      </a:r>
                      <a:endParaRPr>
                        <a:solidFill>
                          <a:schemeClr val="bg1">
                            <a:lumMod val="75000"/>
                          </a:schemeClr>
                        </a:solidFill>
                      </a:endParaRPr>
                    </a:p>
                  </a:txBody>
                  <a:tcPr marL="91450" marR="91450" marT="45725" marB="45725">
                    <a:lnT w="9525" cap="flat" cmpd="sng">
                      <a:solidFill>
                        <a:srgbClr val="BFBFBF"/>
                      </a:solidFill>
                      <a:prstDash val="solid"/>
                      <a:round/>
                      <a:headEnd type="none" w="sm" len="sm"/>
                      <a:tailEnd type="none" w="sm" len="sm"/>
                    </a:lnT>
                    <a:lnB w="9525" cap="flat" cmpd="sng">
                      <a:solidFill>
                        <a:srgbClr val="BFBFBF"/>
                      </a:solidFill>
                      <a:prstDash val="solid"/>
                      <a:round/>
                      <a:headEnd type="none" w="sm" len="sm"/>
                      <a:tailEnd type="none" w="sm" len="sm"/>
                    </a:lnB>
                    <a:solidFill>
                      <a:schemeClr val="lt1"/>
                    </a:solidFill>
                  </a:tcPr>
                </a:tc>
                <a:extLst>
                  <a:ext uri="{0D108BD9-81ED-4DB2-BD59-A6C34878D82A}">
                    <a16:rowId xmlns:a16="http://schemas.microsoft.com/office/drawing/2014/main" val="10003"/>
                  </a:ext>
                </a:extLst>
              </a:tr>
              <a:tr h="311650">
                <a:tc>
                  <a:txBody>
                    <a:bodyPr/>
                    <a:lstStyle/>
                    <a:p>
                      <a:pPr marL="0" marR="0" lvl="0" indent="0" algn="l" rtl="0">
                        <a:lnSpc>
                          <a:spcPct val="100000"/>
                        </a:lnSpc>
                        <a:spcBef>
                          <a:spcPts val="0"/>
                        </a:spcBef>
                        <a:spcAft>
                          <a:spcPts val="0"/>
                        </a:spcAft>
                        <a:buClr>
                          <a:schemeClr val="dk1"/>
                        </a:buClr>
                        <a:buSzPts val="1000"/>
                        <a:buFont typeface="Montserrat"/>
                        <a:buNone/>
                      </a:pPr>
                      <a:r>
                        <a:rPr lang="fr-FR" sz="1000" b="1" u="none" strike="noStrike" cap="none">
                          <a:solidFill>
                            <a:schemeClr val="dk1"/>
                          </a:solidFill>
                          <a:latin typeface="Montserrat"/>
                          <a:ea typeface="Montserrat"/>
                          <a:cs typeface="Montserrat"/>
                          <a:sym typeface="Montserrat"/>
                        </a:rPr>
                        <a:t>Profils des mentors </a:t>
                      </a:r>
                      <a:endParaRPr/>
                    </a:p>
                  </a:txBody>
                  <a:tcPr marL="91450" marR="91450" marT="45725" marB="45725">
                    <a:lnT w="9525" cap="flat" cmpd="sng">
                      <a:solidFill>
                        <a:srgbClr val="BFBFBF"/>
                      </a:solidFill>
                      <a:prstDash val="solid"/>
                      <a:round/>
                      <a:headEnd type="none" w="sm" len="sm"/>
                      <a:tailEnd type="none" w="sm" len="sm"/>
                    </a:lnT>
                    <a:lnB w="9525" cap="flat" cmpd="sng">
                      <a:solidFill>
                        <a:srgbClr val="BFBFBF"/>
                      </a:solidFill>
                      <a:prstDash val="solid"/>
                      <a:round/>
                      <a:headEnd type="none" w="sm" len="sm"/>
                      <a:tailEnd type="none" w="sm" len="sm"/>
                    </a:lnB>
                    <a:solidFill>
                      <a:schemeClr val="lt1"/>
                    </a:solidFill>
                  </a:tcPr>
                </a:tc>
                <a:tc>
                  <a:txBody>
                    <a:bodyPr/>
                    <a:lstStyle/>
                    <a:p>
                      <a:pPr marL="0" marR="0" lvl="0" indent="0" algn="l" rtl="0">
                        <a:lnSpc>
                          <a:spcPct val="100000"/>
                        </a:lnSpc>
                        <a:spcBef>
                          <a:spcPts val="0"/>
                        </a:spcBef>
                        <a:spcAft>
                          <a:spcPts val="0"/>
                        </a:spcAft>
                        <a:buClr>
                          <a:schemeClr val="dk1"/>
                        </a:buClr>
                        <a:buSzPts val="1000"/>
                        <a:buFont typeface="Montserrat"/>
                        <a:buNone/>
                      </a:pPr>
                      <a:r>
                        <a:rPr lang="fr-FR" sz="1000" b="0" u="none" strike="noStrike" cap="none">
                          <a:solidFill>
                            <a:schemeClr val="bg1">
                              <a:lumMod val="75000"/>
                            </a:schemeClr>
                          </a:solidFill>
                          <a:latin typeface="Montserrat"/>
                          <a:ea typeface="Montserrat"/>
                          <a:cs typeface="Montserrat"/>
                          <a:sym typeface="Montserrat"/>
                        </a:rPr>
                        <a:t>Etudiants</a:t>
                      </a:r>
                      <a:endParaRPr>
                        <a:solidFill>
                          <a:schemeClr val="bg1">
                            <a:lumMod val="75000"/>
                          </a:schemeClr>
                        </a:solidFill>
                      </a:endParaRPr>
                    </a:p>
                  </a:txBody>
                  <a:tcPr marL="91450" marR="91450" marT="45725" marB="45725">
                    <a:lnT w="9525" cap="flat" cmpd="sng">
                      <a:solidFill>
                        <a:srgbClr val="BFBFBF"/>
                      </a:solidFill>
                      <a:prstDash val="solid"/>
                      <a:round/>
                      <a:headEnd type="none" w="sm" len="sm"/>
                      <a:tailEnd type="none" w="sm" len="sm"/>
                    </a:lnT>
                    <a:lnB w="9525" cap="flat" cmpd="sng">
                      <a:solidFill>
                        <a:srgbClr val="BFBFBF"/>
                      </a:solidFill>
                      <a:prstDash val="solid"/>
                      <a:round/>
                      <a:headEnd type="none" w="sm" len="sm"/>
                      <a:tailEnd type="none" w="sm" len="sm"/>
                    </a:lnB>
                    <a:solidFill>
                      <a:schemeClr val="lt1"/>
                    </a:solidFill>
                  </a:tcPr>
                </a:tc>
                <a:tc>
                  <a:txBody>
                    <a:bodyPr/>
                    <a:lstStyle/>
                    <a:p>
                      <a:pPr marL="0" marR="0" lvl="0" indent="0" algn="l" rtl="0">
                        <a:lnSpc>
                          <a:spcPct val="100000"/>
                        </a:lnSpc>
                        <a:spcBef>
                          <a:spcPts val="0"/>
                        </a:spcBef>
                        <a:spcAft>
                          <a:spcPts val="0"/>
                        </a:spcAft>
                        <a:buClr>
                          <a:schemeClr val="dk1"/>
                        </a:buClr>
                        <a:buSzPts val="1000"/>
                        <a:buFont typeface="Montserrat"/>
                        <a:buNone/>
                      </a:pPr>
                      <a:r>
                        <a:rPr lang="fr-FR" sz="1000" b="0" u="none" strike="noStrike" cap="none">
                          <a:solidFill>
                            <a:schemeClr val="bg1">
                              <a:lumMod val="75000"/>
                            </a:schemeClr>
                          </a:solidFill>
                          <a:latin typeface="Montserrat"/>
                          <a:ea typeface="Montserrat"/>
                          <a:cs typeface="Montserrat"/>
                          <a:sym typeface="Montserrat"/>
                        </a:rPr>
                        <a:t>Etudiants, actifs, inactifs…</a:t>
                      </a:r>
                      <a:endParaRPr>
                        <a:solidFill>
                          <a:schemeClr val="bg1">
                            <a:lumMod val="75000"/>
                          </a:schemeClr>
                        </a:solidFill>
                      </a:endParaRPr>
                    </a:p>
                  </a:txBody>
                  <a:tcPr marL="91450" marR="91450" marT="45725" marB="45725">
                    <a:lnT w="9525" cap="flat" cmpd="sng">
                      <a:solidFill>
                        <a:srgbClr val="BFBFBF"/>
                      </a:solidFill>
                      <a:prstDash val="solid"/>
                      <a:round/>
                      <a:headEnd type="none" w="sm" len="sm"/>
                      <a:tailEnd type="none" w="sm" len="sm"/>
                    </a:lnT>
                    <a:lnB w="9525" cap="flat" cmpd="sng">
                      <a:solidFill>
                        <a:srgbClr val="BFBFBF"/>
                      </a:solidFill>
                      <a:prstDash val="solid"/>
                      <a:round/>
                      <a:headEnd type="none" w="sm" len="sm"/>
                      <a:tailEnd type="none" w="sm" len="sm"/>
                    </a:lnB>
                    <a:solidFill>
                      <a:schemeClr val="lt1"/>
                    </a:solidFill>
                  </a:tcPr>
                </a:tc>
                <a:tc>
                  <a:txBody>
                    <a:bodyPr/>
                    <a:lstStyle/>
                    <a:p>
                      <a:pPr marL="0" marR="0" lvl="0" indent="0" algn="l" rtl="0">
                        <a:lnSpc>
                          <a:spcPct val="100000"/>
                        </a:lnSpc>
                        <a:spcBef>
                          <a:spcPts val="0"/>
                        </a:spcBef>
                        <a:spcAft>
                          <a:spcPts val="0"/>
                        </a:spcAft>
                        <a:buClr>
                          <a:schemeClr val="dk1"/>
                        </a:buClr>
                        <a:buSzPts val="1000"/>
                        <a:buFont typeface="Montserrat"/>
                        <a:buNone/>
                      </a:pPr>
                      <a:r>
                        <a:rPr lang="fr-FR" sz="1000" b="1" u="none" strike="noStrike" cap="none">
                          <a:solidFill>
                            <a:schemeClr val="bg1">
                              <a:lumMod val="75000"/>
                            </a:schemeClr>
                          </a:solidFill>
                          <a:latin typeface="Montserrat"/>
                          <a:ea typeface="Montserrat"/>
                          <a:cs typeface="Montserrat"/>
                          <a:sym typeface="Montserrat"/>
                        </a:rPr>
                        <a:t>Actifs</a:t>
                      </a:r>
                      <a:endParaRPr>
                        <a:solidFill>
                          <a:schemeClr val="bg1">
                            <a:lumMod val="75000"/>
                          </a:schemeClr>
                        </a:solidFill>
                      </a:endParaRPr>
                    </a:p>
                  </a:txBody>
                  <a:tcPr marL="91450" marR="91450" marT="45725" marB="45725">
                    <a:lnT w="9525" cap="flat" cmpd="sng">
                      <a:solidFill>
                        <a:srgbClr val="BFBFBF"/>
                      </a:solidFill>
                      <a:prstDash val="solid"/>
                      <a:round/>
                      <a:headEnd type="none" w="sm" len="sm"/>
                      <a:tailEnd type="none" w="sm" len="sm"/>
                    </a:lnT>
                    <a:lnB w="9525" cap="flat" cmpd="sng">
                      <a:solidFill>
                        <a:srgbClr val="BFBFBF"/>
                      </a:solidFill>
                      <a:prstDash val="solid"/>
                      <a:round/>
                      <a:headEnd type="none" w="sm" len="sm"/>
                      <a:tailEnd type="none" w="sm" len="sm"/>
                    </a:lnB>
                    <a:solidFill>
                      <a:schemeClr val="lt1"/>
                    </a:solidFill>
                  </a:tcPr>
                </a:tc>
                <a:extLst>
                  <a:ext uri="{0D108BD9-81ED-4DB2-BD59-A6C34878D82A}">
                    <a16:rowId xmlns:a16="http://schemas.microsoft.com/office/drawing/2014/main" val="10004"/>
                  </a:ext>
                </a:extLst>
              </a:tr>
              <a:tr h="311650">
                <a:tc>
                  <a:txBody>
                    <a:bodyPr/>
                    <a:lstStyle/>
                    <a:p>
                      <a:pPr marL="0" marR="0" lvl="0" indent="0" algn="l" rtl="0">
                        <a:lnSpc>
                          <a:spcPct val="100000"/>
                        </a:lnSpc>
                        <a:spcBef>
                          <a:spcPts val="0"/>
                        </a:spcBef>
                        <a:spcAft>
                          <a:spcPts val="0"/>
                        </a:spcAft>
                        <a:buClr>
                          <a:schemeClr val="dk1"/>
                        </a:buClr>
                        <a:buSzPts val="1000"/>
                        <a:buFont typeface="Montserrat"/>
                        <a:buNone/>
                      </a:pPr>
                      <a:r>
                        <a:rPr lang="fr-FR" sz="1000" b="1" u="none" strike="noStrike" cap="none">
                          <a:solidFill>
                            <a:schemeClr val="dk1"/>
                          </a:solidFill>
                          <a:latin typeface="Montserrat"/>
                          <a:ea typeface="Montserrat"/>
                          <a:cs typeface="Montserrat"/>
                          <a:sym typeface="Montserrat"/>
                        </a:rPr>
                        <a:t>Exemples d’activités </a:t>
                      </a:r>
                      <a:endParaRPr/>
                    </a:p>
                  </a:txBody>
                  <a:tcPr marL="91450" marR="91450" marT="45725" marB="45725">
                    <a:lnT w="9525" cap="flat" cmpd="sng">
                      <a:solidFill>
                        <a:srgbClr val="BFBFBF"/>
                      </a:solidFill>
                      <a:prstDash val="solid"/>
                      <a:round/>
                      <a:headEnd type="none" w="sm" len="sm"/>
                      <a:tailEnd type="none" w="sm" len="sm"/>
                    </a:lnT>
                    <a:lnB w="9525" cap="flat" cmpd="sng">
                      <a:solidFill>
                        <a:srgbClr val="BFBFBF"/>
                      </a:solidFill>
                      <a:prstDash val="solid"/>
                      <a:round/>
                      <a:headEnd type="none" w="sm" len="sm"/>
                      <a:tailEnd type="none" w="sm" len="sm"/>
                    </a:lnB>
                    <a:solidFill>
                      <a:schemeClr val="lt1"/>
                    </a:solidFill>
                  </a:tcPr>
                </a:tc>
                <a:tc>
                  <a:txBody>
                    <a:bodyPr/>
                    <a:lstStyle/>
                    <a:p>
                      <a:pPr marL="0" marR="0" lvl="0" indent="0" algn="l" rtl="0">
                        <a:lnSpc>
                          <a:spcPct val="100000"/>
                        </a:lnSpc>
                        <a:spcBef>
                          <a:spcPts val="0"/>
                        </a:spcBef>
                        <a:spcAft>
                          <a:spcPts val="0"/>
                        </a:spcAft>
                        <a:buClr>
                          <a:schemeClr val="dk1"/>
                        </a:buClr>
                        <a:buSzPts val="1000"/>
                        <a:buFont typeface="Montserrat"/>
                        <a:buNone/>
                      </a:pPr>
                      <a:r>
                        <a:rPr lang="fr-FR" sz="1000" dirty="0">
                          <a:solidFill>
                            <a:schemeClr val="bg1">
                              <a:lumMod val="75000"/>
                            </a:schemeClr>
                          </a:solidFill>
                          <a:latin typeface="Montserrat"/>
                          <a:ea typeface="Montserrat"/>
                          <a:cs typeface="Montserrat"/>
                          <a:sym typeface="Montserrat"/>
                        </a:rPr>
                        <a:t>Accompagnement à la scolarité</a:t>
                      </a:r>
                      <a:r>
                        <a:rPr lang="fr-FR" sz="1000" b="0" u="none" strike="noStrike" cap="none" dirty="0">
                          <a:solidFill>
                            <a:schemeClr val="bg1">
                              <a:lumMod val="75000"/>
                            </a:schemeClr>
                          </a:solidFill>
                          <a:latin typeface="Montserrat"/>
                          <a:ea typeface="Montserrat"/>
                          <a:cs typeface="Montserrat"/>
                          <a:sym typeface="Montserrat"/>
                        </a:rPr>
                        <a:t>,</a:t>
                      </a:r>
                      <a:r>
                        <a:rPr lang="fr-FR" sz="1000" dirty="0">
                          <a:solidFill>
                            <a:schemeClr val="bg1">
                              <a:lumMod val="75000"/>
                            </a:schemeClr>
                          </a:solidFill>
                          <a:latin typeface="Montserrat"/>
                          <a:ea typeface="Montserrat"/>
                          <a:cs typeface="Montserrat"/>
                          <a:sym typeface="Montserrat"/>
                        </a:rPr>
                        <a:t> activités ludiques et pédagogiques, discussions, </a:t>
                      </a:r>
                      <a:r>
                        <a:rPr lang="fr-FR" sz="1000" b="0" u="none" strike="noStrike" cap="none" dirty="0">
                          <a:solidFill>
                            <a:schemeClr val="bg1">
                              <a:lumMod val="75000"/>
                            </a:schemeClr>
                          </a:solidFill>
                          <a:latin typeface="Montserrat"/>
                          <a:ea typeface="Montserrat"/>
                          <a:cs typeface="Montserrat"/>
                          <a:sym typeface="Montserrat"/>
                        </a:rPr>
                        <a:t>information sur les études supérieures, </a:t>
                      </a:r>
                      <a:r>
                        <a:rPr lang="fr-FR" sz="1000" dirty="0">
                          <a:solidFill>
                            <a:schemeClr val="bg1">
                              <a:lumMod val="75000"/>
                            </a:schemeClr>
                          </a:solidFill>
                          <a:latin typeface="Montserrat"/>
                          <a:ea typeface="Montserrat"/>
                          <a:cs typeface="Montserrat"/>
                          <a:sym typeface="Montserrat"/>
                        </a:rPr>
                        <a:t>découvertes culturelles </a:t>
                      </a:r>
                      <a:r>
                        <a:rPr lang="fr-FR" sz="1000" b="0" u="none" strike="noStrike" cap="none" dirty="0">
                          <a:solidFill>
                            <a:schemeClr val="bg1">
                              <a:lumMod val="75000"/>
                            </a:schemeClr>
                          </a:solidFill>
                          <a:latin typeface="Montserrat"/>
                          <a:ea typeface="Montserrat"/>
                          <a:cs typeface="Montserrat"/>
                          <a:sym typeface="Montserrat"/>
                        </a:rPr>
                        <a:t>…</a:t>
                      </a:r>
                      <a:endParaRPr dirty="0">
                        <a:solidFill>
                          <a:schemeClr val="bg1">
                            <a:lumMod val="75000"/>
                          </a:schemeClr>
                        </a:solidFill>
                      </a:endParaRPr>
                    </a:p>
                  </a:txBody>
                  <a:tcPr marL="91450" marR="91450" marT="45725" marB="45725">
                    <a:lnT w="9525" cap="flat" cmpd="sng">
                      <a:solidFill>
                        <a:srgbClr val="BFBFBF"/>
                      </a:solidFill>
                      <a:prstDash val="solid"/>
                      <a:round/>
                      <a:headEnd type="none" w="sm" len="sm"/>
                      <a:tailEnd type="none" w="sm" len="sm"/>
                    </a:lnT>
                    <a:lnB w="9525" cap="flat" cmpd="sng">
                      <a:solidFill>
                        <a:srgbClr val="BFBFBF"/>
                      </a:solidFill>
                      <a:prstDash val="solid"/>
                      <a:round/>
                      <a:headEnd type="none" w="sm" len="sm"/>
                      <a:tailEnd type="none" w="sm" len="sm"/>
                    </a:lnB>
                    <a:solidFill>
                      <a:schemeClr val="lt1"/>
                    </a:solidFill>
                  </a:tcPr>
                </a:tc>
                <a:tc>
                  <a:txBody>
                    <a:bodyPr/>
                    <a:lstStyle/>
                    <a:p>
                      <a:pPr marL="0" marR="0" lvl="0" indent="0" algn="l" rtl="0">
                        <a:lnSpc>
                          <a:spcPct val="100000"/>
                        </a:lnSpc>
                        <a:spcBef>
                          <a:spcPts val="0"/>
                        </a:spcBef>
                        <a:spcAft>
                          <a:spcPts val="0"/>
                        </a:spcAft>
                        <a:buClr>
                          <a:schemeClr val="dk1"/>
                        </a:buClr>
                        <a:buSzPts val="1000"/>
                        <a:buFont typeface="Montserrat"/>
                        <a:buNone/>
                      </a:pPr>
                      <a:r>
                        <a:rPr lang="fr-FR" sz="1000" b="0" u="none" strike="noStrike" cap="none" dirty="0">
                          <a:solidFill>
                            <a:schemeClr val="bg1">
                              <a:lumMod val="75000"/>
                            </a:schemeClr>
                          </a:solidFill>
                          <a:latin typeface="Montserrat"/>
                          <a:ea typeface="Montserrat"/>
                          <a:cs typeface="Montserrat"/>
                          <a:sym typeface="Montserrat"/>
                        </a:rPr>
                        <a:t>Aide à la création de CV, vœux </a:t>
                      </a:r>
                      <a:r>
                        <a:rPr lang="fr-FR" sz="1000" b="0" u="none" strike="noStrike" cap="none" dirty="0" err="1">
                          <a:solidFill>
                            <a:schemeClr val="bg1">
                              <a:lumMod val="75000"/>
                            </a:schemeClr>
                          </a:solidFill>
                          <a:latin typeface="Montserrat"/>
                          <a:ea typeface="Montserrat"/>
                          <a:cs typeface="Montserrat"/>
                          <a:sym typeface="Montserrat"/>
                        </a:rPr>
                        <a:t>ParcourSup</a:t>
                      </a:r>
                      <a:r>
                        <a:rPr lang="fr-FR" sz="1000" b="0" u="none" strike="noStrike" cap="none" dirty="0">
                          <a:solidFill>
                            <a:schemeClr val="bg1">
                              <a:lumMod val="75000"/>
                            </a:schemeClr>
                          </a:solidFill>
                          <a:latin typeface="Montserrat"/>
                          <a:ea typeface="Montserrat"/>
                          <a:cs typeface="Montserrat"/>
                          <a:sym typeface="Montserrat"/>
                        </a:rPr>
                        <a:t>, recherche d’alternance…</a:t>
                      </a:r>
                      <a:endParaRPr dirty="0">
                        <a:solidFill>
                          <a:schemeClr val="bg1">
                            <a:lumMod val="75000"/>
                          </a:schemeClr>
                        </a:solidFill>
                      </a:endParaRPr>
                    </a:p>
                  </a:txBody>
                  <a:tcPr marL="91450" marR="91450" marT="45725" marB="45725">
                    <a:lnT w="9525" cap="flat" cmpd="sng">
                      <a:solidFill>
                        <a:srgbClr val="BFBFBF"/>
                      </a:solidFill>
                      <a:prstDash val="solid"/>
                      <a:round/>
                      <a:headEnd type="none" w="sm" len="sm"/>
                      <a:tailEnd type="none" w="sm" len="sm"/>
                    </a:lnT>
                    <a:lnB w="9525" cap="flat" cmpd="sng">
                      <a:solidFill>
                        <a:srgbClr val="BFBFBF"/>
                      </a:solidFill>
                      <a:prstDash val="solid"/>
                      <a:round/>
                      <a:headEnd type="none" w="sm" len="sm"/>
                      <a:tailEnd type="none" w="sm" len="sm"/>
                    </a:lnB>
                    <a:solidFill>
                      <a:schemeClr val="lt1"/>
                    </a:solidFill>
                  </a:tcPr>
                </a:tc>
                <a:tc>
                  <a:txBody>
                    <a:bodyPr/>
                    <a:lstStyle/>
                    <a:p>
                      <a:pPr marL="0" marR="0" lvl="0" indent="0" algn="l" rtl="0">
                        <a:lnSpc>
                          <a:spcPct val="100000"/>
                        </a:lnSpc>
                        <a:spcBef>
                          <a:spcPts val="0"/>
                        </a:spcBef>
                        <a:spcAft>
                          <a:spcPts val="0"/>
                        </a:spcAft>
                        <a:buClr>
                          <a:schemeClr val="dk1"/>
                        </a:buClr>
                        <a:buSzPts val="1000"/>
                        <a:buFont typeface="Montserrat"/>
                        <a:buNone/>
                      </a:pPr>
                      <a:r>
                        <a:rPr lang="fr-FR" sz="1000" b="0" u="none" strike="noStrike" cap="none">
                          <a:solidFill>
                            <a:schemeClr val="bg1">
                              <a:lumMod val="75000"/>
                            </a:schemeClr>
                          </a:solidFill>
                          <a:latin typeface="Montserrat"/>
                          <a:ea typeface="Montserrat"/>
                          <a:cs typeface="Montserrat"/>
                          <a:sym typeface="Montserrat"/>
                        </a:rPr>
                        <a:t>Soutien scolaire, aide à la création de CV, entretiens de motivation blancs…</a:t>
                      </a:r>
                      <a:endParaRPr>
                        <a:solidFill>
                          <a:schemeClr val="bg1">
                            <a:lumMod val="75000"/>
                          </a:schemeClr>
                        </a:solidFill>
                      </a:endParaRPr>
                    </a:p>
                  </a:txBody>
                  <a:tcPr marL="91450" marR="91450" marT="45725" marB="45725">
                    <a:lnT w="9525" cap="flat" cmpd="sng">
                      <a:solidFill>
                        <a:srgbClr val="BFBFBF"/>
                      </a:solidFill>
                      <a:prstDash val="solid"/>
                      <a:round/>
                      <a:headEnd type="none" w="sm" len="sm"/>
                      <a:tailEnd type="none" w="sm" len="sm"/>
                    </a:lnT>
                    <a:lnB w="9525" cap="flat" cmpd="sng">
                      <a:solidFill>
                        <a:srgbClr val="BFBFBF"/>
                      </a:solidFill>
                      <a:prstDash val="solid"/>
                      <a:round/>
                      <a:headEnd type="none" w="sm" len="sm"/>
                      <a:tailEnd type="none" w="sm" len="sm"/>
                    </a:lnB>
                    <a:solidFill>
                      <a:schemeClr val="lt1"/>
                    </a:solidFill>
                  </a:tcPr>
                </a:tc>
                <a:extLst>
                  <a:ext uri="{0D108BD9-81ED-4DB2-BD59-A6C34878D82A}">
                    <a16:rowId xmlns:a16="http://schemas.microsoft.com/office/drawing/2014/main" val="10005"/>
                  </a:ext>
                </a:extLst>
              </a:tr>
              <a:tr h="431500">
                <a:tc>
                  <a:txBody>
                    <a:bodyPr/>
                    <a:lstStyle/>
                    <a:p>
                      <a:pPr marL="0" marR="0" lvl="0" indent="0" algn="l" rtl="0">
                        <a:lnSpc>
                          <a:spcPct val="100000"/>
                        </a:lnSpc>
                        <a:spcBef>
                          <a:spcPts val="0"/>
                        </a:spcBef>
                        <a:spcAft>
                          <a:spcPts val="0"/>
                        </a:spcAft>
                        <a:buClr>
                          <a:schemeClr val="dk1"/>
                        </a:buClr>
                        <a:buSzPts val="1000"/>
                        <a:buFont typeface="Montserrat"/>
                        <a:buNone/>
                      </a:pPr>
                      <a:r>
                        <a:rPr lang="fr-FR" sz="1000" b="1" u="none" strike="noStrike" cap="none">
                          <a:solidFill>
                            <a:schemeClr val="dk1"/>
                          </a:solidFill>
                          <a:latin typeface="Montserrat"/>
                          <a:ea typeface="Montserrat"/>
                          <a:cs typeface="Montserrat"/>
                          <a:sym typeface="Montserrat"/>
                        </a:rPr>
                        <a:t>Modalités</a:t>
                      </a:r>
                      <a:endParaRPr/>
                    </a:p>
                  </a:txBody>
                  <a:tcPr marL="91450" marR="91450" marT="45725" marB="45725">
                    <a:lnT w="9525" cap="flat" cmpd="sng">
                      <a:solidFill>
                        <a:srgbClr val="BFBFBF"/>
                      </a:solidFill>
                      <a:prstDash val="solid"/>
                      <a:round/>
                      <a:headEnd type="none" w="sm" len="sm"/>
                      <a:tailEnd type="none" w="sm" len="sm"/>
                    </a:lnT>
                    <a:lnB w="9525" cap="flat" cmpd="sng">
                      <a:solidFill>
                        <a:srgbClr val="BFBFBF"/>
                      </a:solidFill>
                      <a:prstDash val="solid"/>
                      <a:round/>
                      <a:headEnd type="none" w="sm" len="sm"/>
                      <a:tailEnd type="none" w="sm" len="sm"/>
                    </a:lnB>
                    <a:solidFill>
                      <a:schemeClr val="lt1"/>
                    </a:solidFill>
                  </a:tcPr>
                </a:tc>
                <a:tc>
                  <a:txBody>
                    <a:bodyPr/>
                    <a:lstStyle/>
                    <a:p>
                      <a:pPr marL="0" lvl="0" indent="0" algn="l" rtl="0">
                        <a:spcBef>
                          <a:spcPts val="0"/>
                        </a:spcBef>
                        <a:spcAft>
                          <a:spcPts val="0"/>
                        </a:spcAft>
                        <a:buClr>
                          <a:schemeClr val="dk1"/>
                        </a:buClr>
                        <a:buSzPts val="1000"/>
                        <a:buFont typeface="Montserrat"/>
                        <a:buNone/>
                      </a:pPr>
                      <a:r>
                        <a:rPr lang="fr-FR" sz="1000" b="1" dirty="0">
                          <a:solidFill>
                            <a:schemeClr val="bg1">
                              <a:lumMod val="75000"/>
                            </a:schemeClr>
                          </a:solidFill>
                          <a:latin typeface="Montserrat"/>
                          <a:ea typeface="Montserrat"/>
                          <a:cs typeface="Montserrat"/>
                          <a:sym typeface="Montserrat"/>
                        </a:rPr>
                        <a:t>Présentiel</a:t>
                      </a:r>
                      <a:r>
                        <a:rPr lang="fr-FR" sz="1000" dirty="0">
                          <a:solidFill>
                            <a:schemeClr val="bg1">
                              <a:lumMod val="75000"/>
                            </a:schemeClr>
                          </a:solidFill>
                          <a:latin typeface="Montserrat"/>
                          <a:ea typeface="Montserrat"/>
                          <a:cs typeface="Montserrat"/>
                          <a:sym typeface="Montserrat"/>
                        </a:rPr>
                        <a:t> en antenne (Dunkerque, MEL et Valenciennes)) ou </a:t>
                      </a:r>
                      <a:r>
                        <a:rPr lang="fr-FR" sz="1000" b="1" dirty="0">
                          <a:solidFill>
                            <a:schemeClr val="bg1">
                              <a:lumMod val="75000"/>
                            </a:schemeClr>
                          </a:solidFill>
                          <a:latin typeface="Montserrat"/>
                          <a:ea typeface="Montserrat"/>
                          <a:cs typeface="Montserrat"/>
                          <a:sym typeface="Montserrat"/>
                        </a:rPr>
                        <a:t>distanciel</a:t>
                      </a:r>
                      <a:endParaRPr dirty="0">
                        <a:solidFill>
                          <a:schemeClr val="bg1">
                            <a:lumMod val="75000"/>
                          </a:schemeClr>
                        </a:solidFill>
                      </a:endParaRPr>
                    </a:p>
                    <a:p>
                      <a:pPr marL="0" marR="0" lvl="0" indent="0" algn="l" rtl="0">
                        <a:lnSpc>
                          <a:spcPct val="100000"/>
                        </a:lnSpc>
                        <a:spcBef>
                          <a:spcPts val="0"/>
                        </a:spcBef>
                        <a:spcAft>
                          <a:spcPts val="0"/>
                        </a:spcAft>
                        <a:buClr>
                          <a:schemeClr val="dk1"/>
                        </a:buClr>
                        <a:buSzPts val="1000"/>
                        <a:buFont typeface="Montserrat"/>
                        <a:buNone/>
                      </a:pPr>
                      <a:endParaRPr sz="1000" b="1" dirty="0">
                        <a:solidFill>
                          <a:schemeClr val="bg1">
                            <a:lumMod val="75000"/>
                          </a:schemeClr>
                        </a:solidFill>
                        <a:latin typeface="Montserrat"/>
                        <a:ea typeface="Montserrat"/>
                        <a:cs typeface="Montserrat"/>
                        <a:sym typeface="Montserrat"/>
                      </a:endParaRPr>
                    </a:p>
                  </a:txBody>
                  <a:tcPr marL="91450" marR="91450" marT="45725" marB="45725">
                    <a:lnT w="9525" cap="flat" cmpd="sng">
                      <a:solidFill>
                        <a:srgbClr val="BFBFBF"/>
                      </a:solidFill>
                      <a:prstDash val="solid"/>
                      <a:round/>
                      <a:headEnd type="none" w="sm" len="sm"/>
                      <a:tailEnd type="none" w="sm" len="sm"/>
                    </a:lnT>
                    <a:lnB w="9525" cap="flat" cmpd="sng">
                      <a:solidFill>
                        <a:srgbClr val="BFBFBF"/>
                      </a:solidFill>
                      <a:prstDash val="solid"/>
                      <a:round/>
                      <a:headEnd type="none" w="sm" len="sm"/>
                      <a:tailEnd type="none" w="sm" len="sm"/>
                    </a:lnB>
                    <a:solidFill>
                      <a:schemeClr val="lt1"/>
                    </a:solidFill>
                  </a:tcPr>
                </a:tc>
                <a:tc>
                  <a:txBody>
                    <a:bodyPr/>
                    <a:lstStyle/>
                    <a:p>
                      <a:pPr marL="0" marR="0" lvl="0" indent="0" algn="l" rtl="0">
                        <a:lnSpc>
                          <a:spcPct val="100000"/>
                        </a:lnSpc>
                        <a:spcBef>
                          <a:spcPts val="0"/>
                        </a:spcBef>
                        <a:spcAft>
                          <a:spcPts val="0"/>
                        </a:spcAft>
                        <a:buClr>
                          <a:schemeClr val="dk1"/>
                        </a:buClr>
                        <a:buSzPts val="1000"/>
                        <a:buFont typeface="Montserrat"/>
                        <a:buNone/>
                      </a:pPr>
                      <a:r>
                        <a:rPr lang="fr-FR" sz="1000" b="1" u="none" strike="noStrike" cap="none" dirty="0">
                          <a:solidFill>
                            <a:schemeClr val="bg1">
                              <a:lumMod val="75000"/>
                            </a:schemeClr>
                          </a:solidFill>
                          <a:latin typeface="Montserrat"/>
                          <a:ea typeface="Montserrat"/>
                          <a:cs typeface="Montserrat"/>
                          <a:sym typeface="Montserrat"/>
                        </a:rPr>
                        <a:t>Distanciel</a:t>
                      </a:r>
                      <a:endParaRPr dirty="0">
                        <a:solidFill>
                          <a:schemeClr val="bg1">
                            <a:lumMod val="75000"/>
                          </a:schemeClr>
                        </a:solidFill>
                      </a:endParaRPr>
                    </a:p>
                  </a:txBody>
                  <a:tcPr marL="91450" marR="91450" marT="45725" marB="45725">
                    <a:lnT w="9525" cap="flat" cmpd="sng">
                      <a:solidFill>
                        <a:srgbClr val="BFBFBF"/>
                      </a:solidFill>
                      <a:prstDash val="solid"/>
                      <a:round/>
                      <a:headEnd type="none" w="sm" len="sm"/>
                      <a:tailEnd type="none" w="sm" len="sm"/>
                    </a:lnT>
                    <a:lnB w="9525" cap="flat" cmpd="sng">
                      <a:solidFill>
                        <a:srgbClr val="BFBFBF"/>
                      </a:solidFill>
                      <a:prstDash val="solid"/>
                      <a:round/>
                      <a:headEnd type="none" w="sm" len="sm"/>
                      <a:tailEnd type="none" w="sm" len="sm"/>
                    </a:lnB>
                    <a:solidFill>
                      <a:schemeClr val="lt1"/>
                    </a:solidFill>
                  </a:tcPr>
                </a:tc>
                <a:tc>
                  <a:txBody>
                    <a:bodyPr/>
                    <a:lstStyle/>
                    <a:p>
                      <a:pPr marL="0" marR="0" lvl="0" indent="0" algn="l" rtl="0">
                        <a:lnSpc>
                          <a:spcPct val="100000"/>
                        </a:lnSpc>
                        <a:spcBef>
                          <a:spcPts val="0"/>
                        </a:spcBef>
                        <a:spcAft>
                          <a:spcPts val="0"/>
                        </a:spcAft>
                        <a:buClr>
                          <a:schemeClr val="dk1"/>
                        </a:buClr>
                        <a:buSzPts val="1000"/>
                        <a:buFont typeface="Montserrat"/>
                        <a:buNone/>
                      </a:pPr>
                      <a:r>
                        <a:rPr lang="fr-FR" sz="1000" b="1" u="none" strike="noStrike" cap="none" dirty="0">
                          <a:solidFill>
                            <a:schemeClr val="bg1">
                              <a:lumMod val="75000"/>
                            </a:schemeClr>
                          </a:solidFill>
                          <a:latin typeface="Montserrat"/>
                          <a:ea typeface="Montserrat"/>
                          <a:cs typeface="Montserrat"/>
                          <a:sym typeface="Montserrat"/>
                        </a:rPr>
                        <a:t>Présentiel</a:t>
                      </a:r>
                      <a:r>
                        <a:rPr lang="fr-FR" sz="1000" b="0" u="none" strike="noStrike" cap="none" dirty="0">
                          <a:solidFill>
                            <a:schemeClr val="bg1">
                              <a:lumMod val="75000"/>
                            </a:schemeClr>
                          </a:solidFill>
                          <a:latin typeface="Montserrat"/>
                          <a:ea typeface="Montserrat"/>
                          <a:cs typeface="Montserrat"/>
                          <a:sym typeface="Montserrat"/>
                        </a:rPr>
                        <a:t> en antenne (Lille, Dunkerque, Roubaix, Valenciennes) ou </a:t>
                      </a:r>
                      <a:r>
                        <a:rPr lang="fr-FR" sz="1000" b="1" u="none" strike="noStrike" cap="none" dirty="0">
                          <a:solidFill>
                            <a:schemeClr val="bg1">
                              <a:lumMod val="75000"/>
                            </a:schemeClr>
                          </a:solidFill>
                          <a:latin typeface="Montserrat"/>
                          <a:ea typeface="Montserrat"/>
                          <a:cs typeface="Montserrat"/>
                          <a:sym typeface="Montserrat"/>
                        </a:rPr>
                        <a:t>distanciel</a:t>
                      </a:r>
                      <a:endParaRPr dirty="0">
                        <a:solidFill>
                          <a:schemeClr val="bg1">
                            <a:lumMod val="75000"/>
                          </a:schemeClr>
                        </a:solidFill>
                      </a:endParaRPr>
                    </a:p>
                  </a:txBody>
                  <a:tcPr marL="91450" marR="91450" marT="45725" marB="45725">
                    <a:lnT w="9525" cap="flat" cmpd="sng">
                      <a:solidFill>
                        <a:srgbClr val="BFBFBF"/>
                      </a:solidFill>
                      <a:prstDash val="solid"/>
                      <a:round/>
                      <a:headEnd type="none" w="sm" len="sm"/>
                      <a:tailEnd type="none" w="sm" len="sm"/>
                    </a:lnT>
                    <a:lnB w="9525" cap="flat" cmpd="sng">
                      <a:solidFill>
                        <a:srgbClr val="BFBFBF"/>
                      </a:solidFill>
                      <a:prstDash val="solid"/>
                      <a:round/>
                      <a:headEnd type="none" w="sm" len="sm"/>
                      <a:tailEnd type="none" w="sm" len="sm"/>
                    </a:lnB>
                    <a:solidFill>
                      <a:schemeClr val="lt1"/>
                    </a:solidFill>
                  </a:tcPr>
                </a:tc>
                <a:extLst>
                  <a:ext uri="{0D108BD9-81ED-4DB2-BD59-A6C34878D82A}">
                    <a16:rowId xmlns:a16="http://schemas.microsoft.com/office/drawing/2014/main" val="10006"/>
                  </a:ext>
                </a:extLst>
              </a:tr>
              <a:tr h="503425">
                <a:tc>
                  <a:txBody>
                    <a:bodyPr/>
                    <a:lstStyle/>
                    <a:p>
                      <a:pPr marL="0" marR="0" lvl="0" indent="0" algn="l" rtl="0">
                        <a:lnSpc>
                          <a:spcPct val="100000"/>
                        </a:lnSpc>
                        <a:spcBef>
                          <a:spcPts val="0"/>
                        </a:spcBef>
                        <a:spcAft>
                          <a:spcPts val="0"/>
                        </a:spcAft>
                        <a:buClr>
                          <a:schemeClr val="dk1"/>
                        </a:buClr>
                        <a:buSzPts val="1000"/>
                        <a:buFont typeface="Montserrat"/>
                        <a:buNone/>
                      </a:pPr>
                      <a:r>
                        <a:rPr lang="fr-FR" sz="1000" b="1" u="none" strike="noStrike" cap="none" dirty="0">
                          <a:solidFill>
                            <a:schemeClr val="dk1"/>
                          </a:solidFill>
                          <a:latin typeface="Montserrat"/>
                          <a:ea typeface="Montserrat"/>
                          <a:cs typeface="Montserrat"/>
                          <a:sym typeface="Montserrat"/>
                        </a:rPr>
                        <a:t>Détails</a:t>
                      </a:r>
                      <a:endParaRPr dirty="0"/>
                    </a:p>
                  </a:txBody>
                  <a:tcPr marL="91450" marR="91450" marT="45725" marB="45725">
                    <a:lnT w="9525" cap="flat" cmpd="sng">
                      <a:solidFill>
                        <a:srgbClr val="BFBFBF"/>
                      </a:solidFill>
                      <a:prstDash val="solid"/>
                      <a:round/>
                      <a:headEnd type="none" w="sm" len="sm"/>
                      <a:tailEnd type="none" w="sm" len="sm"/>
                    </a:lnT>
                    <a:lnB w="9525" cap="flat" cmpd="sng" algn="ctr">
                      <a:solidFill>
                        <a:srgbClr val="BFBFBF"/>
                      </a:solidFill>
                      <a:prstDash val="solid"/>
                      <a:round/>
                      <a:headEnd type="none" w="sm" len="sm"/>
                      <a:tailEnd type="none" w="sm" len="sm"/>
                    </a:lnB>
                    <a:solidFill>
                      <a:schemeClr val="lt1"/>
                    </a:solidFill>
                  </a:tcPr>
                </a:tc>
                <a:tc>
                  <a:txBody>
                    <a:bodyPr/>
                    <a:lstStyle/>
                    <a:p>
                      <a:pPr marL="171450" marR="0" lvl="0" indent="-171450" algn="l" rtl="0">
                        <a:spcBef>
                          <a:spcPts val="0"/>
                        </a:spcBef>
                        <a:spcAft>
                          <a:spcPts val="0"/>
                        </a:spcAft>
                        <a:buClr>
                          <a:schemeClr val="dk1"/>
                        </a:buClr>
                        <a:buSzPts val="1000"/>
                        <a:buFont typeface="Arial"/>
                        <a:buChar char="•"/>
                      </a:pPr>
                      <a:r>
                        <a:rPr lang="fr-FR" sz="1000" u="none" strike="noStrike" cap="none" dirty="0">
                          <a:solidFill>
                            <a:schemeClr val="bg1">
                              <a:lumMod val="75000"/>
                            </a:schemeClr>
                          </a:solidFill>
                          <a:latin typeface="Montserrat"/>
                          <a:ea typeface="Montserrat"/>
                          <a:cs typeface="Montserrat"/>
                          <a:sym typeface="Montserrat"/>
                        </a:rPr>
                        <a:t>Mentorat</a:t>
                      </a:r>
                      <a:r>
                        <a:rPr lang="fr-FR" sz="1000" dirty="0">
                          <a:solidFill>
                            <a:schemeClr val="bg1">
                              <a:lumMod val="75000"/>
                            </a:schemeClr>
                          </a:solidFill>
                          <a:latin typeface="Montserrat"/>
                          <a:ea typeface="Montserrat"/>
                          <a:cs typeface="Montserrat"/>
                          <a:sym typeface="Montserrat"/>
                        </a:rPr>
                        <a:t> </a:t>
                      </a:r>
                      <a:r>
                        <a:rPr lang="fr-FR" sz="1000" u="none" strike="noStrike" cap="none" dirty="0">
                          <a:solidFill>
                            <a:schemeClr val="bg1">
                              <a:lumMod val="75000"/>
                            </a:schemeClr>
                          </a:solidFill>
                          <a:latin typeface="Montserrat"/>
                          <a:ea typeface="Montserrat"/>
                          <a:cs typeface="Montserrat"/>
                          <a:sym typeface="Montserrat"/>
                        </a:rPr>
                        <a:t>avec un point d’entrée éducatif</a:t>
                      </a:r>
                      <a:r>
                        <a:rPr lang="fr-FR" sz="1000" dirty="0">
                          <a:solidFill>
                            <a:schemeClr val="bg1">
                              <a:lumMod val="75000"/>
                            </a:schemeClr>
                          </a:solidFill>
                          <a:latin typeface="Montserrat"/>
                          <a:ea typeface="Montserrat"/>
                          <a:cs typeface="Montserrat"/>
                          <a:sym typeface="Montserrat"/>
                        </a:rPr>
                        <a:t> permettant la rencontre entre deux jeunesses et la création d’un lien de confiance étroit</a:t>
                      </a:r>
                    </a:p>
                    <a:p>
                      <a:pPr marL="171450" marR="0" lvl="0" indent="-171450" algn="l" rtl="0">
                        <a:spcBef>
                          <a:spcPts val="0"/>
                        </a:spcBef>
                        <a:spcAft>
                          <a:spcPts val="0"/>
                        </a:spcAft>
                        <a:buClr>
                          <a:schemeClr val="dk1"/>
                        </a:buClr>
                        <a:buSzPts val="1000"/>
                        <a:buFont typeface="Arial"/>
                        <a:buChar char="•"/>
                      </a:pPr>
                      <a:r>
                        <a:rPr lang="fr-FR" sz="1000" dirty="0">
                          <a:solidFill>
                            <a:schemeClr val="bg1">
                              <a:lumMod val="75000"/>
                            </a:schemeClr>
                          </a:solidFill>
                          <a:latin typeface="Montserrat"/>
                          <a:ea typeface="Montserrat"/>
                          <a:cs typeface="Montserrat"/>
                          <a:sym typeface="Montserrat"/>
                        </a:rPr>
                        <a:t>Sorties et ateliers collectifs proposés</a:t>
                      </a:r>
                      <a:endParaRPr sz="1000" dirty="0">
                        <a:solidFill>
                          <a:schemeClr val="bg1">
                            <a:lumMod val="75000"/>
                          </a:schemeClr>
                        </a:solidFill>
                        <a:latin typeface="Montserrat"/>
                        <a:ea typeface="Montserrat"/>
                        <a:cs typeface="Montserrat"/>
                        <a:sym typeface="Montserrat"/>
                      </a:endParaRPr>
                    </a:p>
                    <a:p>
                      <a:pPr marL="0" marR="0" lvl="0" indent="0" algn="l" rtl="0">
                        <a:lnSpc>
                          <a:spcPct val="100000"/>
                        </a:lnSpc>
                        <a:spcBef>
                          <a:spcPts val="0"/>
                        </a:spcBef>
                        <a:spcAft>
                          <a:spcPts val="0"/>
                        </a:spcAft>
                        <a:buClr>
                          <a:schemeClr val="dk1"/>
                        </a:buClr>
                        <a:buSzPts val="1000"/>
                        <a:buFont typeface="Arial"/>
                        <a:buNone/>
                      </a:pPr>
                      <a:endParaRPr sz="1000" b="1" u="none" strike="noStrike" cap="none" dirty="0">
                        <a:solidFill>
                          <a:schemeClr val="bg1">
                            <a:lumMod val="75000"/>
                          </a:schemeClr>
                        </a:solidFill>
                      </a:endParaRPr>
                    </a:p>
                  </a:txBody>
                  <a:tcPr marL="91450" marR="91450" marT="45725" marB="45725">
                    <a:lnT w="9525" cap="flat" cmpd="sng">
                      <a:solidFill>
                        <a:srgbClr val="BFBFBF"/>
                      </a:solidFill>
                      <a:prstDash val="solid"/>
                      <a:round/>
                      <a:headEnd type="none" w="sm" len="sm"/>
                      <a:tailEnd type="none" w="sm" len="sm"/>
                    </a:lnT>
                    <a:lnB w="9525" cap="flat" cmpd="sng" algn="ctr">
                      <a:solidFill>
                        <a:srgbClr val="BFBFBF"/>
                      </a:solidFill>
                      <a:prstDash val="solid"/>
                      <a:round/>
                      <a:headEnd type="none" w="sm" len="sm"/>
                      <a:tailEnd type="none" w="sm" len="sm"/>
                    </a:lnB>
                    <a:solidFill>
                      <a:schemeClr val="lt1"/>
                    </a:solidFill>
                  </a:tcPr>
                </a:tc>
                <a:tc>
                  <a:txBody>
                    <a:bodyPr/>
                    <a:lstStyle/>
                    <a:p>
                      <a:pPr marL="171450" marR="0" lvl="0" indent="-171450" algn="l" rtl="0">
                        <a:spcBef>
                          <a:spcPts val="0"/>
                        </a:spcBef>
                        <a:spcAft>
                          <a:spcPts val="0"/>
                        </a:spcAft>
                        <a:buClr>
                          <a:schemeClr val="dk1"/>
                        </a:buClr>
                        <a:buSzPts val="1000"/>
                        <a:buFont typeface="Arial"/>
                        <a:buChar char="•"/>
                      </a:pPr>
                      <a:r>
                        <a:rPr lang="fr-FR" sz="1000" u="none" strike="noStrike" cap="none" dirty="0">
                          <a:solidFill>
                            <a:schemeClr val="bg1">
                              <a:lumMod val="75000"/>
                            </a:schemeClr>
                          </a:solidFill>
                          <a:latin typeface="Montserrat"/>
                          <a:ea typeface="Montserrat"/>
                          <a:cs typeface="Montserrat"/>
                          <a:sym typeface="Montserrat"/>
                        </a:rPr>
                        <a:t>Mentorats spécifiquement pour les jeunes de l’ASE</a:t>
                      </a:r>
                      <a:endParaRPr dirty="0">
                        <a:solidFill>
                          <a:schemeClr val="bg1">
                            <a:lumMod val="75000"/>
                          </a:schemeClr>
                        </a:solidFill>
                      </a:endParaRPr>
                    </a:p>
                    <a:p>
                      <a:pPr marL="171450" marR="0" lvl="0" indent="-171450" algn="l" rtl="0">
                        <a:spcBef>
                          <a:spcPts val="0"/>
                        </a:spcBef>
                        <a:spcAft>
                          <a:spcPts val="0"/>
                        </a:spcAft>
                        <a:buClr>
                          <a:schemeClr val="dk1"/>
                        </a:buClr>
                        <a:buSzPts val="1000"/>
                        <a:buFont typeface="Arial"/>
                        <a:buChar char="•"/>
                      </a:pPr>
                      <a:r>
                        <a:rPr lang="fr-FR" sz="1000" u="none" strike="noStrike" cap="none" dirty="0">
                          <a:solidFill>
                            <a:schemeClr val="bg1">
                              <a:lumMod val="75000"/>
                            </a:schemeClr>
                          </a:solidFill>
                          <a:latin typeface="Montserrat"/>
                          <a:ea typeface="Montserrat"/>
                          <a:cs typeface="Montserrat"/>
                          <a:sym typeface="Montserrat"/>
                        </a:rPr>
                        <a:t>Animation d’ateliers thématiques pour des petits groupes de jeunes</a:t>
                      </a:r>
                      <a:endParaRPr dirty="0">
                        <a:solidFill>
                          <a:schemeClr val="bg1">
                            <a:lumMod val="75000"/>
                          </a:schemeClr>
                        </a:solidFill>
                      </a:endParaRPr>
                    </a:p>
                    <a:p>
                      <a:pPr marL="171450" marR="0" lvl="0" indent="-107950" algn="l" rtl="0">
                        <a:lnSpc>
                          <a:spcPct val="100000"/>
                        </a:lnSpc>
                        <a:spcBef>
                          <a:spcPts val="0"/>
                        </a:spcBef>
                        <a:spcAft>
                          <a:spcPts val="0"/>
                        </a:spcAft>
                        <a:buClr>
                          <a:schemeClr val="dk1"/>
                        </a:buClr>
                        <a:buSzPts val="1000"/>
                        <a:buFont typeface="Arial"/>
                        <a:buNone/>
                      </a:pPr>
                      <a:endParaRPr sz="1000" b="1" u="none" strike="noStrike" cap="none" dirty="0">
                        <a:solidFill>
                          <a:schemeClr val="bg1">
                            <a:lumMod val="75000"/>
                          </a:schemeClr>
                        </a:solidFill>
                      </a:endParaRPr>
                    </a:p>
                  </a:txBody>
                  <a:tcPr marL="91450" marR="91450" marT="45725" marB="45725">
                    <a:lnT w="9525" cap="flat" cmpd="sng">
                      <a:solidFill>
                        <a:srgbClr val="BFBFBF"/>
                      </a:solidFill>
                      <a:prstDash val="solid"/>
                      <a:round/>
                      <a:headEnd type="none" w="sm" len="sm"/>
                      <a:tailEnd type="none" w="sm" len="sm"/>
                    </a:lnT>
                    <a:lnB w="9525" cap="flat" cmpd="sng" algn="ctr">
                      <a:solidFill>
                        <a:srgbClr val="BFBFBF"/>
                      </a:solidFill>
                      <a:prstDash val="solid"/>
                      <a:round/>
                      <a:headEnd type="none" w="sm" len="sm"/>
                      <a:tailEnd type="none" w="sm" len="sm"/>
                    </a:lnB>
                    <a:solidFill>
                      <a:schemeClr val="lt1"/>
                    </a:solidFill>
                  </a:tcPr>
                </a:tc>
                <a:tc>
                  <a:txBody>
                    <a:bodyPr/>
                    <a:lstStyle/>
                    <a:p>
                      <a:pPr marL="171450" marR="0" lvl="0" indent="-171450" algn="l" rtl="0">
                        <a:spcBef>
                          <a:spcPts val="0"/>
                        </a:spcBef>
                        <a:spcAft>
                          <a:spcPts val="0"/>
                        </a:spcAft>
                        <a:buClr>
                          <a:schemeClr val="dk1"/>
                        </a:buClr>
                        <a:buSzPts val="1000"/>
                        <a:buFont typeface="Arial"/>
                        <a:buChar char="•"/>
                      </a:pPr>
                      <a:r>
                        <a:rPr lang="fr-FR" sz="1000" u="none" strike="noStrike" cap="none" dirty="0">
                          <a:solidFill>
                            <a:schemeClr val="bg1">
                              <a:lumMod val="75000"/>
                            </a:schemeClr>
                          </a:solidFill>
                          <a:latin typeface="Montserrat"/>
                          <a:ea typeface="Montserrat"/>
                          <a:cs typeface="Montserrat"/>
                          <a:sym typeface="Montserrat"/>
                        </a:rPr>
                        <a:t>Rencontres possibles en antennes animées par des référents salariés</a:t>
                      </a:r>
                      <a:endParaRPr dirty="0">
                        <a:solidFill>
                          <a:schemeClr val="bg1">
                            <a:lumMod val="75000"/>
                          </a:schemeClr>
                        </a:solidFill>
                      </a:endParaRPr>
                    </a:p>
                    <a:p>
                      <a:pPr marL="0" marR="0" lvl="0" indent="0" algn="l" rtl="0">
                        <a:lnSpc>
                          <a:spcPct val="100000"/>
                        </a:lnSpc>
                        <a:spcBef>
                          <a:spcPts val="0"/>
                        </a:spcBef>
                        <a:spcAft>
                          <a:spcPts val="0"/>
                        </a:spcAft>
                        <a:buClr>
                          <a:schemeClr val="dk1"/>
                        </a:buClr>
                        <a:buSzPts val="1000"/>
                        <a:buFont typeface="Arial"/>
                        <a:buNone/>
                      </a:pPr>
                      <a:endParaRPr sz="1000" b="0" i="1" u="none" strike="noStrike" cap="none" dirty="0">
                        <a:solidFill>
                          <a:schemeClr val="bg1">
                            <a:lumMod val="75000"/>
                          </a:schemeClr>
                        </a:solidFill>
                      </a:endParaRPr>
                    </a:p>
                  </a:txBody>
                  <a:tcPr marL="91450" marR="91450" marT="45725" marB="45725">
                    <a:lnT w="9525" cap="flat" cmpd="sng">
                      <a:solidFill>
                        <a:srgbClr val="BFBFBF"/>
                      </a:solidFill>
                      <a:prstDash val="solid"/>
                      <a:round/>
                      <a:headEnd type="none" w="sm" len="sm"/>
                      <a:tailEnd type="none" w="sm" len="sm"/>
                    </a:lnT>
                    <a:lnB w="9525" cap="flat" cmpd="sng" algn="ctr">
                      <a:solidFill>
                        <a:srgbClr val="BFBFBF"/>
                      </a:solidFill>
                      <a:prstDash val="solid"/>
                      <a:round/>
                      <a:headEnd type="none" w="sm" len="sm"/>
                      <a:tailEnd type="none" w="sm" len="sm"/>
                    </a:lnB>
                    <a:solidFill>
                      <a:schemeClr val="lt1"/>
                    </a:solidFill>
                  </a:tcPr>
                </a:tc>
                <a:extLst>
                  <a:ext uri="{0D108BD9-81ED-4DB2-BD59-A6C34878D82A}">
                    <a16:rowId xmlns:a16="http://schemas.microsoft.com/office/drawing/2014/main" val="10007"/>
                  </a:ext>
                </a:extLst>
              </a:tr>
              <a:tr h="503425">
                <a:tc>
                  <a:txBody>
                    <a:bodyPr/>
                    <a:lstStyle/>
                    <a:p>
                      <a:pPr marL="0" marR="0" lvl="0" indent="0" algn="l" rtl="0">
                        <a:lnSpc>
                          <a:spcPct val="100000"/>
                        </a:lnSpc>
                        <a:spcBef>
                          <a:spcPts val="0"/>
                        </a:spcBef>
                        <a:spcAft>
                          <a:spcPts val="0"/>
                        </a:spcAft>
                        <a:buClr>
                          <a:schemeClr val="dk1"/>
                        </a:buClr>
                        <a:buSzPts val="1000"/>
                        <a:buFont typeface="Montserrat"/>
                        <a:buNone/>
                      </a:pPr>
                      <a:r>
                        <a:rPr lang="fr-FR" sz="1000" b="1" i="0" u="none" strike="noStrike" cap="none" dirty="0">
                          <a:solidFill>
                            <a:schemeClr val="dk1"/>
                          </a:solidFill>
                          <a:latin typeface="Montserrat"/>
                          <a:sym typeface="Arial"/>
                        </a:rPr>
                        <a:t>Contacts</a:t>
                      </a:r>
                      <a:endParaRPr sz="1000" b="1" i="0" u="none" strike="noStrike" cap="none" dirty="0">
                        <a:solidFill>
                          <a:schemeClr val="dk1"/>
                        </a:solidFill>
                        <a:latin typeface="Montserrat"/>
                        <a:sym typeface="Arial"/>
                      </a:endParaRPr>
                    </a:p>
                  </a:txBody>
                  <a:tcPr marL="91450" marR="91450" marT="45725" marB="45725">
                    <a:lnT w="9525" cap="flat" cmpd="sng">
                      <a:solidFill>
                        <a:srgbClr val="BFBFBF"/>
                      </a:solidFill>
                      <a:prstDash val="solid"/>
                      <a:round/>
                      <a:headEnd type="none" w="sm" len="sm"/>
                      <a:tailEnd type="none" w="sm" len="sm"/>
                    </a:lnT>
                    <a:solidFill>
                      <a:schemeClr val="lt1"/>
                    </a:solidFill>
                  </a:tcPr>
                </a:tc>
                <a:tc>
                  <a:txBody>
                    <a:bodyPr/>
                    <a:lstStyle/>
                    <a:p>
                      <a:pPr marL="0" marR="0" lvl="0" indent="0" algn="l" defTabSz="914400" rtl="0" eaLnBrk="1" fontAlgn="auto" latinLnBrk="0" hangingPunct="1">
                        <a:lnSpc>
                          <a:spcPct val="100000"/>
                        </a:lnSpc>
                        <a:spcBef>
                          <a:spcPts val="0"/>
                        </a:spcBef>
                        <a:spcAft>
                          <a:spcPts val="0"/>
                        </a:spcAft>
                        <a:buClr>
                          <a:schemeClr val="dk1"/>
                        </a:buClr>
                        <a:buSzPts val="1000"/>
                        <a:buFont typeface="Arial"/>
                        <a:buNone/>
                        <a:tabLst/>
                        <a:defRPr/>
                      </a:pPr>
                      <a:r>
                        <a:rPr lang="fr-FR" sz="1000" b="0" i="0" u="none" strike="noStrike" cap="none" dirty="0">
                          <a:solidFill>
                            <a:schemeClr val="bg1">
                              <a:lumMod val="75000"/>
                            </a:schemeClr>
                          </a:solidFill>
                          <a:latin typeface="Montserrat"/>
                          <a:ea typeface="Montserrat"/>
                          <a:cs typeface="Montserrat"/>
                          <a:sym typeface="Montserrat"/>
                        </a:rPr>
                        <a:t>Email </a:t>
                      </a:r>
                    </a:p>
                    <a:p>
                      <a:pPr marL="0" marR="0" lvl="0" indent="0" algn="l" defTabSz="914400" rtl="0" eaLnBrk="1" fontAlgn="auto" latinLnBrk="0" hangingPunct="1">
                        <a:lnSpc>
                          <a:spcPct val="100000"/>
                        </a:lnSpc>
                        <a:spcBef>
                          <a:spcPts val="0"/>
                        </a:spcBef>
                        <a:spcAft>
                          <a:spcPts val="0"/>
                        </a:spcAft>
                        <a:buClr>
                          <a:schemeClr val="dk1"/>
                        </a:buClr>
                        <a:buSzPts val="1000"/>
                        <a:buFont typeface="Arial"/>
                        <a:buNone/>
                        <a:tabLst/>
                        <a:defRPr/>
                      </a:pPr>
                      <a:r>
                        <a:rPr lang="fr-FR" sz="1000" b="0" i="0" u="none" strike="noStrike" cap="none" dirty="0">
                          <a:solidFill>
                            <a:schemeClr val="bg1">
                              <a:lumMod val="75000"/>
                            </a:schemeClr>
                          </a:solidFill>
                          <a:latin typeface="Montserrat"/>
                          <a:ea typeface="Montserrat"/>
                          <a:cs typeface="Montserrat"/>
                          <a:sym typeface="Montserrat"/>
                        </a:rPr>
                        <a:t>Numéro de téléphone</a:t>
                      </a:r>
                      <a:endParaRPr lang="fr-FR" sz="1000" b="0" i="0" u="none" strike="noStrike" cap="none" dirty="0">
                        <a:solidFill>
                          <a:schemeClr val="bg1">
                            <a:lumMod val="75000"/>
                          </a:schemeClr>
                        </a:solidFill>
                        <a:latin typeface="Montserrat"/>
                        <a:ea typeface="Century Gothic"/>
                        <a:cs typeface="Century Gothic"/>
                        <a:sym typeface="Century Gothic"/>
                      </a:endParaRPr>
                    </a:p>
                    <a:p>
                      <a:pPr marL="0" marR="0" lvl="0" indent="0" algn="l" rtl="0">
                        <a:lnSpc>
                          <a:spcPct val="100000"/>
                        </a:lnSpc>
                        <a:spcBef>
                          <a:spcPts val="0"/>
                        </a:spcBef>
                        <a:spcAft>
                          <a:spcPts val="0"/>
                        </a:spcAft>
                        <a:buClr>
                          <a:schemeClr val="dk1"/>
                        </a:buClr>
                        <a:buSzPts val="1000"/>
                        <a:buFont typeface="Arial"/>
                        <a:buNone/>
                      </a:pPr>
                      <a:endParaRPr sz="1000" b="0" i="0" u="none" strike="noStrike" cap="none" dirty="0">
                        <a:solidFill>
                          <a:schemeClr val="bg1">
                            <a:lumMod val="75000"/>
                          </a:schemeClr>
                        </a:solidFill>
                        <a:latin typeface="Montserrat"/>
                        <a:sym typeface="Arial"/>
                      </a:endParaRPr>
                    </a:p>
                  </a:txBody>
                  <a:tcPr marL="91450" marR="91450" marT="45725" marB="45725">
                    <a:lnT w="9525" cap="flat" cmpd="sng">
                      <a:solidFill>
                        <a:srgbClr val="BFBFBF"/>
                      </a:solidFill>
                      <a:prstDash val="solid"/>
                      <a:round/>
                      <a:headEnd type="none" w="sm" len="sm"/>
                      <a:tailEnd type="none" w="sm" len="sm"/>
                    </a:lnT>
                    <a:solidFill>
                      <a:schemeClr val="lt1"/>
                    </a:solidFill>
                  </a:tcPr>
                </a:tc>
                <a:tc>
                  <a:txBody>
                    <a:bodyPr/>
                    <a:lstStyle/>
                    <a:p>
                      <a:pPr marL="0" marR="0" lvl="0" indent="0" algn="l" defTabSz="914400" rtl="0" eaLnBrk="1" fontAlgn="auto" latinLnBrk="0" hangingPunct="1">
                        <a:lnSpc>
                          <a:spcPct val="100000"/>
                        </a:lnSpc>
                        <a:spcBef>
                          <a:spcPts val="0"/>
                        </a:spcBef>
                        <a:spcAft>
                          <a:spcPts val="0"/>
                        </a:spcAft>
                        <a:buClr>
                          <a:schemeClr val="dk1"/>
                        </a:buClr>
                        <a:buSzPts val="1000"/>
                        <a:buFont typeface="Arial"/>
                        <a:buNone/>
                        <a:tabLst/>
                        <a:defRPr/>
                      </a:pPr>
                      <a:r>
                        <a:rPr lang="fr-FR" sz="1000" b="0" i="0" u="none" strike="noStrike" cap="none" dirty="0">
                          <a:solidFill>
                            <a:schemeClr val="bg1">
                              <a:lumMod val="75000"/>
                            </a:schemeClr>
                          </a:solidFill>
                          <a:latin typeface="Montserrat"/>
                          <a:ea typeface="Montserrat"/>
                          <a:cs typeface="Montserrat"/>
                          <a:sym typeface="Montserrat"/>
                        </a:rPr>
                        <a:t>Email </a:t>
                      </a:r>
                    </a:p>
                    <a:p>
                      <a:pPr marL="0" marR="0" lvl="0" indent="0" algn="l" defTabSz="914400" rtl="0" eaLnBrk="1" fontAlgn="auto" latinLnBrk="0" hangingPunct="1">
                        <a:lnSpc>
                          <a:spcPct val="100000"/>
                        </a:lnSpc>
                        <a:spcBef>
                          <a:spcPts val="0"/>
                        </a:spcBef>
                        <a:spcAft>
                          <a:spcPts val="0"/>
                        </a:spcAft>
                        <a:buClr>
                          <a:schemeClr val="dk1"/>
                        </a:buClr>
                        <a:buSzPts val="1000"/>
                        <a:buFont typeface="Arial"/>
                        <a:buNone/>
                        <a:tabLst/>
                        <a:defRPr/>
                      </a:pPr>
                      <a:r>
                        <a:rPr lang="fr-FR" sz="1000" b="0" i="0" u="none" strike="noStrike" cap="none" dirty="0">
                          <a:solidFill>
                            <a:schemeClr val="bg1">
                              <a:lumMod val="75000"/>
                            </a:schemeClr>
                          </a:solidFill>
                          <a:latin typeface="Montserrat"/>
                          <a:ea typeface="Montserrat"/>
                          <a:cs typeface="Montserrat"/>
                          <a:sym typeface="Montserrat"/>
                        </a:rPr>
                        <a:t>Numéro de téléphone</a:t>
                      </a:r>
                      <a:endParaRPr lang="fr-FR" sz="1000" b="0" i="0" u="none" strike="noStrike" cap="none" dirty="0">
                        <a:solidFill>
                          <a:schemeClr val="bg1">
                            <a:lumMod val="75000"/>
                          </a:schemeClr>
                        </a:solidFill>
                        <a:latin typeface="Montserrat"/>
                        <a:ea typeface="Century Gothic"/>
                        <a:cs typeface="Century Gothic"/>
                        <a:sym typeface="Century Gothic"/>
                      </a:endParaRPr>
                    </a:p>
                    <a:p>
                      <a:pPr marL="171450" marR="0" lvl="0" indent="-107950" algn="l" rtl="0">
                        <a:lnSpc>
                          <a:spcPct val="100000"/>
                        </a:lnSpc>
                        <a:spcBef>
                          <a:spcPts val="0"/>
                        </a:spcBef>
                        <a:spcAft>
                          <a:spcPts val="0"/>
                        </a:spcAft>
                        <a:buClr>
                          <a:schemeClr val="dk1"/>
                        </a:buClr>
                        <a:buSzPts val="1000"/>
                        <a:buFont typeface="Arial"/>
                        <a:buNone/>
                      </a:pPr>
                      <a:endParaRPr sz="1000" b="0" i="0" u="none" strike="noStrike" cap="none" dirty="0">
                        <a:solidFill>
                          <a:schemeClr val="bg1">
                            <a:lumMod val="75000"/>
                          </a:schemeClr>
                        </a:solidFill>
                        <a:latin typeface="Montserrat"/>
                        <a:sym typeface="Arial"/>
                      </a:endParaRPr>
                    </a:p>
                  </a:txBody>
                  <a:tcPr marL="91450" marR="91450" marT="45725" marB="45725">
                    <a:lnT w="9525" cap="flat" cmpd="sng">
                      <a:solidFill>
                        <a:srgbClr val="BFBFBF"/>
                      </a:solidFill>
                      <a:prstDash val="solid"/>
                      <a:round/>
                      <a:headEnd type="none" w="sm" len="sm"/>
                      <a:tailEnd type="none" w="sm" len="sm"/>
                    </a:lnT>
                    <a:solidFill>
                      <a:schemeClr val="lt1"/>
                    </a:solidFill>
                  </a:tcPr>
                </a:tc>
                <a:tc>
                  <a:txBody>
                    <a:bodyPr/>
                    <a:lstStyle/>
                    <a:p>
                      <a:pPr marL="0" marR="0" lvl="0" indent="0" algn="l" defTabSz="914400" rtl="0" eaLnBrk="1" fontAlgn="auto" latinLnBrk="0" hangingPunct="1">
                        <a:lnSpc>
                          <a:spcPct val="100000"/>
                        </a:lnSpc>
                        <a:spcBef>
                          <a:spcPts val="0"/>
                        </a:spcBef>
                        <a:spcAft>
                          <a:spcPts val="0"/>
                        </a:spcAft>
                        <a:buClr>
                          <a:schemeClr val="dk1"/>
                        </a:buClr>
                        <a:buSzPts val="1000"/>
                        <a:buFont typeface="Arial"/>
                        <a:buNone/>
                        <a:tabLst/>
                        <a:defRPr/>
                      </a:pPr>
                      <a:r>
                        <a:rPr lang="fr-FR" sz="1000" b="0" i="0" u="none" strike="noStrike" cap="none" dirty="0">
                          <a:solidFill>
                            <a:schemeClr val="bg1">
                              <a:lumMod val="75000"/>
                            </a:schemeClr>
                          </a:solidFill>
                          <a:latin typeface="Montserrat"/>
                          <a:ea typeface="Montserrat"/>
                          <a:cs typeface="Montserrat"/>
                          <a:sym typeface="Montserrat"/>
                        </a:rPr>
                        <a:t>Email </a:t>
                      </a:r>
                    </a:p>
                    <a:p>
                      <a:pPr marL="0" marR="0" lvl="0" indent="0" algn="l" defTabSz="914400" rtl="0" eaLnBrk="1" fontAlgn="auto" latinLnBrk="0" hangingPunct="1">
                        <a:lnSpc>
                          <a:spcPct val="100000"/>
                        </a:lnSpc>
                        <a:spcBef>
                          <a:spcPts val="0"/>
                        </a:spcBef>
                        <a:spcAft>
                          <a:spcPts val="0"/>
                        </a:spcAft>
                        <a:buClr>
                          <a:schemeClr val="dk1"/>
                        </a:buClr>
                        <a:buSzPts val="1000"/>
                        <a:buFont typeface="Arial"/>
                        <a:buNone/>
                        <a:tabLst/>
                        <a:defRPr/>
                      </a:pPr>
                      <a:r>
                        <a:rPr lang="fr-FR" sz="1000" b="0" i="0" u="none" strike="noStrike" cap="none" dirty="0">
                          <a:solidFill>
                            <a:schemeClr val="bg1">
                              <a:lumMod val="75000"/>
                            </a:schemeClr>
                          </a:solidFill>
                          <a:latin typeface="Montserrat"/>
                          <a:ea typeface="Montserrat"/>
                          <a:cs typeface="Montserrat"/>
                          <a:sym typeface="Montserrat"/>
                        </a:rPr>
                        <a:t>Numéro de téléphone</a:t>
                      </a:r>
                      <a:endParaRPr lang="fr-FR" sz="1000" b="0" i="0" u="none" strike="noStrike" cap="none" dirty="0">
                        <a:solidFill>
                          <a:schemeClr val="bg1">
                            <a:lumMod val="75000"/>
                          </a:schemeClr>
                        </a:solidFill>
                        <a:latin typeface="Montserrat"/>
                        <a:ea typeface="Century Gothic"/>
                        <a:cs typeface="Century Gothic"/>
                        <a:sym typeface="Century Gothic"/>
                      </a:endParaRPr>
                    </a:p>
                  </a:txBody>
                  <a:tcPr marL="91450" marR="91450" marT="45725" marB="45725">
                    <a:lnT w="9525" cap="flat" cmpd="sng">
                      <a:solidFill>
                        <a:srgbClr val="BFBFBF"/>
                      </a:solidFill>
                      <a:prstDash val="solid"/>
                      <a:round/>
                      <a:headEnd type="none" w="sm" len="sm"/>
                      <a:tailEnd type="none" w="sm" len="sm"/>
                    </a:lnT>
                    <a:solidFill>
                      <a:schemeClr val="lt1"/>
                    </a:solidFill>
                  </a:tcPr>
                </a:tc>
                <a:extLst>
                  <a:ext uri="{0D108BD9-81ED-4DB2-BD59-A6C34878D82A}">
                    <a16:rowId xmlns:a16="http://schemas.microsoft.com/office/drawing/2014/main" val="3989744285"/>
                  </a:ext>
                </a:extLst>
              </a:tr>
            </a:tbl>
          </a:graphicData>
        </a:graphic>
      </p:graphicFrame>
      <p:sp>
        <p:nvSpPr>
          <p:cNvPr id="378" name="Google Shape;378;p27"/>
          <p:cNvSpPr txBox="1">
            <a:spLocks noGrp="1"/>
          </p:cNvSpPr>
          <p:nvPr>
            <p:ph type="title"/>
          </p:nvPr>
        </p:nvSpPr>
        <p:spPr>
          <a:xfrm>
            <a:off x="560561" y="274638"/>
            <a:ext cx="11068493" cy="799248"/>
          </a:xfrm>
          <a:noFill/>
          <a:ln>
            <a:noFill/>
          </a:ln>
        </p:spPr>
        <p:txBody>
          <a:bodyPr spcFirstLastPara="1" wrap="square" lIns="0" tIns="0" rIns="0" bIns="0" anchor="ctr" anchorCtr="0">
            <a:noAutofit/>
          </a:bodyPr>
          <a:lstStyle/>
          <a:p>
            <a:pPr lvl="0"/>
            <a:r>
              <a:rPr lang="fr-FR" sz="1800" dirty="0">
                <a:solidFill>
                  <a:schemeClr val="accent1"/>
                </a:solidFill>
              </a:rPr>
              <a:t>Les associations sur le territoire</a:t>
            </a:r>
            <a:br>
              <a:rPr lang="fr-FR" dirty="0"/>
            </a:br>
            <a:r>
              <a:rPr lang="fr-FR" dirty="0"/>
              <a:t>Présentation des associations du territoire</a:t>
            </a:r>
          </a:p>
        </p:txBody>
      </p:sp>
      <p:pic>
        <p:nvPicPr>
          <p:cNvPr id="379" name="Google Shape;379;p27"/>
          <p:cNvPicPr preferRelativeResize="0"/>
          <p:nvPr/>
        </p:nvPicPr>
        <p:blipFill rotWithShape="1">
          <a:blip r:embed="rId3">
            <a:alphaModFix/>
          </a:blip>
          <a:srcRect t="25460" b="23347"/>
          <a:stretch/>
        </p:blipFill>
        <p:spPr>
          <a:xfrm>
            <a:off x="5955503" y="1244520"/>
            <a:ext cx="1664918" cy="852324"/>
          </a:xfrm>
          <a:prstGeom prst="rect">
            <a:avLst/>
          </a:prstGeom>
          <a:noFill/>
          <a:ln>
            <a:noFill/>
          </a:ln>
        </p:spPr>
      </p:pic>
      <p:pic>
        <p:nvPicPr>
          <p:cNvPr id="380" name="Google Shape;380;p27"/>
          <p:cNvPicPr preferRelativeResize="0"/>
          <p:nvPr/>
        </p:nvPicPr>
        <p:blipFill rotWithShape="1">
          <a:blip r:embed="rId4">
            <a:alphaModFix/>
          </a:blip>
          <a:srcRect t="13922" b="21767"/>
          <a:stretch/>
        </p:blipFill>
        <p:spPr>
          <a:xfrm>
            <a:off x="8657301" y="1402744"/>
            <a:ext cx="2069048" cy="548131"/>
          </a:xfrm>
          <a:prstGeom prst="rect">
            <a:avLst/>
          </a:prstGeom>
          <a:noFill/>
          <a:ln>
            <a:noFill/>
          </a:ln>
        </p:spPr>
      </p:pic>
      <p:pic>
        <p:nvPicPr>
          <p:cNvPr id="381" name="Google Shape;381;p27"/>
          <p:cNvPicPr preferRelativeResize="0"/>
          <p:nvPr/>
        </p:nvPicPr>
        <p:blipFill rotWithShape="1">
          <a:blip r:embed="rId5">
            <a:alphaModFix/>
          </a:blip>
          <a:srcRect/>
          <a:stretch/>
        </p:blipFill>
        <p:spPr>
          <a:xfrm>
            <a:off x="2845118" y="1390489"/>
            <a:ext cx="1442281" cy="560386"/>
          </a:xfrm>
          <a:prstGeom prst="rect">
            <a:avLst/>
          </a:prstGeom>
          <a:noFill/>
          <a:ln>
            <a:noFill/>
          </a:ln>
        </p:spPr>
      </p:pic>
      <p:sp>
        <p:nvSpPr>
          <p:cNvPr id="3" name="Google Shape;250;p21">
            <a:extLst>
              <a:ext uri="{FF2B5EF4-FFF2-40B4-BE49-F238E27FC236}">
                <a16:creationId xmlns:a16="http://schemas.microsoft.com/office/drawing/2014/main" id="{ADEE9642-A5E3-ABA2-229B-707C09396916}"/>
              </a:ext>
            </a:extLst>
          </p:cNvPr>
          <p:cNvSpPr txBox="1"/>
          <p:nvPr/>
        </p:nvSpPr>
        <p:spPr>
          <a:xfrm>
            <a:off x="8493042" y="1035165"/>
            <a:ext cx="2135048" cy="292934"/>
          </a:xfrm>
          <a:prstGeom prst="rect">
            <a:avLst/>
          </a:prstGeom>
          <a:noFill/>
          <a:ln>
            <a:noFill/>
          </a:ln>
        </p:spPr>
        <p:txBody>
          <a:bodyPr spcFirstLastPara="1" wrap="square" lIns="0" tIns="0" rIns="0" bIns="0" anchor="ctr" anchorCtr="0">
            <a:noAutofit/>
          </a:bodyPr>
          <a:lstStyle/>
          <a:p>
            <a:pPr marL="0" marR="0" lvl="0" indent="0" algn="l" rtl="0">
              <a:lnSpc>
                <a:spcPct val="100000"/>
              </a:lnSpc>
              <a:spcBef>
                <a:spcPts val="0"/>
              </a:spcBef>
              <a:spcAft>
                <a:spcPts val="0"/>
              </a:spcAft>
              <a:buNone/>
            </a:pPr>
            <a:endParaRPr dirty="0"/>
          </a:p>
        </p:txBody>
      </p:sp>
      <p:sp>
        <p:nvSpPr>
          <p:cNvPr id="7" name="TextBox 6">
            <a:extLst>
              <a:ext uri="{FF2B5EF4-FFF2-40B4-BE49-F238E27FC236}">
                <a16:creationId xmlns:a16="http://schemas.microsoft.com/office/drawing/2014/main" id="{2ABDD909-FD24-9447-6E50-659A9BCA8E4F}"/>
              </a:ext>
            </a:extLst>
          </p:cNvPr>
          <p:cNvSpPr txBox="1"/>
          <p:nvPr/>
        </p:nvSpPr>
        <p:spPr>
          <a:xfrm>
            <a:off x="6373992" y="68314"/>
            <a:ext cx="4991429" cy="966851"/>
          </a:xfrm>
          <a:prstGeom prst="rect">
            <a:avLst/>
          </a:prstGeom>
          <a:solidFill>
            <a:schemeClr val="bg1">
              <a:lumMod val="85000"/>
            </a:schemeClr>
          </a:solidFill>
        </p:spPr>
        <p:txBody>
          <a:bodyPr wrap="square" rtlCol="0" anchor="ctr">
            <a:noAutofit/>
          </a:bodyPr>
          <a:lstStyle/>
          <a:p>
            <a:pPr algn="ctr"/>
            <a:r>
              <a:rPr lang="fr-FR" sz="1100" dirty="0">
                <a:latin typeface="Montserrat" panose="00000500000000000000" pitchFamily="2" charset="0"/>
              </a:rPr>
              <a:t>Adapter la liste des associations et leurs caractéristiques, sur base </a:t>
            </a:r>
            <a:br>
              <a:rPr lang="fr-FR" sz="1100" dirty="0">
                <a:latin typeface="Montserrat" panose="00000500000000000000" pitchFamily="2" charset="0"/>
              </a:rPr>
            </a:br>
            <a:r>
              <a:rPr lang="fr-FR" sz="1100" dirty="0">
                <a:latin typeface="Montserrat" panose="00000500000000000000" pitchFamily="2" charset="0"/>
              </a:rPr>
              <a:t>(i) du guide des associations (Dossier n°2 de la Boîte à Outils) et </a:t>
            </a:r>
            <a:br>
              <a:rPr lang="fr-FR" sz="1100" dirty="0">
                <a:latin typeface="Montserrat" panose="00000500000000000000" pitchFamily="2" charset="0"/>
              </a:rPr>
            </a:br>
            <a:r>
              <a:rPr lang="fr-FR" sz="1100" dirty="0">
                <a:latin typeface="Montserrat" panose="00000500000000000000" pitchFamily="2" charset="0"/>
              </a:rPr>
              <a:t>(ii) du retour des associations sur leurs activités </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94"/>
        <p:cNvGrpSpPr/>
        <p:nvPr/>
      </p:nvGrpSpPr>
      <p:grpSpPr>
        <a:xfrm>
          <a:off x="0" y="0"/>
          <a:ext cx="0" cy="0"/>
          <a:chOff x="0" y="0"/>
          <a:chExt cx="0" cy="0"/>
        </a:xfrm>
      </p:grpSpPr>
      <p:sp>
        <p:nvSpPr>
          <p:cNvPr id="95" name="Google Shape;95;p14"/>
          <p:cNvSpPr/>
          <p:nvPr/>
        </p:nvSpPr>
        <p:spPr>
          <a:xfrm>
            <a:off x="1714790" y="4282668"/>
            <a:ext cx="9274629" cy="641984"/>
          </a:xfrm>
          <a:prstGeom prst="rect">
            <a:avLst/>
          </a:prstGeom>
          <a:solidFill>
            <a:srgbClr val="D8D8D8">
              <a:alpha val="60000"/>
            </a:srgb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entury Gothic"/>
              <a:ea typeface="Century Gothic"/>
              <a:cs typeface="Century Gothic"/>
              <a:sym typeface="Century Gothic"/>
            </a:endParaRPr>
          </a:p>
        </p:txBody>
      </p:sp>
      <p:sp>
        <p:nvSpPr>
          <p:cNvPr id="96" name="Google Shape;96;p14"/>
          <p:cNvSpPr txBox="1">
            <a:spLocks noGrp="1"/>
          </p:cNvSpPr>
          <p:nvPr>
            <p:ph type="title"/>
          </p:nvPr>
        </p:nvSpPr>
        <p:spPr>
          <a:xfrm>
            <a:off x="560561" y="274638"/>
            <a:ext cx="11068493" cy="1143000"/>
          </a:xfrm>
          <a:prstGeom prst="rect">
            <a:avLst/>
          </a:prstGeom>
          <a:noFill/>
          <a:ln>
            <a:noFill/>
          </a:ln>
        </p:spPr>
        <p:txBody>
          <a:bodyPr spcFirstLastPara="1" wrap="square" lIns="0" tIns="0" rIns="0" bIns="0" anchor="ctr" anchorCtr="0">
            <a:noAutofit/>
          </a:bodyPr>
          <a:lstStyle/>
          <a:p>
            <a:pPr marL="0" lvl="0" indent="0" algn="l" rtl="0">
              <a:spcBef>
                <a:spcPts val="0"/>
              </a:spcBef>
              <a:spcAft>
                <a:spcPts val="0"/>
              </a:spcAft>
              <a:buClr>
                <a:schemeClr val="dk1"/>
              </a:buClr>
              <a:buSzPts val="2800"/>
              <a:buFont typeface="Oswald"/>
              <a:buNone/>
            </a:pPr>
            <a:r>
              <a:rPr lang="fr-FR" sz="2800"/>
              <a:t>Agenda et objectifs de cet échange</a:t>
            </a:r>
            <a:endParaRPr/>
          </a:p>
        </p:txBody>
      </p:sp>
      <p:sp>
        <p:nvSpPr>
          <p:cNvPr id="97" name="Google Shape;97;p14"/>
          <p:cNvSpPr/>
          <p:nvPr/>
        </p:nvSpPr>
        <p:spPr>
          <a:xfrm>
            <a:off x="1202581" y="2110045"/>
            <a:ext cx="374323" cy="372888"/>
          </a:xfrm>
          <a:prstGeom prst="ellipse">
            <a:avLst/>
          </a:prstGeom>
          <a:solidFill>
            <a:schemeClr val="accent1"/>
          </a:solidFill>
          <a:ln>
            <a:noFill/>
          </a:ln>
        </p:spPr>
        <p:txBody>
          <a:bodyPr spcFirstLastPara="1" wrap="square" lIns="0" tIns="0" rIns="0" bIns="0" anchor="ctr" anchorCtr="1">
            <a:noAutofit/>
          </a:bodyPr>
          <a:lstStyle/>
          <a:p>
            <a:pPr marL="0" marR="0" lvl="0" indent="0" algn="ctr" rtl="0">
              <a:lnSpc>
                <a:spcPct val="100000"/>
              </a:lnSpc>
              <a:spcBef>
                <a:spcPts val="0"/>
              </a:spcBef>
              <a:spcAft>
                <a:spcPts val="0"/>
              </a:spcAft>
              <a:buClr>
                <a:srgbClr val="FFFFFF"/>
              </a:buClr>
              <a:buSzPts val="1600"/>
              <a:buFont typeface="Montserrat"/>
              <a:buNone/>
            </a:pPr>
            <a:r>
              <a:rPr lang="fr-FR" sz="1600" b="1">
                <a:solidFill>
                  <a:srgbClr val="FFFFFF"/>
                </a:solidFill>
                <a:latin typeface="Montserrat"/>
                <a:ea typeface="Montserrat"/>
                <a:cs typeface="Montserrat"/>
                <a:sym typeface="Montserrat"/>
              </a:rPr>
              <a:t>1</a:t>
            </a:r>
            <a:endParaRPr sz="1600" b="1" i="0" u="none" strike="noStrike" cap="none">
              <a:solidFill>
                <a:srgbClr val="FFFFFF"/>
              </a:solidFill>
              <a:latin typeface="Montserrat"/>
              <a:ea typeface="Montserrat"/>
              <a:cs typeface="Montserrat"/>
              <a:sym typeface="Montserrat"/>
            </a:endParaRPr>
          </a:p>
        </p:txBody>
      </p:sp>
      <p:pic>
        <p:nvPicPr>
          <p:cNvPr id="98" name="Google Shape;98;p14"/>
          <p:cNvPicPr preferRelativeResize="0"/>
          <p:nvPr/>
        </p:nvPicPr>
        <p:blipFill rotWithShape="1">
          <a:blip r:embed="rId3">
            <a:alphaModFix/>
          </a:blip>
          <a:srcRect/>
          <a:stretch/>
        </p:blipFill>
        <p:spPr>
          <a:xfrm>
            <a:off x="1747767" y="4241349"/>
            <a:ext cx="609600" cy="609600"/>
          </a:xfrm>
          <a:prstGeom prst="rect">
            <a:avLst/>
          </a:prstGeom>
          <a:noFill/>
          <a:ln>
            <a:noFill/>
          </a:ln>
        </p:spPr>
      </p:pic>
      <p:sp>
        <p:nvSpPr>
          <p:cNvPr id="99" name="Google Shape;99;p14"/>
          <p:cNvSpPr/>
          <p:nvPr/>
        </p:nvSpPr>
        <p:spPr>
          <a:xfrm>
            <a:off x="1202581" y="3680094"/>
            <a:ext cx="374323" cy="372888"/>
          </a:xfrm>
          <a:prstGeom prst="ellipse">
            <a:avLst/>
          </a:prstGeom>
          <a:solidFill>
            <a:schemeClr val="accent1"/>
          </a:solidFill>
          <a:ln>
            <a:noFill/>
          </a:ln>
        </p:spPr>
        <p:txBody>
          <a:bodyPr spcFirstLastPara="1" wrap="square" lIns="0" tIns="0" rIns="0" bIns="0" anchor="ctr" anchorCtr="1">
            <a:noAutofit/>
          </a:bodyPr>
          <a:lstStyle/>
          <a:p>
            <a:pPr marL="0" marR="0" lvl="0" indent="0" algn="ctr" rtl="0">
              <a:lnSpc>
                <a:spcPct val="100000"/>
              </a:lnSpc>
              <a:spcBef>
                <a:spcPts val="0"/>
              </a:spcBef>
              <a:spcAft>
                <a:spcPts val="0"/>
              </a:spcAft>
              <a:buClr>
                <a:srgbClr val="FFFFFF"/>
              </a:buClr>
              <a:buSzPts val="1600"/>
              <a:buFont typeface="Montserrat"/>
              <a:buNone/>
            </a:pPr>
            <a:r>
              <a:rPr lang="fr-FR" sz="1600" b="1" i="0" u="none" strike="noStrike" cap="none">
                <a:solidFill>
                  <a:srgbClr val="FFFFFF"/>
                </a:solidFill>
                <a:latin typeface="Montserrat"/>
                <a:ea typeface="Montserrat"/>
                <a:cs typeface="Montserrat"/>
                <a:sym typeface="Montserrat"/>
              </a:rPr>
              <a:t>3</a:t>
            </a:r>
            <a:endParaRPr/>
          </a:p>
        </p:txBody>
      </p:sp>
      <p:pic>
        <p:nvPicPr>
          <p:cNvPr id="100" name="Google Shape;100;p14"/>
          <p:cNvPicPr preferRelativeResize="0"/>
          <p:nvPr/>
        </p:nvPicPr>
        <p:blipFill rotWithShape="1">
          <a:blip r:embed="rId4">
            <a:alphaModFix/>
          </a:blip>
          <a:srcRect/>
          <a:stretch/>
        </p:blipFill>
        <p:spPr>
          <a:xfrm>
            <a:off x="1742689" y="3543630"/>
            <a:ext cx="609600" cy="609600"/>
          </a:xfrm>
          <a:prstGeom prst="rect">
            <a:avLst/>
          </a:prstGeom>
          <a:noFill/>
          <a:ln>
            <a:noFill/>
          </a:ln>
        </p:spPr>
      </p:pic>
      <p:sp>
        <p:nvSpPr>
          <p:cNvPr id="101" name="Google Shape;101;p14"/>
          <p:cNvSpPr txBox="1"/>
          <p:nvPr/>
        </p:nvSpPr>
        <p:spPr>
          <a:xfrm>
            <a:off x="2584347" y="2157990"/>
            <a:ext cx="6510077" cy="276999"/>
          </a:xfrm>
          <a:prstGeom prst="rect">
            <a:avLst/>
          </a:prstGeom>
          <a:noFill/>
          <a:ln>
            <a:noFill/>
          </a:ln>
        </p:spPr>
        <p:txBody>
          <a:bodyPr spcFirstLastPara="1" wrap="square" lIns="0" tIns="0" rIns="0" bIns="0" anchor="t" anchorCtr="0">
            <a:spAutoFit/>
          </a:bodyPr>
          <a:lstStyle/>
          <a:p>
            <a:pPr marL="0" marR="0" lvl="0" indent="-114300" algn="l" rtl="0">
              <a:lnSpc>
                <a:spcPct val="100000"/>
              </a:lnSpc>
              <a:spcBef>
                <a:spcPts val="0"/>
              </a:spcBef>
              <a:spcAft>
                <a:spcPts val="0"/>
              </a:spcAft>
              <a:buClr>
                <a:srgbClr val="000000"/>
              </a:buClr>
              <a:buSzPts val="1800"/>
              <a:buFont typeface="Quattrocento Sans"/>
              <a:buChar char="​"/>
            </a:pPr>
            <a:r>
              <a:rPr lang="fr-FR" sz="1800" b="1" cap="small">
                <a:solidFill>
                  <a:schemeClr val="accent1"/>
                </a:solidFill>
                <a:latin typeface="Montserrat"/>
                <a:ea typeface="Montserrat"/>
                <a:cs typeface="Montserrat"/>
                <a:sym typeface="Montserrat"/>
              </a:rPr>
              <a:t>Le mentorat, qu’est-ce que c’est ?</a:t>
            </a:r>
            <a:endParaRPr/>
          </a:p>
        </p:txBody>
      </p:sp>
      <p:sp>
        <p:nvSpPr>
          <p:cNvPr id="102" name="Google Shape;102;p14"/>
          <p:cNvSpPr txBox="1"/>
          <p:nvPr/>
        </p:nvSpPr>
        <p:spPr>
          <a:xfrm>
            <a:off x="2584347" y="2956652"/>
            <a:ext cx="6510077" cy="276999"/>
          </a:xfrm>
          <a:prstGeom prst="rect">
            <a:avLst/>
          </a:prstGeom>
          <a:noFill/>
          <a:ln>
            <a:noFill/>
          </a:ln>
        </p:spPr>
        <p:txBody>
          <a:bodyPr spcFirstLastPara="1" wrap="square" lIns="0" tIns="0" rIns="0" bIns="0" anchor="t" anchorCtr="0">
            <a:spAutoFit/>
          </a:bodyPr>
          <a:lstStyle/>
          <a:p>
            <a:pPr marL="0" marR="0" lvl="0" indent="-114300" algn="l" rtl="0">
              <a:spcBef>
                <a:spcPts val="0"/>
              </a:spcBef>
              <a:spcAft>
                <a:spcPts val="0"/>
              </a:spcAft>
              <a:buClr>
                <a:schemeClr val="accent1"/>
              </a:buClr>
              <a:buSzPts val="1800"/>
              <a:buFont typeface="Quattrocento Sans"/>
              <a:buChar char="​"/>
            </a:pPr>
            <a:r>
              <a:rPr lang="fr-FR" sz="1800" b="1" cap="small" dirty="0">
                <a:solidFill>
                  <a:schemeClr val="accent1"/>
                </a:solidFill>
                <a:latin typeface="Montserrat"/>
                <a:ea typeface="Montserrat"/>
                <a:cs typeface="Montserrat"/>
                <a:sym typeface="Montserrat"/>
              </a:rPr>
              <a:t>En pratique, comment ça se passe ?</a:t>
            </a:r>
            <a:endParaRPr sz="1800" cap="small" dirty="0">
              <a:solidFill>
                <a:schemeClr val="accent1"/>
              </a:solidFill>
              <a:latin typeface="Montserrat"/>
              <a:ea typeface="Montserrat"/>
              <a:cs typeface="Montserrat"/>
              <a:sym typeface="Montserrat"/>
            </a:endParaRPr>
          </a:p>
        </p:txBody>
      </p:sp>
      <p:sp>
        <p:nvSpPr>
          <p:cNvPr id="103" name="Google Shape;103;p14"/>
          <p:cNvSpPr/>
          <p:nvPr/>
        </p:nvSpPr>
        <p:spPr>
          <a:xfrm>
            <a:off x="1202581" y="5208542"/>
            <a:ext cx="374323" cy="372888"/>
          </a:xfrm>
          <a:prstGeom prst="ellipse">
            <a:avLst/>
          </a:prstGeom>
          <a:solidFill>
            <a:schemeClr val="accent1"/>
          </a:solidFill>
          <a:ln>
            <a:noFill/>
          </a:ln>
        </p:spPr>
        <p:txBody>
          <a:bodyPr spcFirstLastPara="1" wrap="square" lIns="0" tIns="0" rIns="0" bIns="0" anchor="ctr" anchorCtr="1">
            <a:noAutofit/>
          </a:bodyPr>
          <a:lstStyle/>
          <a:p>
            <a:pPr marL="0" marR="0" lvl="0" indent="0" algn="ctr" rtl="0">
              <a:lnSpc>
                <a:spcPct val="100000"/>
              </a:lnSpc>
              <a:spcBef>
                <a:spcPts val="0"/>
              </a:spcBef>
              <a:spcAft>
                <a:spcPts val="0"/>
              </a:spcAft>
              <a:buClr>
                <a:srgbClr val="FFFFFF"/>
              </a:buClr>
              <a:buSzPts val="1600"/>
              <a:buFont typeface="Montserrat"/>
              <a:buNone/>
            </a:pPr>
            <a:r>
              <a:rPr lang="fr-FR" sz="1600" b="1">
                <a:solidFill>
                  <a:srgbClr val="FFFFFF"/>
                </a:solidFill>
                <a:latin typeface="Montserrat"/>
                <a:ea typeface="Montserrat"/>
                <a:cs typeface="Montserrat"/>
                <a:sym typeface="Montserrat"/>
              </a:rPr>
              <a:t>5</a:t>
            </a:r>
            <a:endParaRPr sz="1600" b="1" i="0" u="none" strike="noStrike" cap="none">
              <a:solidFill>
                <a:srgbClr val="FFFFFF"/>
              </a:solidFill>
              <a:latin typeface="Montserrat"/>
              <a:ea typeface="Montserrat"/>
              <a:cs typeface="Montserrat"/>
              <a:sym typeface="Montserrat"/>
            </a:endParaRPr>
          </a:p>
        </p:txBody>
      </p:sp>
      <p:sp>
        <p:nvSpPr>
          <p:cNvPr id="104" name="Google Shape;104;p14"/>
          <p:cNvSpPr txBox="1"/>
          <p:nvPr/>
        </p:nvSpPr>
        <p:spPr>
          <a:xfrm>
            <a:off x="2584347" y="5225387"/>
            <a:ext cx="6510077" cy="276999"/>
          </a:xfrm>
          <a:prstGeom prst="rect">
            <a:avLst/>
          </a:prstGeom>
          <a:noFill/>
          <a:ln>
            <a:noFill/>
          </a:ln>
        </p:spPr>
        <p:txBody>
          <a:bodyPr spcFirstLastPara="1" wrap="square" lIns="0" tIns="0" rIns="0" bIns="0" anchor="t" anchorCtr="0">
            <a:spAutoFit/>
          </a:bodyPr>
          <a:lstStyle/>
          <a:p>
            <a:pPr marL="0" marR="0" lvl="0" indent="-114300" algn="l" rtl="0">
              <a:spcBef>
                <a:spcPts val="0"/>
              </a:spcBef>
              <a:spcAft>
                <a:spcPts val="0"/>
              </a:spcAft>
              <a:buClr>
                <a:schemeClr val="accent1"/>
              </a:buClr>
              <a:buSzPts val="1800"/>
              <a:buFont typeface="Quattrocento Sans"/>
              <a:buChar char="​"/>
            </a:pPr>
            <a:r>
              <a:rPr lang="fr-FR" sz="1800" b="1" cap="small">
                <a:solidFill>
                  <a:schemeClr val="accent1"/>
                </a:solidFill>
                <a:latin typeface="Montserrat"/>
                <a:ea typeface="Montserrat"/>
                <a:cs typeface="Montserrat"/>
                <a:sym typeface="Montserrat"/>
              </a:rPr>
              <a:t>Questions / réponses</a:t>
            </a:r>
            <a:endParaRPr sz="1800" cap="small">
              <a:solidFill>
                <a:schemeClr val="accent1"/>
              </a:solidFill>
              <a:latin typeface="Montserrat"/>
              <a:ea typeface="Montserrat"/>
              <a:cs typeface="Montserrat"/>
              <a:sym typeface="Montserrat"/>
            </a:endParaRPr>
          </a:p>
        </p:txBody>
      </p:sp>
      <p:pic>
        <p:nvPicPr>
          <p:cNvPr id="105" name="Google Shape;105;p14"/>
          <p:cNvPicPr preferRelativeResize="0"/>
          <p:nvPr/>
        </p:nvPicPr>
        <p:blipFill rotWithShape="1">
          <a:blip r:embed="rId5">
            <a:alphaModFix/>
          </a:blip>
          <a:srcRect/>
          <a:stretch/>
        </p:blipFill>
        <p:spPr>
          <a:xfrm>
            <a:off x="1764007" y="5111503"/>
            <a:ext cx="566964" cy="566964"/>
          </a:xfrm>
          <a:prstGeom prst="rect">
            <a:avLst/>
          </a:prstGeom>
          <a:noFill/>
          <a:ln>
            <a:noFill/>
          </a:ln>
        </p:spPr>
      </p:pic>
      <p:sp>
        <p:nvSpPr>
          <p:cNvPr id="106" name="Google Shape;106;p14"/>
          <p:cNvSpPr txBox="1"/>
          <p:nvPr/>
        </p:nvSpPr>
        <p:spPr>
          <a:xfrm>
            <a:off x="2584347" y="3684492"/>
            <a:ext cx="6510077" cy="276999"/>
          </a:xfrm>
          <a:prstGeom prst="rect">
            <a:avLst/>
          </a:prstGeom>
          <a:noFill/>
          <a:ln>
            <a:noFill/>
          </a:ln>
        </p:spPr>
        <p:txBody>
          <a:bodyPr spcFirstLastPara="1" wrap="square" lIns="0" tIns="0" rIns="0" bIns="0" anchor="t" anchorCtr="0">
            <a:spAutoFit/>
          </a:bodyPr>
          <a:lstStyle/>
          <a:p>
            <a:pPr marL="0" marR="0" lvl="0" indent="-114300" algn="l" rtl="0">
              <a:spcBef>
                <a:spcPts val="0"/>
              </a:spcBef>
              <a:spcAft>
                <a:spcPts val="0"/>
              </a:spcAft>
              <a:buClr>
                <a:schemeClr val="accent1"/>
              </a:buClr>
              <a:buSzPts val="1800"/>
              <a:buFont typeface="Quattrocento Sans"/>
              <a:buChar char="​"/>
            </a:pPr>
            <a:r>
              <a:rPr lang="fr-FR" sz="1800" b="1" cap="small">
                <a:solidFill>
                  <a:schemeClr val="accent1"/>
                </a:solidFill>
                <a:latin typeface="Montserrat"/>
                <a:ea typeface="Montserrat"/>
                <a:cs typeface="Montserrat"/>
                <a:sym typeface="Montserrat"/>
              </a:rPr>
              <a:t>Les associations sur le territoire</a:t>
            </a:r>
            <a:endParaRPr sz="1800" cap="small">
              <a:solidFill>
                <a:schemeClr val="accent1"/>
              </a:solidFill>
              <a:latin typeface="Montserrat"/>
              <a:ea typeface="Montserrat"/>
              <a:cs typeface="Montserrat"/>
              <a:sym typeface="Montserrat"/>
            </a:endParaRPr>
          </a:p>
        </p:txBody>
      </p:sp>
      <p:sp>
        <p:nvSpPr>
          <p:cNvPr id="107" name="Google Shape;107;p14"/>
          <p:cNvSpPr/>
          <p:nvPr/>
        </p:nvSpPr>
        <p:spPr>
          <a:xfrm>
            <a:off x="1202581" y="2908708"/>
            <a:ext cx="374323" cy="372888"/>
          </a:xfrm>
          <a:prstGeom prst="ellipse">
            <a:avLst/>
          </a:prstGeom>
          <a:solidFill>
            <a:schemeClr val="accent1"/>
          </a:solidFill>
          <a:ln>
            <a:noFill/>
          </a:ln>
        </p:spPr>
        <p:txBody>
          <a:bodyPr spcFirstLastPara="1" wrap="square" lIns="0" tIns="0" rIns="0" bIns="0" anchor="ctr" anchorCtr="1">
            <a:noAutofit/>
          </a:bodyPr>
          <a:lstStyle/>
          <a:p>
            <a:pPr marL="0" marR="0" lvl="0" indent="0" algn="ctr" rtl="0">
              <a:lnSpc>
                <a:spcPct val="100000"/>
              </a:lnSpc>
              <a:spcBef>
                <a:spcPts val="0"/>
              </a:spcBef>
              <a:spcAft>
                <a:spcPts val="0"/>
              </a:spcAft>
              <a:buClr>
                <a:srgbClr val="FFFFFF"/>
              </a:buClr>
              <a:buSzPts val="1600"/>
              <a:buFont typeface="Montserrat"/>
              <a:buNone/>
            </a:pPr>
            <a:r>
              <a:rPr lang="fr-FR" sz="1600" b="1">
                <a:solidFill>
                  <a:srgbClr val="FFFFFF"/>
                </a:solidFill>
                <a:latin typeface="Montserrat"/>
                <a:ea typeface="Montserrat"/>
                <a:cs typeface="Montserrat"/>
                <a:sym typeface="Montserrat"/>
              </a:rPr>
              <a:t>2</a:t>
            </a:r>
            <a:endParaRPr sz="1600" b="1" i="0" u="none" strike="noStrike" cap="none">
              <a:solidFill>
                <a:srgbClr val="FFFFFF"/>
              </a:solidFill>
              <a:latin typeface="Montserrat"/>
              <a:ea typeface="Montserrat"/>
              <a:cs typeface="Montserrat"/>
              <a:sym typeface="Montserrat"/>
            </a:endParaRPr>
          </a:p>
        </p:txBody>
      </p:sp>
      <p:pic>
        <p:nvPicPr>
          <p:cNvPr id="108" name="Google Shape;108;p14"/>
          <p:cNvPicPr preferRelativeResize="0"/>
          <p:nvPr/>
        </p:nvPicPr>
        <p:blipFill rotWithShape="1">
          <a:blip r:embed="rId6">
            <a:alphaModFix/>
          </a:blip>
          <a:srcRect/>
          <a:stretch/>
        </p:blipFill>
        <p:spPr>
          <a:xfrm>
            <a:off x="1721371" y="1935485"/>
            <a:ext cx="609600" cy="609600"/>
          </a:xfrm>
          <a:prstGeom prst="rect">
            <a:avLst/>
          </a:prstGeom>
          <a:noFill/>
          <a:ln>
            <a:noFill/>
          </a:ln>
        </p:spPr>
      </p:pic>
      <p:sp>
        <p:nvSpPr>
          <p:cNvPr id="109" name="Google Shape;109;p14"/>
          <p:cNvSpPr txBox="1"/>
          <p:nvPr/>
        </p:nvSpPr>
        <p:spPr>
          <a:xfrm>
            <a:off x="2584347" y="4458537"/>
            <a:ext cx="6510077" cy="276999"/>
          </a:xfrm>
          <a:prstGeom prst="rect">
            <a:avLst/>
          </a:prstGeom>
          <a:noFill/>
          <a:ln>
            <a:noFill/>
          </a:ln>
        </p:spPr>
        <p:txBody>
          <a:bodyPr spcFirstLastPara="1" wrap="square" lIns="0" tIns="0" rIns="0" bIns="0" anchor="t" anchorCtr="0">
            <a:spAutoFit/>
          </a:bodyPr>
          <a:lstStyle/>
          <a:p>
            <a:pPr marL="0" marR="0" lvl="0" indent="-114300" algn="l" rtl="0">
              <a:spcBef>
                <a:spcPts val="0"/>
              </a:spcBef>
              <a:spcAft>
                <a:spcPts val="0"/>
              </a:spcAft>
              <a:buClr>
                <a:schemeClr val="accent1"/>
              </a:buClr>
              <a:buSzPts val="1800"/>
              <a:buFont typeface="Quattrocento Sans"/>
              <a:buChar char="​"/>
            </a:pPr>
            <a:r>
              <a:rPr lang="fr-FR" sz="1800" b="1" cap="small">
                <a:solidFill>
                  <a:schemeClr val="accent1"/>
                </a:solidFill>
                <a:latin typeface="Montserrat"/>
                <a:ea typeface="Montserrat"/>
                <a:cs typeface="Montserrat"/>
                <a:sym typeface="Montserrat"/>
              </a:rPr>
              <a:t>Témoignages </a:t>
            </a:r>
            <a:endParaRPr sz="1800" cap="small">
              <a:solidFill>
                <a:schemeClr val="accent1"/>
              </a:solidFill>
              <a:latin typeface="Montserrat"/>
              <a:ea typeface="Montserrat"/>
              <a:cs typeface="Montserrat"/>
              <a:sym typeface="Montserrat"/>
            </a:endParaRPr>
          </a:p>
        </p:txBody>
      </p:sp>
      <p:sp>
        <p:nvSpPr>
          <p:cNvPr id="110" name="Google Shape;110;p14"/>
          <p:cNvSpPr/>
          <p:nvPr/>
        </p:nvSpPr>
        <p:spPr>
          <a:xfrm>
            <a:off x="1200621" y="4428678"/>
            <a:ext cx="374323" cy="372888"/>
          </a:xfrm>
          <a:prstGeom prst="ellipse">
            <a:avLst/>
          </a:prstGeom>
          <a:solidFill>
            <a:schemeClr val="accent1"/>
          </a:solidFill>
          <a:ln>
            <a:noFill/>
          </a:ln>
        </p:spPr>
        <p:txBody>
          <a:bodyPr spcFirstLastPara="1" wrap="square" lIns="0" tIns="0" rIns="0" bIns="0" anchor="ctr" anchorCtr="1">
            <a:noAutofit/>
          </a:bodyPr>
          <a:lstStyle/>
          <a:p>
            <a:pPr marL="0" marR="0" lvl="0" indent="0" algn="ctr" rtl="0">
              <a:lnSpc>
                <a:spcPct val="100000"/>
              </a:lnSpc>
              <a:spcBef>
                <a:spcPts val="0"/>
              </a:spcBef>
              <a:spcAft>
                <a:spcPts val="0"/>
              </a:spcAft>
              <a:buClr>
                <a:srgbClr val="FFFFFF"/>
              </a:buClr>
              <a:buSzPts val="1600"/>
              <a:buFont typeface="Montserrat"/>
              <a:buNone/>
            </a:pPr>
            <a:r>
              <a:rPr lang="fr-FR" sz="1600" b="1">
                <a:solidFill>
                  <a:srgbClr val="FFFFFF"/>
                </a:solidFill>
                <a:latin typeface="Montserrat"/>
                <a:ea typeface="Montserrat"/>
                <a:cs typeface="Montserrat"/>
                <a:sym typeface="Montserrat"/>
              </a:rPr>
              <a:t>4</a:t>
            </a:r>
            <a:endParaRPr sz="1600" b="1" i="0" u="none" strike="noStrike" cap="none">
              <a:solidFill>
                <a:srgbClr val="FFFFFF"/>
              </a:solidFill>
              <a:latin typeface="Montserrat"/>
              <a:ea typeface="Montserrat"/>
              <a:cs typeface="Montserrat"/>
              <a:sym typeface="Montserrat"/>
            </a:endParaRPr>
          </a:p>
        </p:txBody>
      </p:sp>
      <p:pic>
        <p:nvPicPr>
          <p:cNvPr id="111" name="Google Shape;111;p14"/>
          <p:cNvPicPr preferRelativeResize="0"/>
          <p:nvPr/>
        </p:nvPicPr>
        <p:blipFill rotWithShape="1">
          <a:blip r:embed="rId7">
            <a:alphaModFix/>
          </a:blip>
          <a:srcRect/>
          <a:stretch/>
        </p:blipFill>
        <p:spPr>
          <a:xfrm>
            <a:off x="1796142" y="2813490"/>
            <a:ext cx="534829" cy="534829"/>
          </a:xfrm>
          <a:prstGeom prst="rect">
            <a:avLst/>
          </a:prstGeom>
          <a:noFill/>
          <a:ln>
            <a:noFill/>
          </a:ln>
        </p:spPr>
      </p:pic>
    </p:spTree>
    <p:extLst>
      <p:ext uri="{BB962C8B-B14F-4D97-AF65-F5344CB8AC3E}">
        <p14:creationId xmlns:p14="http://schemas.microsoft.com/office/powerpoint/2010/main" val="417773041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Group 19">
            <a:extLst>
              <a:ext uri="{FF2B5EF4-FFF2-40B4-BE49-F238E27FC236}">
                <a16:creationId xmlns:a16="http://schemas.microsoft.com/office/drawing/2014/main" id="{8FF65183-225E-BC02-B1B5-462D1F41A939}"/>
              </a:ext>
            </a:extLst>
          </p:cNvPr>
          <p:cNvGrpSpPr/>
          <p:nvPr/>
        </p:nvGrpSpPr>
        <p:grpSpPr>
          <a:xfrm>
            <a:off x="4833746" y="2316514"/>
            <a:ext cx="3050229" cy="1979630"/>
            <a:chOff x="5399355" y="2026762"/>
            <a:chExt cx="3050229" cy="1979630"/>
          </a:xfrm>
        </p:grpSpPr>
        <p:pic>
          <p:nvPicPr>
            <p:cNvPr id="18" name="Picture 17">
              <a:extLst>
                <a:ext uri="{FF2B5EF4-FFF2-40B4-BE49-F238E27FC236}">
                  <a16:creationId xmlns:a16="http://schemas.microsoft.com/office/drawing/2014/main" id="{C7B3ECCA-350B-8346-2535-B740121BBCFA}"/>
                </a:ext>
              </a:extLst>
            </p:cNvPr>
            <p:cNvPicPr>
              <a:picLocks noChangeAspect="1"/>
            </p:cNvPicPr>
            <p:nvPr/>
          </p:nvPicPr>
          <p:blipFill>
            <a:blip r:embed="rId2"/>
            <a:stretch>
              <a:fillRect/>
            </a:stretch>
          </p:blipFill>
          <p:spPr>
            <a:xfrm>
              <a:off x="5435154" y="2275060"/>
              <a:ext cx="2955169" cy="1522220"/>
            </a:xfrm>
            <a:prstGeom prst="rect">
              <a:avLst/>
            </a:prstGeom>
          </p:spPr>
        </p:pic>
        <p:pic>
          <p:nvPicPr>
            <p:cNvPr id="19" name="Picture 18">
              <a:hlinkClick r:id="rId3"/>
              <a:extLst>
                <a:ext uri="{FF2B5EF4-FFF2-40B4-BE49-F238E27FC236}">
                  <a16:creationId xmlns:a16="http://schemas.microsoft.com/office/drawing/2014/main" id="{70840CA4-D2C3-3629-3F46-3EF9246A6797}"/>
                </a:ext>
              </a:extLst>
            </p:cNvPr>
            <p:cNvPicPr>
              <a:picLocks/>
            </p:cNvPicPr>
            <p:nvPr/>
          </p:nvPicPr>
          <p:blipFill rotWithShape="1">
            <a:blip r:embed="rId4">
              <a:extLst>
                <a:ext uri="{28A0092B-C50C-407E-A947-70E740481C1C}">
                  <a14:useLocalDpi xmlns:a14="http://schemas.microsoft.com/office/drawing/2010/main" val="0"/>
                </a:ext>
              </a:extLst>
            </a:blip>
            <a:srcRect l="-223" t="16350" r="293" b="25618"/>
            <a:stretch/>
          </p:blipFill>
          <p:spPr>
            <a:xfrm>
              <a:off x="5399355" y="2026762"/>
              <a:ext cx="3050229" cy="1979630"/>
            </a:xfrm>
            <a:prstGeom prst="rect">
              <a:avLst/>
            </a:prstGeom>
          </p:spPr>
        </p:pic>
      </p:grpSp>
      <p:sp>
        <p:nvSpPr>
          <p:cNvPr id="2" name="Title 1">
            <a:extLst>
              <a:ext uri="{FF2B5EF4-FFF2-40B4-BE49-F238E27FC236}">
                <a16:creationId xmlns:a16="http://schemas.microsoft.com/office/drawing/2014/main" id="{03041425-85C9-5860-AAE4-FE39E3A7E7A6}"/>
              </a:ext>
            </a:extLst>
          </p:cNvPr>
          <p:cNvSpPr>
            <a:spLocks noGrp="1"/>
          </p:cNvSpPr>
          <p:nvPr>
            <p:ph type="title"/>
          </p:nvPr>
        </p:nvSpPr>
        <p:spPr>
          <a:xfrm>
            <a:off x="560561" y="274638"/>
            <a:ext cx="11068493" cy="799248"/>
          </a:xfrm>
        </p:spPr>
        <p:txBody>
          <a:bodyPr/>
          <a:lstStyle/>
          <a:p>
            <a:r>
              <a:rPr lang="fr-FR" dirty="0"/>
              <a:t>Témoignages vidéos</a:t>
            </a:r>
          </a:p>
        </p:txBody>
      </p:sp>
      <p:sp>
        <p:nvSpPr>
          <p:cNvPr id="5" name="Slide Number Placeholder 4">
            <a:extLst>
              <a:ext uri="{FF2B5EF4-FFF2-40B4-BE49-F238E27FC236}">
                <a16:creationId xmlns:a16="http://schemas.microsoft.com/office/drawing/2014/main" id="{D161880C-4B3A-0364-76C8-EA92336A246D}"/>
              </a:ext>
            </a:extLst>
          </p:cNvPr>
          <p:cNvSpPr>
            <a:spLocks noGrp="1"/>
          </p:cNvSpPr>
          <p:nvPr>
            <p:ph type="sldNum" idx="12"/>
          </p:nvPr>
        </p:nvSpPr>
        <p:spPr>
          <a:xfrm>
            <a:off x="94615" y="6434370"/>
            <a:ext cx="731520" cy="396240"/>
          </a:xfrm>
        </p:spPr>
        <p:txBody>
          <a:bodyPr/>
          <a:lstStyle/>
          <a:p>
            <a:pPr lvl="0"/>
            <a:fld id="{00000000-1234-1234-1234-123412341234}" type="slidenum">
              <a:rPr lang="fr-FR" smtClean="0"/>
              <a:pPr lvl="0"/>
              <a:t>17</a:t>
            </a:fld>
            <a:endParaRPr lang="fr-FR"/>
          </a:p>
        </p:txBody>
      </p:sp>
      <p:grpSp>
        <p:nvGrpSpPr>
          <p:cNvPr id="10" name="Group 9">
            <a:extLst>
              <a:ext uri="{FF2B5EF4-FFF2-40B4-BE49-F238E27FC236}">
                <a16:creationId xmlns:a16="http://schemas.microsoft.com/office/drawing/2014/main" id="{6C4201A3-514D-87A2-8E7F-FEE585E2870D}"/>
              </a:ext>
            </a:extLst>
          </p:cNvPr>
          <p:cNvGrpSpPr/>
          <p:nvPr/>
        </p:nvGrpSpPr>
        <p:grpSpPr>
          <a:xfrm>
            <a:off x="1002148" y="2316514"/>
            <a:ext cx="3050229" cy="1979630"/>
            <a:chOff x="5432747" y="1914120"/>
            <a:chExt cx="3451371" cy="2239975"/>
          </a:xfrm>
        </p:grpSpPr>
        <p:pic>
          <p:nvPicPr>
            <p:cNvPr id="11" name="Picture 10">
              <a:extLst>
                <a:ext uri="{FF2B5EF4-FFF2-40B4-BE49-F238E27FC236}">
                  <a16:creationId xmlns:a16="http://schemas.microsoft.com/office/drawing/2014/main" id="{20BCF255-106F-FADE-D2FD-0C31F2DC414E}"/>
                </a:ext>
              </a:extLst>
            </p:cNvPr>
            <p:cNvPicPr>
              <a:picLocks noChangeAspect="1"/>
            </p:cNvPicPr>
            <p:nvPr/>
          </p:nvPicPr>
          <p:blipFill rotWithShape="1">
            <a:blip r:embed="rId5"/>
            <a:srcRect l="925" t="747"/>
            <a:stretch/>
          </p:blipFill>
          <p:spPr>
            <a:xfrm>
              <a:off x="5576335" y="2195072"/>
              <a:ext cx="3241291" cy="1722410"/>
            </a:xfrm>
            <a:prstGeom prst="rect">
              <a:avLst/>
            </a:prstGeom>
            <a:ln>
              <a:solidFill>
                <a:schemeClr val="bg1">
                  <a:lumMod val="85000"/>
                </a:schemeClr>
              </a:solidFill>
            </a:ln>
          </p:spPr>
        </p:pic>
        <p:pic>
          <p:nvPicPr>
            <p:cNvPr id="12" name="Picture 11">
              <a:hlinkClick r:id="rId6"/>
              <a:extLst>
                <a:ext uri="{FF2B5EF4-FFF2-40B4-BE49-F238E27FC236}">
                  <a16:creationId xmlns:a16="http://schemas.microsoft.com/office/drawing/2014/main" id="{1BCF009C-4949-00D8-770D-4AB1A65955DB}"/>
                </a:ext>
              </a:extLst>
            </p:cNvPr>
            <p:cNvPicPr>
              <a:picLocks/>
            </p:cNvPicPr>
            <p:nvPr/>
          </p:nvPicPr>
          <p:blipFill rotWithShape="1">
            <a:blip r:embed="rId4">
              <a:extLst>
                <a:ext uri="{28A0092B-C50C-407E-A947-70E740481C1C}">
                  <a14:useLocalDpi xmlns:a14="http://schemas.microsoft.com/office/drawing/2010/main" val="0"/>
                </a:ext>
              </a:extLst>
            </a:blip>
            <a:srcRect l="-223" t="16350" r="293" b="25618"/>
            <a:stretch/>
          </p:blipFill>
          <p:spPr>
            <a:xfrm>
              <a:off x="5432747" y="1914120"/>
              <a:ext cx="3451371" cy="2239975"/>
            </a:xfrm>
            <a:prstGeom prst="rect">
              <a:avLst/>
            </a:prstGeom>
          </p:spPr>
        </p:pic>
      </p:grpSp>
      <p:grpSp>
        <p:nvGrpSpPr>
          <p:cNvPr id="15" name="Group 14">
            <a:extLst>
              <a:ext uri="{FF2B5EF4-FFF2-40B4-BE49-F238E27FC236}">
                <a16:creationId xmlns:a16="http://schemas.microsoft.com/office/drawing/2014/main" id="{E4AAF975-B7D2-4C69-1FAA-ED706012FBEB}"/>
              </a:ext>
            </a:extLst>
          </p:cNvPr>
          <p:cNvGrpSpPr/>
          <p:nvPr/>
        </p:nvGrpSpPr>
        <p:grpSpPr>
          <a:xfrm>
            <a:off x="8665344" y="1776939"/>
            <a:ext cx="1942705" cy="3304121"/>
            <a:chOff x="8458804" y="1993743"/>
            <a:chExt cx="1643403" cy="2795073"/>
          </a:xfrm>
        </p:grpSpPr>
        <p:pic>
          <p:nvPicPr>
            <p:cNvPr id="13" name="Picture 12">
              <a:extLst>
                <a:ext uri="{FF2B5EF4-FFF2-40B4-BE49-F238E27FC236}">
                  <a16:creationId xmlns:a16="http://schemas.microsoft.com/office/drawing/2014/main" id="{3235F2D8-E980-C124-75C1-BB934C30F38E}"/>
                </a:ext>
              </a:extLst>
            </p:cNvPr>
            <p:cNvPicPr>
              <a:picLocks noChangeAspect="1"/>
            </p:cNvPicPr>
            <p:nvPr/>
          </p:nvPicPr>
          <p:blipFill rotWithShape="1">
            <a:blip r:embed="rId7"/>
            <a:srcRect l="9528" t="11111" r="51927" b="9630"/>
            <a:stretch/>
          </p:blipFill>
          <p:spPr>
            <a:xfrm>
              <a:off x="8458804" y="1993743"/>
              <a:ext cx="1643403" cy="2795073"/>
            </a:xfrm>
            <a:prstGeom prst="rect">
              <a:avLst/>
            </a:prstGeom>
            <a:noFill/>
          </p:spPr>
        </p:pic>
        <p:pic>
          <p:nvPicPr>
            <p:cNvPr id="14" name="Picture 13">
              <a:extLst>
                <a:ext uri="{FF2B5EF4-FFF2-40B4-BE49-F238E27FC236}">
                  <a16:creationId xmlns:a16="http://schemas.microsoft.com/office/drawing/2014/main" id="{543CD987-9ACB-751F-DBE0-61BC8E3305C5}"/>
                </a:ext>
              </a:extLst>
            </p:cNvPr>
            <p:cNvPicPr>
              <a:picLocks noChangeAspect="1"/>
            </p:cNvPicPr>
            <p:nvPr/>
          </p:nvPicPr>
          <p:blipFill>
            <a:blip r:embed="rId8"/>
            <a:stretch>
              <a:fillRect/>
            </a:stretch>
          </p:blipFill>
          <p:spPr>
            <a:xfrm>
              <a:off x="8644794" y="2587875"/>
              <a:ext cx="1252172" cy="1606808"/>
            </a:xfrm>
            <a:prstGeom prst="rect">
              <a:avLst/>
            </a:prstGeom>
          </p:spPr>
        </p:pic>
      </p:grpSp>
      <p:sp>
        <p:nvSpPr>
          <p:cNvPr id="16" name="TextBox 15">
            <a:extLst>
              <a:ext uri="{FF2B5EF4-FFF2-40B4-BE49-F238E27FC236}">
                <a16:creationId xmlns:a16="http://schemas.microsoft.com/office/drawing/2014/main" id="{BA58AA13-09E9-BC43-E626-5547E9B14435}"/>
              </a:ext>
            </a:extLst>
          </p:cNvPr>
          <p:cNvSpPr txBox="1"/>
          <p:nvPr/>
        </p:nvSpPr>
        <p:spPr>
          <a:xfrm>
            <a:off x="904973" y="4544442"/>
            <a:ext cx="3214540" cy="646331"/>
          </a:xfrm>
          <a:prstGeom prst="rect">
            <a:avLst/>
          </a:prstGeom>
          <a:noFill/>
        </p:spPr>
        <p:txBody>
          <a:bodyPr wrap="square" lIns="0" tIns="0" rIns="0" bIns="0" rtlCol="0">
            <a:spAutoFit/>
          </a:bodyPr>
          <a:lstStyle/>
          <a:p>
            <a:pPr algn="ctr"/>
            <a:r>
              <a:rPr lang="fr-FR" dirty="0">
                <a:latin typeface="Montserrat" panose="00000500000000000000" pitchFamily="2" charset="0"/>
              </a:rPr>
              <a:t>Témoignage de Laurine et Martine, mentor et mentorée à distance dans les Alpes-Maritimes</a:t>
            </a:r>
          </a:p>
        </p:txBody>
      </p:sp>
      <p:sp>
        <p:nvSpPr>
          <p:cNvPr id="21" name="TextBox 20">
            <a:extLst>
              <a:ext uri="{FF2B5EF4-FFF2-40B4-BE49-F238E27FC236}">
                <a16:creationId xmlns:a16="http://schemas.microsoft.com/office/drawing/2014/main" id="{897EE88E-0D3F-7450-CCDC-32E7A589A8F9}"/>
              </a:ext>
            </a:extLst>
          </p:cNvPr>
          <p:cNvSpPr txBox="1"/>
          <p:nvPr/>
        </p:nvSpPr>
        <p:spPr>
          <a:xfrm>
            <a:off x="4739859" y="4544442"/>
            <a:ext cx="3214540" cy="646331"/>
          </a:xfrm>
          <a:prstGeom prst="rect">
            <a:avLst/>
          </a:prstGeom>
          <a:noFill/>
        </p:spPr>
        <p:txBody>
          <a:bodyPr wrap="square" lIns="0" tIns="0" rIns="0" bIns="0" rtlCol="0">
            <a:spAutoFit/>
          </a:bodyPr>
          <a:lstStyle/>
          <a:p>
            <a:pPr algn="ctr"/>
            <a:r>
              <a:rPr lang="fr-FR" dirty="0">
                <a:latin typeface="Montserrat" panose="00000500000000000000" pitchFamily="2" charset="0"/>
              </a:rPr>
              <a:t>Témoignage de Nadia et </a:t>
            </a:r>
            <a:r>
              <a:rPr lang="fr-FR" dirty="0" err="1">
                <a:latin typeface="Montserrat" panose="00000500000000000000" pitchFamily="2" charset="0"/>
              </a:rPr>
              <a:t>Kristjana</a:t>
            </a:r>
            <a:r>
              <a:rPr lang="fr-FR" dirty="0">
                <a:latin typeface="Montserrat" panose="00000500000000000000" pitchFamily="2" charset="0"/>
              </a:rPr>
              <a:t>, mentor et mentorée dans les Alpes-Maritimes</a:t>
            </a:r>
          </a:p>
        </p:txBody>
      </p:sp>
      <p:sp>
        <p:nvSpPr>
          <p:cNvPr id="22" name="TextBox 21">
            <a:extLst>
              <a:ext uri="{FF2B5EF4-FFF2-40B4-BE49-F238E27FC236}">
                <a16:creationId xmlns:a16="http://schemas.microsoft.com/office/drawing/2014/main" id="{0D160A68-7CA5-FDBA-28A7-C230E4B8455F}"/>
              </a:ext>
            </a:extLst>
          </p:cNvPr>
          <p:cNvSpPr txBox="1"/>
          <p:nvPr/>
        </p:nvSpPr>
        <p:spPr>
          <a:xfrm>
            <a:off x="8175541" y="5140267"/>
            <a:ext cx="2922310" cy="646331"/>
          </a:xfrm>
          <a:prstGeom prst="rect">
            <a:avLst/>
          </a:prstGeom>
          <a:noFill/>
        </p:spPr>
        <p:txBody>
          <a:bodyPr wrap="square" lIns="0" tIns="0" rIns="0" bIns="0" rtlCol="0">
            <a:spAutoFit/>
          </a:bodyPr>
          <a:lstStyle/>
          <a:p>
            <a:pPr algn="ctr"/>
            <a:r>
              <a:rPr lang="fr-FR" dirty="0">
                <a:latin typeface="Montserrat" panose="00000500000000000000" pitchFamily="2" charset="0"/>
              </a:rPr>
              <a:t>Témoignage de Julie </a:t>
            </a:r>
            <a:r>
              <a:rPr lang="fr-FR" dirty="0" err="1">
                <a:latin typeface="Montserrat" panose="00000500000000000000" pitchFamily="2" charset="0"/>
              </a:rPr>
              <a:t>Tarayre</a:t>
            </a:r>
            <a:r>
              <a:rPr lang="fr-FR" dirty="0">
                <a:latin typeface="Montserrat" panose="00000500000000000000" pitchFamily="2" charset="0"/>
              </a:rPr>
              <a:t>,</a:t>
            </a:r>
            <a:br>
              <a:rPr lang="fr-FR" dirty="0">
                <a:latin typeface="Montserrat" panose="00000500000000000000" pitchFamily="2" charset="0"/>
              </a:rPr>
            </a:br>
            <a:r>
              <a:rPr lang="fr-FR" dirty="0">
                <a:latin typeface="Montserrat" panose="00000500000000000000" pitchFamily="2" charset="0"/>
              </a:rPr>
              <a:t>Educatrice dans les Alpes-Maritimes</a:t>
            </a:r>
          </a:p>
        </p:txBody>
      </p:sp>
      <p:sp>
        <p:nvSpPr>
          <p:cNvPr id="23" name="TextBox 22">
            <a:extLst>
              <a:ext uri="{FF2B5EF4-FFF2-40B4-BE49-F238E27FC236}">
                <a16:creationId xmlns:a16="http://schemas.microsoft.com/office/drawing/2014/main" id="{C12169E7-DB38-16C1-7572-36362C7B7C46}"/>
              </a:ext>
            </a:extLst>
          </p:cNvPr>
          <p:cNvSpPr txBox="1"/>
          <p:nvPr/>
        </p:nvSpPr>
        <p:spPr>
          <a:xfrm>
            <a:off x="6373992" y="68314"/>
            <a:ext cx="4991429" cy="966851"/>
          </a:xfrm>
          <a:prstGeom prst="rect">
            <a:avLst/>
          </a:prstGeom>
          <a:solidFill>
            <a:schemeClr val="bg1">
              <a:lumMod val="85000"/>
            </a:schemeClr>
          </a:solidFill>
        </p:spPr>
        <p:txBody>
          <a:bodyPr wrap="square" rtlCol="0" anchor="ctr">
            <a:noAutofit/>
          </a:bodyPr>
          <a:lstStyle/>
          <a:p>
            <a:pPr algn="ctr"/>
            <a:r>
              <a:rPr lang="fr-FR" sz="1100" dirty="0">
                <a:latin typeface="Montserrat" panose="00000500000000000000" pitchFamily="2" charset="0"/>
              </a:rPr>
              <a:t>Si besoin, témoignages vidéos à votre disposition en ligne – Privilégier les témoignages de jeunes et acteurs locaux, en </a:t>
            </a:r>
            <a:r>
              <a:rPr lang="fr-FR" sz="1100" dirty="0" err="1">
                <a:latin typeface="Montserrat" panose="00000500000000000000" pitchFamily="2" charset="0"/>
              </a:rPr>
              <a:t>visio</a:t>
            </a:r>
            <a:r>
              <a:rPr lang="fr-FR" sz="1100" dirty="0">
                <a:latin typeface="Montserrat" panose="00000500000000000000" pitchFamily="2" charset="0"/>
              </a:rPr>
              <a:t> ou présentiel, si possible ! </a:t>
            </a:r>
          </a:p>
        </p:txBody>
      </p:sp>
    </p:spTree>
    <p:extLst>
      <p:ext uri="{BB962C8B-B14F-4D97-AF65-F5344CB8AC3E}">
        <p14:creationId xmlns:p14="http://schemas.microsoft.com/office/powerpoint/2010/main" val="240984723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529"/>
        <p:cNvGrpSpPr/>
        <p:nvPr/>
      </p:nvGrpSpPr>
      <p:grpSpPr>
        <a:xfrm>
          <a:off x="0" y="0"/>
          <a:ext cx="0" cy="0"/>
          <a:chOff x="0" y="0"/>
          <a:chExt cx="0" cy="0"/>
        </a:xfrm>
      </p:grpSpPr>
      <p:sp>
        <p:nvSpPr>
          <p:cNvPr id="530" name="Google Shape;530;p33"/>
          <p:cNvSpPr txBox="1">
            <a:spLocks noGrp="1"/>
          </p:cNvSpPr>
          <p:nvPr>
            <p:ph type="title"/>
          </p:nvPr>
        </p:nvSpPr>
        <p:spPr>
          <a:xfrm>
            <a:off x="560561" y="274638"/>
            <a:ext cx="11068493" cy="1143000"/>
          </a:xfrm>
          <a:prstGeom prst="rect">
            <a:avLst/>
          </a:prstGeom>
          <a:noFill/>
          <a:ln>
            <a:noFill/>
          </a:ln>
        </p:spPr>
        <p:txBody>
          <a:bodyPr spcFirstLastPara="1" wrap="square" lIns="0" tIns="0" rIns="0" bIns="0" anchor="ctr" anchorCtr="0">
            <a:noAutofit/>
          </a:bodyPr>
          <a:lstStyle/>
          <a:p>
            <a:pPr marL="0" lvl="0" indent="0" algn="l" rtl="0">
              <a:spcBef>
                <a:spcPts val="0"/>
              </a:spcBef>
              <a:spcAft>
                <a:spcPts val="0"/>
              </a:spcAft>
              <a:buClr>
                <a:schemeClr val="dk1"/>
              </a:buClr>
              <a:buSzPts val="2800"/>
              <a:buFont typeface="Oswald"/>
              <a:buNone/>
            </a:pPr>
            <a:r>
              <a:rPr lang="fr-FR" sz="2800"/>
              <a:t>Témoignages </a:t>
            </a:r>
            <a:endParaRPr lang="fr-FR"/>
          </a:p>
        </p:txBody>
      </p:sp>
      <p:sp>
        <p:nvSpPr>
          <p:cNvPr id="531" name="Google Shape;531;p33"/>
          <p:cNvSpPr txBox="1"/>
          <p:nvPr/>
        </p:nvSpPr>
        <p:spPr>
          <a:xfrm>
            <a:off x="657225" y="1979396"/>
            <a:ext cx="5036911" cy="2862322"/>
          </a:xfrm>
          <a:prstGeom prst="rect">
            <a:avLst/>
          </a:prstGeom>
          <a:noFill/>
          <a:ln>
            <a:noFill/>
          </a:ln>
        </p:spPr>
        <p:txBody>
          <a:bodyPr spcFirstLastPara="1" wrap="square" lIns="91425" tIns="45700" rIns="91425" bIns="45700" anchor="t" anchorCtr="0">
            <a:spAutoFit/>
          </a:bodyPr>
          <a:lstStyle/>
          <a:p>
            <a:pPr marL="0" marR="0" lvl="0" indent="0" algn="just" rtl="0">
              <a:spcBef>
                <a:spcPts val="0"/>
              </a:spcBef>
              <a:spcAft>
                <a:spcPts val="0"/>
              </a:spcAft>
              <a:buNone/>
            </a:pPr>
            <a:r>
              <a:rPr lang="fr-FR" sz="1800" i="1" dirty="0">
                <a:solidFill>
                  <a:schemeClr val="accent2"/>
                </a:solidFill>
                <a:latin typeface="Calibri"/>
                <a:ea typeface="Calibri"/>
                <a:cs typeface="Calibri"/>
                <a:sym typeface="Calibri"/>
              </a:rPr>
              <a:t>Agnès est toujours présente quand X en a besoin, la relation va au-delà du scolaire même si bien sûr le mentorat a permis de relever les notes de X. Le mentorat ouvre d’autres horizons, Agnès est une adulte sur qui X peut compter, c’est une oreille attentive, bénéfique pour le jeune. </a:t>
            </a:r>
            <a:endParaRPr dirty="0"/>
          </a:p>
          <a:p>
            <a:pPr marL="0" marR="0" lvl="0" indent="0" algn="just" rtl="0">
              <a:spcBef>
                <a:spcPts val="0"/>
              </a:spcBef>
              <a:spcAft>
                <a:spcPts val="0"/>
              </a:spcAft>
              <a:buNone/>
            </a:pPr>
            <a:r>
              <a:rPr lang="fr-FR" sz="1800" i="1" dirty="0">
                <a:solidFill>
                  <a:schemeClr val="accent2"/>
                </a:solidFill>
                <a:latin typeface="Calibri"/>
                <a:ea typeface="Calibri"/>
                <a:cs typeface="Calibri"/>
                <a:sym typeface="Calibri"/>
              </a:rPr>
              <a:t>Agnès a compris la façon de travailler de X, contrairement à moi, Agnès a une pédagogie et patience que je n’avais peut-être pas tout le temps avec X. </a:t>
            </a:r>
            <a:endParaRPr dirty="0"/>
          </a:p>
        </p:txBody>
      </p:sp>
      <p:sp>
        <p:nvSpPr>
          <p:cNvPr id="532" name="Google Shape;532;p33"/>
          <p:cNvSpPr txBox="1"/>
          <p:nvPr/>
        </p:nvSpPr>
        <p:spPr>
          <a:xfrm>
            <a:off x="2408884" y="5006530"/>
            <a:ext cx="3534230" cy="58477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fr-FR" sz="1600" b="1">
                <a:solidFill>
                  <a:schemeClr val="dk1"/>
                </a:solidFill>
                <a:latin typeface="Calibri"/>
                <a:ea typeface="Calibri"/>
                <a:cs typeface="Calibri"/>
                <a:sym typeface="Calibri"/>
              </a:rPr>
              <a:t>Valérie, Assistante Familiale de X, concernant sa mentor Agnès </a:t>
            </a:r>
            <a:endParaRPr sz="1600">
              <a:solidFill>
                <a:schemeClr val="dk1"/>
              </a:solidFill>
              <a:latin typeface="Century Gothic"/>
              <a:ea typeface="Century Gothic"/>
              <a:cs typeface="Century Gothic"/>
              <a:sym typeface="Century Gothic"/>
            </a:endParaRPr>
          </a:p>
        </p:txBody>
      </p:sp>
      <p:pic>
        <p:nvPicPr>
          <p:cNvPr id="533" name="Google Shape;533;p33"/>
          <p:cNvPicPr preferRelativeResize="0"/>
          <p:nvPr/>
        </p:nvPicPr>
        <p:blipFill rotWithShape="1">
          <a:blip r:embed="rId3">
            <a:alphaModFix/>
          </a:blip>
          <a:srcRect/>
          <a:stretch/>
        </p:blipFill>
        <p:spPr>
          <a:xfrm>
            <a:off x="11011603" y="5375891"/>
            <a:ext cx="914400" cy="914400"/>
          </a:xfrm>
          <a:prstGeom prst="rect">
            <a:avLst/>
          </a:prstGeom>
          <a:noFill/>
          <a:ln>
            <a:noFill/>
          </a:ln>
        </p:spPr>
      </p:pic>
      <p:pic>
        <p:nvPicPr>
          <p:cNvPr id="534" name="Google Shape;534;p33"/>
          <p:cNvPicPr preferRelativeResize="0"/>
          <p:nvPr/>
        </p:nvPicPr>
        <p:blipFill rotWithShape="1">
          <a:blip r:embed="rId4">
            <a:alphaModFix/>
          </a:blip>
          <a:srcRect/>
          <a:stretch/>
        </p:blipFill>
        <p:spPr>
          <a:xfrm>
            <a:off x="238125" y="1289794"/>
            <a:ext cx="914400" cy="914400"/>
          </a:xfrm>
          <a:prstGeom prst="rect">
            <a:avLst/>
          </a:prstGeom>
          <a:noFill/>
          <a:ln>
            <a:noFill/>
          </a:ln>
        </p:spPr>
      </p:pic>
      <p:cxnSp>
        <p:nvCxnSpPr>
          <p:cNvPr id="535" name="Google Shape;535;p33"/>
          <p:cNvCxnSpPr/>
          <p:nvPr/>
        </p:nvCxnSpPr>
        <p:spPr>
          <a:xfrm>
            <a:off x="6002338" y="1562100"/>
            <a:ext cx="0" cy="3736817"/>
          </a:xfrm>
          <a:prstGeom prst="straightConnector1">
            <a:avLst/>
          </a:prstGeom>
          <a:noFill/>
          <a:ln w="12700" cap="flat" cmpd="sng">
            <a:solidFill>
              <a:srgbClr val="004883"/>
            </a:solidFill>
            <a:prstDash val="solid"/>
            <a:round/>
            <a:headEnd type="none" w="sm" len="sm"/>
            <a:tailEnd type="none" w="sm" len="sm"/>
          </a:ln>
        </p:spPr>
      </p:cxnSp>
      <p:sp>
        <p:nvSpPr>
          <p:cNvPr id="536" name="Google Shape;536;p33"/>
          <p:cNvSpPr txBox="1"/>
          <p:nvPr/>
        </p:nvSpPr>
        <p:spPr>
          <a:xfrm>
            <a:off x="6071088" y="1427163"/>
            <a:ext cx="5167312" cy="1754326"/>
          </a:xfrm>
          <a:prstGeom prst="rect">
            <a:avLst/>
          </a:prstGeom>
          <a:noFill/>
          <a:ln>
            <a:noFill/>
          </a:ln>
        </p:spPr>
        <p:txBody>
          <a:bodyPr spcFirstLastPara="1" wrap="square" lIns="91425" tIns="45700" rIns="91425" bIns="45700" anchor="t" anchorCtr="0">
            <a:spAutoFit/>
          </a:bodyPr>
          <a:lstStyle/>
          <a:p>
            <a:pPr marL="0" marR="0" lvl="0" indent="0" algn="just" rtl="0">
              <a:spcBef>
                <a:spcPts val="0"/>
              </a:spcBef>
              <a:spcAft>
                <a:spcPts val="0"/>
              </a:spcAft>
              <a:buNone/>
            </a:pPr>
            <a:r>
              <a:rPr lang="fr-FR" sz="1800" i="1" dirty="0">
                <a:solidFill>
                  <a:schemeClr val="accent2"/>
                </a:solidFill>
                <a:latin typeface="Calibri"/>
                <a:ea typeface="Calibri"/>
                <a:cs typeface="Calibri"/>
                <a:sym typeface="Calibri"/>
              </a:rPr>
              <a:t>Nous constatons que les temps individuels passés avec les mentors sont bénéfiques pour permettre aux enfants accompagnés de sortir du quotidien du foyer. Depuis le début de l’accompagnement, nous constatons une très nette amélioration sur le plan scolaire et notamment concernant les devoirs. </a:t>
            </a:r>
            <a:endParaRPr dirty="0"/>
          </a:p>
        </p:txBody>
      </p:sp>
      <p:sp>
        <p:nvSpPr>
          <p:cNvPr id="537" name="Google Shape;537;p33"/>
          <p:cNvSpPr txBox="1"/>
          <p:nvPr/>
        </p:nvSpPr>
        <p:spPr>
          <a:xfrm>
            <a:off x="7156449" y="3256639"/>
            <a:ext cx="4438649" cy="338554"/>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fr-FR" sz="1600" b="1">
                <a:solidFill>
                  <a:schemeClr val="dk1"/>
                </a:solidFill>
                <a:latin typeface="Calibri"/>
                <a:ea typeface="Calibri"/>
                <a:cs typeface="Calibri"/>
                <a:sym typeface="Calibri"/>
              </a:rPr>
              <a:t>Simon, éducateur d’un service d’accueil de l’ASE </a:t>
            </a:r>
            <a:endParaRPr/>
          </a:p>
        </p:txBody>
      </p:sp>
      <p:sp>
        <p:nvSpPr>
          <p:cNvPr id="538" name="Google Shape;538;p33"/>
          <p:cNvSpPr txBox="1"/>
          <p:nvPr/>
        </p:nvSpPr>
        <p:spPr>
          <a:xfrm>
            <a:off x="6125063" y="4098588"/>
            <a:ext cx="5119428" cy="1200329"/>
          </a:xfrm>
          <a:prstGeom prst="rect">
            <a:avLst/>
          </a:prstGeom>
          <a:noFill/>
          <a:ln>
            <a:noFill/>
          </a:ln>
        </p:spPr>
        <p:txBody>
          <a:bodyPr spcFirstLastPara="1" wrap="square" lIns="91425" tIns="45700" rIns="91425" bIns="45700" anchor="t" anchorCtr="0">
            <a:spAutoFit/>
          </a:bodyPr>
          <a:lstStyle/>
          <a:p>
            <a:pPr marL="0" marR="0" lvl="0" indent="0" algn="just" rtl="0">
              <a:spcBef>
                <a:spcPts val="0"/>
              </a:spcBef>
              <a:spcAft>
                <a:spcPts val="0"/>
              </a:spcAft>
              <a:buNone/>
            </a:pPr>
            <a:r>
              <a:rPr lang="fr-FR" sz="1800" i="1">
                <a:solidFill>
                  <a:schemeClr val="accent2"/>
                </a:solidFill>
                <a:latin typeface="Calibri"/>
                <a:ea typeface="Calibri"/>
                <a:cs typeface="Calibri"/>
                <a:sym typeface="Calibri"/>
              </a:rPr>
              <a:t>Grâce à ma marraine, j’ai amélioré ma moyenne. J’ai de meilleures notes dans presque toutes les matières […]. Je discute aussi avec ma marraine et ça me fait du bien de parler avec quelqu’un de l’extérieur</a:t>
            </a:r>
            <a:endParaRPr/>
          </a:p>
        </p:txBody>
      </p:sp>
      <p:sp>
        <p:nvSpPr>
          <p:cNvPr id="539" name="Google Shape;539;p33"/>
          <p:cNvSpPr txBox="1"/>
          <p:nvPr/>
        </p:nvSpPr>
        <p:spPr>
          <a:xfrm>
            <a:off x="9750981" y="5422028"/>
            <a:ext cx="1651147" cy="338554"/>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fr-FR" sz="1600" b="1">
                <a:solidFill>
                  <a:schemeClr val="dk1"/>
                </a:solidFill>
                <a:latin typeface="Calibri"/>
                <a:ea typeface="Calibri"/>
                <a:cs typeface="Calibri"/>
                <a:sym typeface="Calibri"/>
              </a:rPr>
              <a:t>Océane, 13 ans</a:t>
            </a:r>
            <a:endParaRPr/>
          </a:p>
        </p:txBody>
      </p:sp>
      <p:sp>
        <p:nvSpPr>
          <p:cNvPr id="8" name="TextBox 7">
            <a:extLst>
              <a:ext uri="{FF2B5EF4-FFF2-40B4-BE49-F238E27FC236}">
                <a16:creationId xmlns:a16="http://schemas.microsoft.com/office/drawing/2014/main" id="{B7CB54F2-E60A-A5F0-82C7-FE97C9DEEE35}"/>
              </a:ext>
            </a:extLst>
          </p:cNvPr>
          <p:cNvSpPr txBox="1"/>
          <p:nvPr/>
        </p:nvSpPr>
        <p:spPr>
          <a:xfrm>
            <a:off x="6373992" y="68314"/>
            <a:ext cx="4991429" cy="966851"/>
          </a:xfrm>
          <a:prstGeom prst="rect">
            <a:avLst/>
          </a:prstGeom>
          <a:solidFill>
            <a:schemeClr val="bg1">
              <a:lumMod val="85000"/>
            </a:schemeClr>
          </a:solidFill>
        </p:spPr>
        <p:txBody>
          <a:bodyPr wrap="square" rtlCol="0" anchor="ctr">
            <a:noAutofit/>
          </a:bodyPr>
          <a:lstStyle/>
          <a:p>
            <a:pPr algn="ctr"/>
            <a:r>
              <a:rPr lang="fr-FR" sz="1100" dirty="0">
                <a:latin typeface="Montserrat" panose="00000500000000000000" pitchFamily="2" charset="0"/>
              </a:rPr>
              <a:t>Si besoin, témoignages écrits à votre disposition– Privilégier les témoignages de jeunes et acteurs locaux, en </a:t>
            </a:r>
            <a:r>
              <a:rPr lang="fr-FR" sz="1100" dirty="0" err="1">
                <a:latin typeface="Montserrat" panose="00000500000000000000" pitchFamily="2" charset="0"/>
              </a:rPr>
              <a:t>visio</a:t>
            </a:r>
            <a:r>
              <a:rPr lang="fr-FR" sz="1100" dirty="0">
                <a:latin typeface="Montserrat" panose="00000500000000000000" pitchFamily="2" charset="0"/>
              </a:rPr>
              <a:t> ou présentiel, si possible ! </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94"/>
        <p:cNvGrpSpPr/>
        <p:nvPr/>
      </p:nvGrpSpPr>
      <p:grpSpPr>
        <a:xfrm>
          <a:off x="0" y="0"/>
          <a:ext cx="0" cy="0"/>
          <a:chOff x="0" y="0"/>
          <a:chExt cx="0" cy="0"/>
        </a:xfrm>
      </p:grpSpPr>
      <p:sp>
        <p:nvSpPr>
          <p:cNvPr id="95" name="Google Shape;95;p14"/>
          <p:cNvSpPr/>
          <p:nvPr/>
        </p:nvSpPr>
        <p:spPr>
          <a:xfrm>
            <a:off x="1714790" y="5084527"/>
            <a:ext cx="9274629" cy="641984"/>
          </a:xfrm>
          <a:prstGeom prst="rect">
            <a:avLst/>
          </a:prstGeom>
          <a:solidFill>
            <a:srgbClr val="D8D8D8">
              <a:alpha val="60000"/>
            </a:srgb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entury Gothic"/>
              <a:ea typeface="Century Gothic"/>
              <a:cs typeface="Century Gothic"/>
              <a:sym typeface="Century Gothic"/>
            </a:endParaRPr>
          </a:p>
        </p:txBody>
      </p:sp>
      <p:sp>
        <p:nvSpPr>
          <p:cNvPr id="96" name="Google Shape;96;p14"/>
          <p:cNvSpPr txBox="1">
            <a:spLocks noGrp="1"/>
          </p:cNvSpPr>
          <p:nvPr>
            <p:ph type="title"/>
          </p:nvPr>
        </p:nvSpPr>
        <p:spPr>
          <a:xfrm>
            <a:off x="560561" y="274638"/>
            <a:ext cx="11068493" cy="1143000"/>
          </a:xfrm>
          <a:prstGeom prst="rect">
            <a:avLst/>
          </a:prstGeom>
          <a:noFill/>
          <a:ln>
            <a:noFill/>
          </a:ln>
        </p:spPr>
        <p:txBody>
          <a:bodyPr spcFirstLastPara="1" wrap="square" lIns="0" tIns="0" rIns="0" bIns="0" anchor="ctr" anchorCtr="0">
            <a:noAutofit/>
          </a:bodyPr>
          <a:lstStyle/>
          <a:p>
            <a:pPr marL="0" lvl="0" indent="0" algn="l" rtl="0">
              <a:spcBef>
                <a:spcPts val="0"/>
              </a:spcBef>
              <a:spcAft>
                <a:spcPts val="0"/>
              </a:spcAft>
              <a:buClr>
                <a:schemeClr val="dk1"/>
              </a:buClr>
              <a:buSzPts val="2800"/>
              <a:buFont typeface="Oswald"/>
              <a:buNone/>
            </a:pPr>
            <a:r>
              <a:rPr lang="fr-FR" sz="2800"/>
              <a:t>Agenda et objectifs de cet échange</a:t>
            </a:r>
            <a:endParaRPr/>
          </a:p>
        </p:txBody>
      </p:sp>
      <p:sp>
        <p:nvSpPr>
          <p:cNvPr id="97" name="Google Shape;97;p14"/>
          <p:cNvSpPr/>
          <p:nvPr/>
        </p:nvSpPr>
        <p:spPr>
          <a:xfrm>
            <a:off x="1202581" y="2110045"/>
            <a:ext cx="374323" cy="372888"/>
          </a:xfrm>
          <a:prstGeom prst="ellipse">
            <a:avLst/>
          </a:prstGeom>
          <a:solidFill>
            <a:schemeClr val="accent1"/>
          </a:solidFill>
          <a:ln>
            <a:noFill/>
          </a:ln>
        </p:spPr>
        <p:txBody>
          <a:bodyPr spcFirstLastPara="1" wrap="square" lIns="0" tIns="0" rIns="0" bIns="0" anchor="ctr" anchorCtr="1">
            <a:noAutofit/>
          </a:bodyPr>
          <a:lstStyle/>
          <a:p>
            <a:pPr marL="0" marR="0" lvl="0" indent="0" algn="ctr" rtl="0">
              <a:lnSpc>
                <a:spcPct val="100000"/>
              </a:lnSpc>
              <a:spcBef>
                <a:spcPts val="0"/>
              </a:spcBef>
              <a:spcAft>
                <a:spcPts val="0"/>
              </a:spcAft>
              <a:buClr>
                <a:srgbClr val="FFFFFF"/>
              </a:buClr>
              <a:buSzPts val="1600"/>
              <a:buFont typeface="Montserrat"/>
              <a:buNone/>
            </a:pPr>
            <a:r>
              <a:rPr lang="fr-FR" sz="1600" b="1">
                <a:solidFill>
                  <a:srgbClr val="FFFFFF"/>
                </a:solidFill>
                <a:latin typeface="Montserrat"/>
                <a:ea typeface="Montserrat"/>
                <a:cs typeface="Montserrat"/>
                <a:sym typeface="Montserrat"/>
              </a:rPr>
              <a:t>1</a:t>
            </a:r>
            <a:endParaRPr sz="1600" b="1" i="0" u="none" strike="noStrike" cap="none">
              <a:solidFill>
                <a:srgbClr val="FFFFFF"/>
              </a:solidFill>
              <a:latin typeface="Montserrat"/>
              <a:ea typeface="Montserrat"/>
              <a:cs typeface="Montserrat"/>
              <a:sym typeface="Montserrat"/>
            </a:endParaRPr>
          </a:p>
        </p:txBody>
      </p:sp>
      <p:pic>
        <p:nvPicPr>
          <p:cNvPr id="98" name="Google Shape;98;p14"/>
          <p:cNvPicPr preferRelativeResize="0"/>
          <p:nvPr/>
        </p:nvPicPr>
        <p:blipFill rotWithShape="1">
          <a:blip r:embed="rId3">
            <a:alphaModFix/>
          </a:blip>
          <a:srcRect/>
          <a:stretch/>
        </p:blipFill>
        <p:spPr>
          <a:xfrm>
            <a:off x="1747767" y="4241349"/>
            <a:ext cx="609600" cy="609600"/>
          </a:xfrm>
          <a:prstGeom prst="rect">
            <a:avLst/>
          </a:prstGeom>
          <a:noFill/>
          <a:ln>
            <a:noFill/>
          </a:ln>
        </p:spPr>
      </p:pic>
      <p:sp>
        <p:nvSpPr>
          <p:cNvPr id="99" name="Google Shape;99;p14"/>
          <p:cNvSpPr/>
          <p:nvPr/>
        </p:nvSpPr>
        <p:spPr>
          <a:xfrm>
            <a:off x="1202581" y="3680094"/>
            <a:ext cx="374323" cy="372888"/>
          </a:xfrm>
          <a:prstGeom prst="ellipse">
            <a:avLst/>
          </a:prstGeom>
          <a:solidFill>
            <a:schemeClr val="accent1"/>
          </a:solidFill>
          <a:ln>
            <a:noFill/>
          </a:ln>
        </p:spPr>
        <p:txBody>
          <a:bodyPr spcFirstLastPara="1" wrap="square" lIns="0" tIns="0" rIns="0" bIns="0" anchor="ctr" anchorCtr="1">
            <a:noAutofit/>
          </a:bodyPr>
          <a:lstStyle/>
          <a:p>
            <a:pPr marL="0" marR="0" lvl="0" indent="0" algn="ctr" rtl="0">
              <a:lnSpc>
                <a:spcPct val="100000"/>
              </a:lnSpc>
              <a:spcBef>
                <a:spcPts val="0"/>
              </a:spcBef>
              <a:spcAft>
                <a:spcPts val="0"/>
              </a:spcAft>
              <a:buClr>
                <a:srgbClr val="FFFFFF"/>
              </a:buClr>
              <a:buSzPts val="1600"/>
              <a:buFont typeface="Montserrat"/>
              <a:buNone/>
            </a:pPr>
            <a:r>
              <a:rPr lang="fr-FR" sz="1600" b="1" i="0" u="none" strike="noStrike" cap="none">
                <a:solidFill>
                  <a:srgbClr val="FFFFFF"/>
                </a:solidFill>
                <a:latin typeface="Montserrat"/>
                <a:ea typeface="Montserrat"/>
                <a:cs typeface="Montserrat"/>
                <a:sym typeface="Montserrat"/>
              </a:rPr>
              <a:t>3</a:t>
            </a:r>
            <a:endParaRPr/>
          </a:p>
        </p:txBody>
      </p:sp>
      <p:pic>
        <p:nvPicPr>
          <p:cNvPr id="100" name="Google Shape;100;p14"/>
          <p:cNvPicPr preferRelativeResize="0"/>
          <p:nvPr/>
        </p:nvPicPr>
        <p:blipFill rotWithShape="1">
          <a:blip r:embed="rId4">
            <a:alphaModFix/>
          </a:blip>
          <a:srcRect/>
          <a:stretch/>
        </p:blipFill>
        <p:spPr>
          <a:xfrm>
            <a:off x="1742689" y="3543630"/>
            <a:ext cx="609600" cy="609600"/>
          </a:xfrm>
          <a:prstGeom prst="rect">
            <a:avLst/>
          </a:prstGeom>
          <a:noFill/>
          <a:ln>
            <a:noFill/>
          </a:ln>
        </p:spPr>
      </p:pic>
      <p:sp>
        <p:nvSpPr>
          <p:cNvPr id="101" name="Google Shape;101;p14"/>
          <p:cNvSpPr txBox="1"/>
          <p:nvPr/>
        </p:nvSpPr>
        <p:spPr>
          <a:xfrm>
            <a:off x="2584347" y="2157990"/>
            <a:ext cx="6510077" cy="276999"/>
          </a:xfrm>
          <a:prstGeom prst="rect">
            <a:avLst/>
          </a:prstGeom>
          <a:noFill/>
          <a:ln>
            <a:noFill/>
          </a:ln>
        </p:spPr>
        <p:txBody>
          <a:bodyPr spcFirstLastPara="1" wrap="square" lIns="0" tIns="0" rIns="0" bIns="0" anchor="t" anchorCtr="0">
            <a:spAutoFit/>
          </a:bodyPr>
          <a:lstStyle/>
          <a:p>
            <a:pPr marL="0" marR="0" lvl="0" indent="-114300" algn="l" rtl="0">
              <a:lnSpc>
                <a:spcPct val="100000"/>
              </a:lnSpc>
              <a:spcBef>
                <a:spcPts val="0"/>
              </a:spcBef>
              <a:spcAft>
                <a:spcPts val="0"/>
              </a:spcAft>
              <a:buClr>
                <a:srgbClr val="000000"/>
              </a:buClr>
              <a:buSzPts val="1800"/>
              <a:buFont typeface="Quattrocento Sans"/>
              <a:buChar char="​"/>
            </a:pPr>
            <a:r>
              <a:rPr lang="fr-FR" sz="1800" b="1" cap="small">
                <a:solidFill>
                  <a:schemeClr val="accent1"/>
                </a:solidFill>
                <a:latin typeface="Montserrat"/>
                <a:ea typeface="Montserrat"/>
                <a:cs typeface="Montserrat"/>
                <a:sym typeface="Montserrat"/>
              </a:rPr>
              <a:t>Le mentorat, qu’est-ce que c’est ?</a:t>
            </a:r>
            <a:endParaRPr/>
          </a:p>
        </p:txBody>
      </p:sp>
      <p:sp>
        <p:nvSpPr>
          <p:cNvPr id="102" name="Google Shape;102;p14"/>
          <p:cNvSpPr txBox="1"/>
          <p:nvPr/>
        </p:nvSpPr>
        <p:spPr>
          <a:xfrm>
            <a:off x="2584347" y="2956652"/>
            <a:ext cx="6510077" cy="276999"/>
          </a:xfrm>
          <a:prstGeom prst="rect">
            <a:avLst/>
          </a:prstGeom>
          <a:noFill/>
          <a:ln>
            <a:noFill/>
          </a:ln>
        </p:spPr>
        <p:txBody>
          <a:bodyPr spcFirstLastPara="1" wrap="square" lIns="0" tIns="0" rIns="0" bIns="0" anchor="t" anchorCtr="0">
            <a:spAutoFit/>
          </a:bodyPr>
          <a:lstStyle/>
          <a:p>
            <a:pPr marL="0" marR="0" lvl="0" indent="-114300" algn="l" rtl="0">
              <a:spcBef>
                <a:spcPts val="0"/>
              </a:spcBef>
              <a:spcAft>
                <a:spcPts val="0"/>
              </a:spcAft>
              <a:buClr>
                <a:schemeClr val="accent1"/>
              </a:buClr>
              <a:buSzPts val="1800"/>
              <a:buFont typeface="Quattrocento Sans"/>
              <a:buChar char="​"/>
            </a:pPr>
            <a:r>
              <a:rPr lang="fr-FR" sz="1800" b="1" cap="small" dirty="0">
                <a:solidFill>
                  <a:schemeClr val="accent1"/>
                </a:solidFill>
                <a:latin typeface="Montserrat"/>
                <a:ea typeface="Montserrat"/>
                <a:cs typeface="Montserrat"/>
                <a:sym typeface="Montserrat"/>
              </a:rPr>
              <a:t>En pratique, comment ça se passe ?</a:t>
            </a:r>
            <a:endParaRPr sz="1800" cap="small" dirty="0">
              <a:solidFill>
                <a:schemeClr val="accent1"/>
              </a:solidFill>
              <a:latin typeface="Montserrat"/>
              <a:ea typeface="Montserrat"/>
              <a:cs typeface="Montserrat"/>
              <a:sym typeface="Montserrat"/>
            </a:endParaRPr>
          </a:p>
        </p:txBody>
      </p:sp>
      <p:sp>
        <p:nvSpPr>
          <p:cNvPr id="103" name="Google Shape;103;p14"/>
          <p:cNvSpPr/>
          <p:nvPr/>
        </p:nvSpPr>
        <p:spPr>
          <a:xfrm>
            <a:off x="1202581" y="5208542"/>
            <a:ext cx="374323" cy="372888"/>
          </a:xfrm>
          <a:prstGeom prst="ellipse">
            <a:avLst/>
          </a:prstGeom>
          <a:solidFill>
            <a:schemeClr val="accent1"/>
          </a:solidFill>
          <a:ln>
            <a:noFill/>
          </a:ln>
        </p:spPr>
        <p:txBody>
          <a:bodyPr spcFirstLastPara="1" wrap="square" lIns="0" tIns="0" rIns="0" bIns="0" anchor="ctr" anchorCtr="1">
            <a:noAutofit/>
          </a:bodyPr>
          <a:lstStyle/>
          <a:p>
            <a:pPr marL="0" marR="0" lvl="0" indent="0" algn="ctr" rtl="0">
              <a:lnSpc>
                <a:spcPct val="100000"/>
              </a:lnSpc>
              <a:spcBef>
                <a:spcPts val="0"/>
              </a:spcBef>
              <a:spcAft>
                <a:spcPts val="0"/>
              </a:spcAft>
              <a:buClr>
                <a:srgbClr val="FFFFFF"/>
              </a:buClr>
              <a:buSzPts val="1600"/>
              <a:buFont typeface="Montserrat"/>
              <a:buNone/>
            </a:pPr>
            <a:r>
              <a:rPr lang="fr-FR" sz="1600" b="1">
                <a:solidFill>
                  <a:srgbClr val="FFFFFF"/>
                </a:solidFill>
                <a:latin typeface="Montserrat"/>
                <a:ea typeface="Montserrat"/>
                <a:cs typeface="Montserrat"/>
                <a:sym typeface="Montserrat"/>
              </a:rPr>
              <a:t>5</a:t>
            </a:r>
            <a:endParaRPr sz="1600" b="1" i="0" u="none" strike="noStrike" cap="none">
              <a:solidFill>
                <a:srgbClr val="FFFFFF"/>
              </a:solidFill>
              <a:latin typeface="Montserrat"/>
              <a:ea typeface="Montserrat"/>
              <a:cs typeface="Montserrat"/>
              <a:sym typeface="Montserrat"/>
            </a:endParaRPr>
          </a:p>
        </p:txBody>
      </p:sp>
      <p:sp>
        <p:nvSpPr>
          <p:cNvPr id="104" name="Google Shape;104;p14"/>
          <p:cNvSpPr txBox="1"/>
          <p:nvPr/>
        </p:nvSpPr>
        <p:spPr>
          <a:xfrm>
            <a:off x="2584347" y="5225387"/>
            <a:ext cx="6510077" cy="276999"/>
          </a:xfrm>
          <a:prstGeom prst="rect">
            <a:avLst/>
          </a:prstGeom>
          <a:noFill/>
          <a:ln>
            <a:noFill/>
          </a:ln>
        </p:spPr>
        <p:txBody>
          <a:bodyPr spcFirstLastPara="1" wrap="square" lIns="0" tIns="0" rIns="0" bIns="0" anchor="t" anchorCtr="0">
            <a:spAutoFit/>
          </a:bodyPr>
          <a:lstStyle/>
          <a:p>
            <a:pPr marL="0" marR="0" lvl="0" indent="-114300" algn="l" rtl="0">
              <a:spcBef>
                <a:spcPts val="0"/>
              </a:spcBef>
              <a:spcAft>
                <a:spcPts val="0"/>
              </a:spcAft>
              <a:buClr>
                <a:schemeClr val="accent1"/>
              </a:buClr>
              <a:buSzPts val="1800"/>
              <a:buFont typeface="Quattrocento Sans"/>
              <a:buChar char="​"/>
            </a:pPr>
            <a:r>
              <a:rPr lang="fr-FR" sz="1800" b="1" cap="small">
                <a:solidFill>
                  <a:schemeClr val="accent1"/>
                </a:solidFill>
                <a:latin typeface="Montserrat"/>
                <a:ea typeface="Montserrat"/>
                <a:cs typeface="Montserrat"/>
                <a:sym typeface="Montserrat"/>
              </a:rPr>
              <a:t>Questions / réponses</a:t>
            </a:r>
            <a:endParaRPr sz="1800" cap="small">
              <a:solidFill>
                <a:schemeClr val="accent1"/>
              </a:solidFill>
              <a:latin typeface="Montserrat"/>
              <a:ea typeface="Montserrat"/>
              <a:cs typeface="Montserrat"/>
              <a:sym typeface="Montserrat"/>
            </a:endParaRPr>
          </a:p>
        </p:txBody>
      </p:sp>
      <p:pic>
        <p:nvPicPr>
          <p:cNvPr id="105" name="Google Shape;105;p14"/>
          <p:cNvPicPr preferRelativeResize="0"/>
          <p:nvPr/>
        </p:nvPicPr>
        <p:blipFill rotWithShape="1">
          <a:blip r:embed="rId5">
            <a:alphaModFix/>
          </a:blip>
          <a:srcRect/>
          <a:stretch/>
        </p:blipFill>
        <p:spPr>
          <a:xfrm>
            <a:off x="1764007" y="5111503"/>
            <a:ext cx="566964" cy="566964"/>
          </a:xfrm>
          <a:prstGeom prst="rect">
            <a:avLst/>
          </a:prstGeom>
          <a:noFill/>
          <a:ln>
            <a:noFill/>
          </a:ln>
        </p:spPr>
      </p:pic>
      <p:sp>
        <p:nvSpPr>
          <p:cNvPr id="106" name="Google Shape;106;p14"/>
          <p:cNvSpPr txBox="1"/>
          <p:nvPr/>
        </p:nvSpPr>
        <p:spPr>
          <a:xfrm>
            <a:off x="2584347" y="3684492"/>
            <a:ext cx="6510077" cy="276999"/>
          </a:xfrm>
          <a:prstGeom prst="rect">
            <a:avLst/>
          </a:prstGeom>
          <a:noFill/>
          <a:ln>
            <a:noFill/>
          </a:ln>
        </p:spPr>
        <p:txBody>
          <a:bodyPr spcFirstLastPara="1" wrap="square" lIns="0" tIns="0" rIns="0" bIns="0" anchor="t" anchorCtr="0">
            <a:spAutoFit/>
          </a:bodyPr>
          <a:lstStyle/>
          <a:p>
            <a:pPr marL="0" marR="0" lvl="0" indent="-114300" algn="l" rtl="0">
              <a:spcBef>
                <a:spcPts val="0"/>
              </a:spcBef>
              <a:spcAft>
                <a:spcPts val="0"/>
              </a:spcAft>
              <a:buClr>
                <a:schemeClr val="accent1"/>
              </a:buClr>
              <a:buSzPts val="1800"/>
              <a:buFont typeface="Quattrocento Sans"/>
              <a:buChar char="​"/>
            </a:pPr>
            <a:r>
              <a:rPr lang="fr-FR" sz="1800" b="1" cap="small">
                <a:solidFill>
                  <a:schemeClr val="accent1"/>
                </a:solidFill>
                <a:latin typeface="Montserrat"/>
                <a:ea typeface="Montserrat"/>
                <a:cs typeface="Montserrat"/>
                <a:sym typeface="Montserrat"/>
              </a:rPr>
              <a:t>Les associations sur le territoire</a:t>
            </a:r>
            <a:endParaRPr sz="1800" cap="small">
              <a:solidFill>
                <a:schemeClr val="accent1"/>
              </a:solidFill>
              <a:latin typeface="Montserrat"/>
              <a:ea typeface="Montserrat"/>
              <a:cs typeface="Montserrat"/>
              <a:sym typeface="Montserrat"/>
            </a:endParaRPr>
          </a:p>
        </p:txBody>
      </p:sp>
      <p:sp>
        <p:nvSpPr>
          <p:cNvPr id="107" name="Google Shape;107;p14"/>
          <p:cNvSpPr/>
          <p:nvPr/>
        </p:nvSpPr>
        <p:spPr>
          <a:xfrm>
            <a:off x="1202581" y="2908708"/>
            <a:ext cx="374323" cy="372888"/>
          </a:xfrm>
          <a:prstGeom prst="ellipse">
            <a:avLst/>
          </a:prstGeom>
          <a:solidFill>
            <a:schemeClr val="accent1"/>
          </a:solidFill>
          <a:ln>
            <a:noFill/>
          </a:ln>
        </p:spPr>
        <p:txBody>
          <a:bodyPr spcFirstLastPara="1" wrap="square" lIns="0" tIns="0" rIns="0" bIns="0" anchor="ctr" anchorCtr="1">
            <a:noAutofit/>
          </a:bodyPr>
          <a:lstStyle/>
          <a:p>
            <a:pPr marL="0" marR="0" lvl="0" indent="0" algn="ctr" rtl="0">
              <a:lnSpc>
                <a:spcPct val="100000"/>
              </a:lnSpc>
              <a:spcBef>
                <a:spcPts val="0"/>
              </a:spcBef>
              <a:spcAft>
                <a:spcPts val="0"/>
              </a:spcAft>
              <a:buClr>
                <a:srgbClr val="FFFFFF"/>
              </a:buClr>
              <a:buSzPts val="1600"/>
              <a:buFont typeface="Montserrat"/>
              <a:buNone/>
            </a:pPr>
            <a:r>
              <a:rPr lang="fr-FR" sz="1600" b="1">
                <a:solidFill>
                  <a:srgbClr val="FFFFFF"/>
                </a:solidFill>
                <a:latin typeface="Montserrat"/>
                <a:ea typeface="Montserrat"/>
                <a:cs typeface="Montserrat"/>
                <a:sym typeface="Montserrat"/>
              </a:rPr>
              <a:t>2</a:t>
            </a:r>
            <a:endParaRPr sz="1600" b="1" i="0" u="none" strike="noStrike" cap="none">
              <a:solidFill>
                <a:srgbClr val="FFFFFF"/>
              </a:solidFill>
              <a:latin typeface="Montserrat"/>
              <a:ea typeface="Montserrat"/>
              <a:cs typeface="Montserrat"/>
              <a:sym typeface="Montserrat"/>
            </a:endParaRPr>
          </a:p>
        </p:txBody>
      </p:sp>
      <p:pic>
        <p:nvPicPr>
          <p:cNvPr id="108" name="Google Shape;108;p14"/>
          <p:cNvPicPr preferRelativeResize="0"/>
          <p:nvPr/>
        </p:nvPicPr>
        <p:blipFill rotWithShape="1">
          <a:blip r:embed="rId6">
            <a:alphaModFix/>
          </a:blip>
          <a:srcRect/>
          <a:stretch/>
        </p:blipFill>
        <p:spPr>
          <a:xfrm>
            <a:off x="1721371" y="1935485"/>
            <a:ext cx="609600" cy="609600"/>
          </a:xfrm>
          <a:prstGeom prst="rect">
            <a:avLst/>
          </a:prstGeom>
          <a:noFill/>
          <a:ln>
            <a:noFill/>
          </a:ln>
        </p:spPr>
      </p:pic>
      <p:sp>
        <p:nvSpPr>
          <p:cNvPr id="109" name="Google Shape;109;p14"/>
          <p:cNvSpPr txBox="1"/>
          <p:nvPr/>
        </p:nvSpPr>
        <p:spPr>
          <a:xfrm>
            <a:off x="2584347" y="4458537"/>
            <a:ext cx="6510077" cy="276999"/>
          </a:xfrm>
          <a:prstGeom prst="rect">
            <a:avLst/>
          </a:prstGeom>
          <a:noFill/>
          <a:ln>
            <a:noFill/>
          </a:ln>
        </p:spPr>
        <p:txBody>
          <a:bodyPr spcFirstLastPara="1" wrap="square" lIns="0" tIns="0" rIns="0" bIns="0" anchor="t" anchorCtr="0">
            <a:spAutoFit/>
          </a:bodyPr>
          <a:lstStyle/>
          <a:p>
            <a:pPr marL="0" marR="0" lvl="0" indent="-114300" algn="l" rtl="0">
              <a:spcBef>
                <a:spcPts val="0"/>
              </a:spcBef>
              <a:spcAft>
                <a:spcPts val="0"/>
              </a:spcAft>
              <a:buClr>
                <a:schemeClr val="accent1"/>
              </a:buClr>
              <a:buSzPts val="1800"/>
              <a:buFont typeface="Quattrocento Sans"/>
              <a:buChar char="​"/>
            </a:pPr>
            <a:r>
              <a:rPr lang="fr-FR" sz="1800" b="1" cap="small">
                <a:solidFill>
                  <a:schemeClr val="accent1"/>
                </a:solidFill>
                <a:latin typeface="Montserrat"/>
                <a:ea typeface="Montserrat"/>
                <a:cs typeface="Montserrat"/>
                <a:sym typeface="Montserrat"/>
              </a:rPr>
              <a:t>Témoignages </a:t>
            </a:r>
            <a:endParaRPr sz="1800" cap="small">
              <a:solidFill>
                <a:schemeClr val="accent1"/>
              </a:solidFill>
              <a:latin typeface="Montserrat"/>
              <a:ea typeface="Montserrat"/>
              <a:cs typeface="Montserrat"/>
              <a:sym typeface="Montserrat"/>
            </a:endParaRPr>
          </a:p>
        </p:txBody>
      </p:sp>
      <p:sp>
        <p:nvSpPr>
          <p:cNvPr id="110" name="Google Shape;110;p14"/>
          <p:cNvSpPr/>
          <p:nvPr/>
        </p:nvSpPr>
        <p:spPr>
          <a:xfrm>
            <a:off x="1200621" y="4428678"/>
            <a:ext cx="374323" cy="372888"/>
          </a:xfrm>
          <a:prstGeom prst="ellipse">
            <a:avLst/>
          </a:prstGeom>
          <a:solidFill>
            <a:schemeClr val="accent1"/>
          </a:solidFill>
          <a:ln>
            <a:noFill/>
          </a:ln>
        </p:spPr>
        <p:txBody>
          <a:bodyPr spcFirstLastPara="1" wrap="square" lIns="0" tIns="0" rIns="0" bIns="0" anchor="ctr" anchorCtr="1">
            <a:noAutofit/>
          </a:bodyPr>
          <a:lstStyle/>
          <a:p>
            <a:pPr marL="0" marR="0" lvl="0" indent="0" algn="ctr" rtl="0">
              <a:lnSpc>
                <a:spcPct val="100000"/>
              </a:lnSpc>
              <a:spcBef>
                <a:spcPts val="0"/>
              </a:spcBef>
              <a:spcAft>
                <a:spcPts val="0"/>
              </a:spcAft>
              <a:buClr>
                <a:srgbClr val="FFFFFF"/>
              </a:buClr>
              <a:buSzPts val="1600"/>
              <a:buFont typeface="Montserrat"/>
              <a:buNone/>
            </a:pPr>
            <a:r>
              <a:rPr lang="fr-FR" sz="1600" b="1">
                <a:solidFill>
                  <a:srgbClr val="FFFFFF"/>
                </a:solidFill>
                <a:latin typeface="Montserrat"/>
                <a:ea typeface="Montserrat"/>
                <a:cs typeface="Montserrat"/>
                <a:sym typeface="Montserrat"/>
              </a:rPr>
              <a:t>4</a:t>
            </a:r>
            <a:endParaRPr sz="1600" b="1" i="0" u="none" strike="noStrike" cap="none">
              <a:solidFill>
                <a:srgbClr val="FFFFFF"/>
              </a:solidFill>
              <a:latin typeface="Montserrat"/>
              <a:ea typeface="Montserrat"/>
              <a:cs typeface="Montserrat"/>
              <a:sym typeface="Montserrat"/>
            </a:endParaRPr>
          </a:p>
        </p:txBody>
      </p:sp>
      <p:pic>
        <p:nvPicPr>
          <p:cNvPr id="111" name="Google Shape;111;p14"/>
          <p:cNvPicPr preferRelativeResize="0"/>
          <p:nvPr/>
        </p:nvPicPr>
        <p:blipFill rotWithShape="1">
          <a:blip r:embed="rId7">
            <a:alphaModFix/>
          </a:blip>
          <a:srcRect/>
          <a:stretch/>
        </p:blipFill>
        <p:spPr>
          <a:xfrm>
            <a:off x="1796142" y="2813490"/>
            <a:ext cx="534829" cy="534829"/>
          </a:xfrm>
          <a:prstGeom prst="rect">
            <a:avLst/>
          </a:prstGeom>
          <a:noFill/>
          <a:ln>
            <a:noFill/>
          </a:ln>
        </p:spPr>
      </p:pic>
    </p:spTree>
    <p:extLst>
      <p:ext uri="{BB962C8B-B14F-4D97-AF65-F5344CB8AC3E}">
        <p14:creationId xmlns:p14="http://schemas.microsoft.com/office/powerpoint/2010/main" val="305457628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75"/>
        <p:cNvGrpSpPr/>
        <p:nvPr/>
      </p:nvGrpSpPr>
      <p:grpSpPr>
        <a:xfrm>
          <a:off x="0" y="0"/>
          <a:ext cx="0" cy="0"/>
          <a:chOff x="0" y="0"/>
          <a:chExt cx="0" cy="0"/>
        </a:xfrm>
      </p:grpSpPr>
      <p:sp>
        <p:nvSpPr>
          <p:cNvPr id="76" name="Google Shape;76;p13"/>
          <p:cNvSpPr txBox="1"/>
          <p:nvPr/>
        </p:nvSpPr>
        <p:spPr>
          <a:xfrm>
            <a:off x="3893786" y="4360799"/>
            <a:ext cx="2092235" cy="584775"/>
          </a:xfrm>
          <a:prstGeom prst="rect">
            <a:avLst/>
          </a:prstGeom>
          <a:noFill/>
          <a:ln>
            <a:noFill/>
          </a:ln>
        </p:spPr>
        <p:txBody>
          <a:bodyPr spcFirstLastPara="1" wrap="square" lIns="0" tIns="0" rIns="0" bIns="0" anchor="t" anchorCtr="0">
            <a:spAutoFit/>
          </a:bodyPr>
          <a:lstStyle/>
          <a:p>
            <a:pPr marL="0" marR="0" lvl="0" indent="0" algn="l" rtl="0">
              <a:spcBef>
                <a:spcPts val="0"/>
              </a:spcBef>
              <a:spcAft>
                <a:spcPts val="0"/>
              </a:spcAft>
              <a:buNone/>
            </a:pPr>
            <a:r>
              <a:rPr lang="fr-FR" b="1" dirty="0">
                <a:solidFill>
                  <a:schemeClr val="dk1"/>
                </a:solidFill>
                <a:latin typeface="Montserrat"/>
                <a:sym typeface="Montserrat"/>
              </a:rPr>
              <a:t>Prénom Nom</a:t>
            </a:r>
            <a:endParaRPr dirty="0"/>
          </a:p>
          <a:p>
            <a:pPr marL="0" marR="0" lvl="0" indent="0" algn="l" rtl="0">
              <a:spcBef>
                <a:spcPts val="0"/>
              </a:spcBef>
              <a:spcAft>
                <a:spcPts val="0"/>
              </a:spcAft>
              <a:buNone/>
            </a:pPr>
            <a:r>
              <a:rPr lang="fr-FR" sz="1200" dirty="0">
                <a:solidFill>
                  <a:schemeClr val="dk1"/>
                </a:solidFill>
                <a:latin typeface="Montserrat"/>
                <a:ea typeface="Montserrat"/>
                <a:cs typeface="Montserrat"/>
                <a:sym typeface="Montserrat"/>
              </a:rPr>
              <a:t>Chargé de mentorat </a:t>
            </a:r>
            <a:br>
              <a:rPr lang="fr-FR" sz="1200" dirty="0">
                <a:solidFill>
                  <a:schemeClr val="dk1"/>
                </a:solidFill>
                <a:latin typeface="Montserrat"/>
                <a:ea typeface="Montserrat"/>
                <a:cs typeface="Montserrat"/>
                <a:sym typeface="Montserrat"/>
              </a:rPr>
            </a:br>
            <a:r>
              <a:rPr lang="fr-FR" sz="1200" dirty="0">
                <a:solidFill>
                  <a:schemeClr val="dk1"/>
                </a:solidFill>
                <a:latin typeface="Montserrat"/>
                <a:ea typeface="Montserrat"/>
                <a:cs typeface="Montserrat"/>
                <a:sym typeface="Montserrat"/>
              </a:rPr>
              <a:t>Association 1</a:t>
            </a:r>
            <a:endParaRPr dirty="0"/>
          </a:p>
        </p:txBody>
      </p:sp>
      <p:sp>
        <p:nvSpPr>
          <p:cNvPr id="77" name="Google Shape;77;p13"/>
          <p:cNvSpPr txBox="1"/>
          <p:nvPr/>
        </p:nvSpPr>
        <p:spPr>
          <a:xfrm>
            <a:off x="9298583" y="4344797"/>
            <a:ext cx="1937612" cy="646331"/>
          </a:xfrm>
          <a:prstGeom prst="rect">
            <a:avLst/>
          </a:prstGeom>
          <a:noFill/>
          <a:ln>
            <a:noFill/>
          </a:ln>
        </p:spPr>
        <p:txBody>
          <a:bodyPr spcFirstLastPara="1" wrap="square" lIns="0" tIns="0" rIns="0" bIns="0" anchor="t" anchorCtr="0">
            <a:spAutoFit/>
          </a:bodyPr>
          <a:lstStyle/>
          <a:p>
            <a:pPr marL="0" marR="0" lvl="0" indent="0" algn="l" rtl="0">
              <a:spcBef>
                <a:spcPts val="0"/>
              </a:spcBef>
              <a:spcAft>
                <a:spcPts val="0"/>
              </a:spcAft>
              <a:buNone/>
            </a:pPr>
            <a:r>
              <a:rPr lang="fr-FR" b="1" dirty="0">
                <a:solidFill>
                  <a:schemeClr val="dk1"/>
                </a:solidFill>
                <a:latin typeface="Montserrat"/>
                <a:sym typeface="Montserrat"/>
              </a:rPr>
              <a:t>Prénom Nom</a:t>
            </a:r>
            <a:endParaRPr lang="fr-FR" dirty="0"/>
          </a:p>
          <a:p>
            <a:pPr marL="0" marR="0" lvl="0" indent="0" algn="l" rtl="0">
              <a:spcBef>
                <a:spcPts val="0"/>
              </a:spcBef>
              <a:spcAft>
                <a:spcPts val="0"/>
              </a:spcAft>
              <a:buNone/>
            </a:pPr>
            <a:r>
              <a:rPr lang="fr-FR" dirty="0">
                <a:solidFill>
                  <a:schemeClr val="dk1"/>
                </a:solidFill>
                <a:latin typeface="Montserrat"/>
                <a:ea typeface="Montserrat"/>
                <a:cs typeface="Montserrat"/>
                <a:sym typeface="Montserrat"/>
              </a:rPr>
              <a:t>Chargé de mentorat </a:t>
            </a:r>
            <a:br>
              <a:rPr lang="fr-FR" dirty="0">
                <a:solidFill>
                  <a:schemeClr val="dk1"/>
                </a:solidFill>
                <a:latin typeface="Montserrat"/>
                <a:ea typeface="Montserrat"/>
                <a:cs typeface="Montserrat"/>
                <a:sym typeface="Montserrat"/>
              </a:rPr>
            </a:br>
            <a:r>
              <a:rPr lang="fr-FR" dirty="0">
                <a:solidFill>
                  <a:schemeClr val="dk1"/>
                </a:solidFill>
                <a:latin typeface="Montserrat"/>
                <a:ea typeface="Montserrat"/>
                <a:cs typeface="Montserrat"/>
                <a:sym typeface="Montserrat"/>
              </a:rPr>
              <a:t>Association 3</a:t>
            </a:r>
            <a:endParaRPr lang="fr-FR" dirty="0"/>
          </a:p>
        </p:txBody>
      </p:sp>
      <p:sp>
        <p:nvSpPr>
          <p:cNvPr id="78" name="Google Shape;78;p13"/>
          <p:cNvSpPr txBox="1"/>
          <p:nvPr/>
        </p:nvSpPr>
        <p:spPr>
          <a:xfrm>
            <a:off x="9298583" y="2278514"/>
            <a:ext cx="1937612" cy="646331"/>
          </a:xfrm>
          <a:prstGeom prst="rect">
            <a:avLst/>
          </a:prstGeom>
          <a:noFill/>
          <a:ln>
            <a:noFill/>
          </a:ln>
        </p:spPr>
        <p:txBody>
          <a:bodyPr spcFirstLastPara="1" wrap="square" lIns="0" tIns="0" rIns="0" bIns="0" anchor="t" anchorCtr="0">
            <a:spAutoFit/>
          </a:bodyPr>
          <a:lstStyle/>
          <a:p>
            <a:pPr marL="0" marR="0" lvl="0" indent="0" algn="l" rtl="0">
              <a:spcBef>
                <a:spcPts val="0"/>
              </a:spcBef>
              <a:spcAft>
                <a:spcPts val="0"/>
              </a:spcAft>
              <a:buNone/>
            </a:pPr>
            <a:r>
              <a:rPr lang="fr-FR" b="1" dirty="0">
                <a:solidFill>
                  <a:schemeClr val="dk1"/>
                </a:solidFill>
                <a:latin typeface="Montserrat"/>
                <a:sym typeface="Montserrat"/>
              </a:rPr>
              <a:t>Prénom Nom</a:t>
            </a:r>
            <a:endParaRPr lang="fr-FR" dirty="0"/>
          </a:p>
          <a:p>
            <a:pPr marL="0" marR="0" lvl="0" indent="0" algn="l" rtl="0">
              <a:spcBef>
                <a:spcPts val="0"/>
              </a:spcBef>
              <a:spcAft>
                <a:spcPts val="0"/>
              </a:spcAft>
              <a:buNone/>
            </a:pPr>
            <a:r>
              <a:rPr lang="fr-FR" dirty="0">
                <a:solidFill>
                  <a:schemeClr val="dk1"/>
                </a:solidFill>
                <a:latin typeface="Montserrat"/>
                <a:ea typeface="Montserrat"/>
                <a:cs typeface="Montserrat"/>
                <a:sym typeface="Montserrat"/>
              </a:rPr>
              <a:t>Chargé de mentorat </a:t>
            </a:r>
            <a:br>
              <a:rPr lang="fr-FR" dirty="0">
                <a:solidFill>
                  <a:schemeClr val="dk1"/>
                </a:solidFill>
                <a:latin typeface="Montserrat"/>
                <a:ea typeface="Montserrat"/>
                <a:cs typeface="Montserrat"/>
                <a:sym typeface="Montserrat"/>
              </a:rPr>
            </a:br>
            <a:r>
              <a:rPr lang="fr-FR" dirty="0">
                <a:solidFill>
                  <a:schemeClr val="dk1"/>
                </a:solidFill>
                <a:latin typeface="Montserrat"/>
                <a:ea typeface="Montserrat"/>
                <a:cs typeface="Montserrat"/>
                <a:sym typeface="Montserrat"/>
              </a:rPr>
              <a:t>Association 2</a:t>
            </a:r>
            <a:endParaRPr lang="fr-FR" dirty="0"/>
          </a:p>
        </p:txBody>
      </p:sp>
      <p:sp>
        <p:nvSpPr>
          <p:cNvPr id="79" name="Google Shape;79;p13"/>
          <p:cNvSpPr txBox="1">
            <a:spLocks noGrp="1"/>
          </p:cNvSpPr>
          <p:nvPr>
            <p:ph type="title"/>
          </p:nvPr>
        </p:nvSpPr>
        <p:spPr>
          <a:xfrm>
            <a:off x="560561" y="274638"/>
            <a:ext cx="11068493" cy="1143000"/>
          </a:xfrm>
          <a:noFill/>
          <a:ln>
            <a:noFill/>
          </a:ln>
        </p:spPr>
        <p:txBody>
          <a:bodyPr spcFirstLastPara="1" wrap="square" lIns="0" tIns="0" rIns="0" bIns="0" anchor="ctr" anchorCtr="0">
            <a:noAutofit/>
          </a:bodyPr>
          <a:lstStyle/>
          <a:p>
            <a:pPr lvl="0"/>
            <a:r>
              <a:rPr lang="fr-FR" dirty="0">
                <a:sym typeface="Montserrat"/>
              </a:rPr>
              <a:t>Vos interlocuteurs</a:t>
            </a:r>
            <a:endParaRPr lang="fr-FR" dirty="0"/>
          </a:p>
        </p:txBody>
      </p:sp>
      <p:sp>
        <p:nvSpPr>
          <p:cNvPr id="80" name="Google Shape;80;p13"/>
          <p:cNvSpPr txBox="1"/>
          <p:nvPr/>
        </p:nvSpPr>
        <p:spPr>
          <a:xfrm>
            <a:off x="3943223" y="2186161"/>
            <a:ext cx="2092148" cy="769441"/>
          </a:xfrm>
          <a:prstGeom prst="rect">
            <a:avLst/>
          </a:prstGeom>
          <a:noFill/>
          <a:ln>
            <a:noFill/>
          </a:ln>
        </p:spPr>
        <p:txBody>
          <a:bodyPr spcFirstLastPara="1" wrap="square" lIns="0" tIns="0" rIns="0" bIns="0" anchor="t" anchorCtr="0">
            <a:spAutoFit/>
          </a:bodyPr>
          <a:lstStyle/>
          <a:p>
            <a:pPr marL="0" marR="0" lvl="0" indent="0" algn="l" rtl="0">
              <a:spcBef>
                <a:spcPts val="0"/>
              </a:spcBef>
              <a:spcAft>
                <a:spcPts val="0"/>
              </a:spcAft>
              <a:buNone/>
            </a:pPr>
            <a:r>
              <a:rPr lang="fr-FR" sz="1400" b="1" dirty="0">
                <a:solidFill>
                  <a:schemeClr val="dk1"/>
                </a:solidFill>
                <a:latin typeface="Montserrat"/>
                <a:ea typeface="Montserrat"/>
                <a:cs typeface="Montserrat"/>
                <a:sym typeface="Montserrat"/>
              </a:rPr>
              <a:t>Prénom Nom</a:t>
            </a:r>
            <a:endParaRPr sz="1400" b="1" dirty="0">
              <a:solidFill>
                <a:schemeClr val="dk1"/>
              </a:solidFill>
              <a:latin typeface="Montserrat"/>
              <a:ea typeface="Montserrat"/>
              <a:cs typeface="Montserrat"/>
              <a:sym typeface="Montserrat"/>
            </a:endParaRPr>
          </a:p>
          <a:p>
            <a:pPr marL="0" marR="0" lvl="0" indent="0" algn="l" rtl="0">
              <a:spcBef>
                <a:spcPts val="0"/>
              </a:spcBef>
              <a:spcAft>
                <a:spcPts val="0"/>
              </a:spcAft>
              <a:buNone/>
            </a:pPr>
            <a:r>
              <a:rPr lang="fr-FR" sz="1200" dirty="0">
                <a:solidFill>
                  <a:schemeClr val="dk1"/>
                </a:solidFill>
                <a:latin typeface="Montserrat"/>
                <a:ea typeface="Montserrat"/>
                <a:cs typeface="Montserrat"/>
                <a:sym typeface="Montserrat"/>
              </a:rPr>
              <a:t>Chargé de Projet </a:t>
            </a:r>
            <a:br>
              <a:rPr lang="fr-FR" sz="1200" dirty="0">
                <a:solidFill>
                  <a:schemeClr val="dk1"/>
                </a:solidFill>
                <a:latin typeface="Montserrat"/>
                <a:ea typeface="Montserrat"/>
                <a:cs typeface="Montserrat"/>
                <a:sym typeface="Montserrat"/>
              </a:rPr>
            </a:br>
            <a:r>
              <a:rPr lang="fr-FR" sz="1200" dirty="0">
                <a:solidFill>
                  <a:schemeClr val="dk1"/>
                </a:solidFill>
                <a:latin typeface="Montserrat"/>
                <a:ea typeface="Montserrat"/>
                <a:cs typeface="Montserrat"/>
                <a:sym typeface="Montserrat"/>
              </a:rPr>
              <a:t>développement du mentorat</a:t>
            </a:r>
            <a:endParaRPr dirty="0"/>
          </a:p>
        </p:txBody>
      </p:sp>
      <p:sp>
        <p:nvSpPr>
          <p:cNvPr id="12" name="TextBox 11">
            <a:extLst>
              <a:ext uri="{FF2B5EF4-FFF2-40B4-BE49-F238E27FC236}">
                <a16:creationId xmlns:a16="http://schemas.microsoft.com/office/drawing/2014/main" id="{A346D61F-0C19-D23B-F633-0F214ACD1EA9}"/>
              </a:ext>
            </a:extLst>
          </p:cNvPr>
          <p:cNvSpPr txBox="1"/>
          <p:nvPr/>
        </p:nvSpPr>
        <p:spPr>
          <a:xfrm>
            <a:off x="7727338" y="1889355"/>
            <a:ext cx="1328308" cy="1328308"/>
          </a:xfrm>
          <a:prstGeom prst="ellipse">
            <a:avLst/>
          </a:prstGeom>
          <a:solidFill>
            <a:schemeClr val="bg1">
              <a:lumMod val="85000"/>
            </a:schemeClr>
          </a:solidFill>
          <a:ln>
            <a:noFill/>
          </a:ln>
        </p:spPr>
        <p:txBody>
          <a:bodyPr wrap="square" rtlCol="0" anchor="ctr">
            <a:noAutofit/>
          </a:bodyPr>
          <a:lstStyle/>
          <a:p>
            <a:pPr algn="ctr"/>
            <a:r>
              <a:rPr lang="fr-FR" dirty="0">
                <a:latin typeface="Montserrat" panose="00000500000000000000" pitchFamily="2" charset="0"/>
              </a:rPr>
              <a:t>Ajouter photo</a:t>
            </a:r>
          </a:p>
        </p:txBody>
      </p:sp>
      <p:sp>
        <p:nvSpPr>
          <p:cNvPr id="9" name="TextBox 8">
            <a:extLst>
              <a:ext uri="{FF2B5EF4-FFF2-40B4-BE49-F238E27FC236}">
                <a16:creationId xmlns:a16="http://schemas.microsoft.com/office/drawing/2014/main" id="{AD7FF529-3CB9-F8AE-7AE4-41F64F56561A}"/>
              </a:ext>
            </a:extLst>
          </p:cNvPr>
          <p:cNvSpPr txBox="1"/>
          <p:nvPr/>
        </p:nvSpPr>
        <p:spPr>
          <a:xfrm>
            <a:off x="2371980" y="1889355"/>
            <a:ext cx="1328308" cy="1328308"/>
          </a:xfrm>
          <a:prstGeom prst="ellipse">
            <a:avLst/>
          </a:prstGeom>
          <a:solidFill>
            <a:schemeClr val="bg1">
              <a:lumMod val="85000"/>
            </a:schemeClr>
          </a:solidFill>
          <a:ln>
            <a:noFill/>
          </a:ln>
        </p:spPr>
        <p:txBody>
          <a:bodyPr wrap="square" rtlCol="0" anchor="ctr">
            <a:noAutofit/>
          </a:bodyPr>
          <a:lstStyle/>
          <a:p>
            <a:pPr algn="ctr"/>
            <a:r>
              <a:rPr lang="fr-FR" dirty="0">
                <a:latin typeface="Montserrat" panose="00000500000000000000" pitchFamily="2" charset="0"/>
              </a:rPr>
              <a:t>Ajouter photo</a:t>
            </a:r>
          </a:p>
        </p:txBody>
      </p:sp>
      <p:sp>
        <p:nvSpPr>
          <p:cNvPr id="11" name="TextBox 10">
            <a:extLst>
              <a:ext uri="{FF2B5EF4-FFF2-40B4-BE49-F238E27FC236}">
                <a16:creationId xmlns:a16="http://schemas.microsoft.com/office/drawing/2014/main" id="{A51C77BD-E323-6675-E576-F38242A9C705}"/>
              </a:ext>
            </a:extLst>
          </p:cNvPr>
          <p:cNvSpPr txBox="1"/>
          <p:nvPr/>
        </p:nvSpPr>
        <p:spPr>
          <a:xfrm>
            <a:off x="2283194" y="4045999"/>
            <a:ext cx="1328308" cy="1328308"/>
          </a:xfrm>
          <a:prstGeom prst="ellipse">
            <a:avLst/>
          </a:prstGeom>
          <a:solidFill>
            <a:schemeClr val="bg1">
              <a:lumMod val="85000"/>
            </a:schemeClr>
          </a:solidFill>
          <a:ln>
            <a:noFill/>
          </a:ln>
        </p:spPr>
        <p:txBody>
          <a:bodyPr wrap="square" rtlCol="0" anchor="ctr">
            <a:noAutofit/>
          </a:bodyPr>
          <a:lstStyle/>
          <a:p>
            <a:pPr algn="ctr"/>
            <a:r>
              <a:rPr lang="fr-FR" dirty="0">
                <a:latin typeface="Montserrat" panose="00000500000000000000" pitchFamily="2" charset="0"/>
              </a:rPr>
              <a:t>Ajouter photo</a:t>
            </a:r>
          </a:p>
        </p:txBody>
      </p:sp>
      <p:sp>
        <p:nvSpPr>
          <p:cNvPr id="10" name="TextBox 9">
            <a:extLst>
              <a:ext uri="{FF2B5EF4-FFF2-40B4-BE49-F238E27FC236}">
                <a16:creationId xmlns:a16="http://schemas.microsoft.com/office/drawing/2014/main" id="{417E31DD-A72D-40B9-CE0D-08DA068C3D16}"/>
              </a:ext>
            </a:extLst>
          </p:cNvPr>
          <p:cNvSpPr txBox="1"/>
          <p:nvPr/>
        </p:nvSpPr>
        <p:spPr>
          <a:xfrm>
            <a:off x="7727338" y="4046000"/>
            <a:ext cx="1328308" cy="1328308"/>
          </a:xfrm>
          <a:prstGeom prst="ellipse">
            <a:avLst/>
          </a:prstGeom>
          <a:solidFill>
            <a:schemeClr val="bg1">
              <a:lumMod val="85000"/>
            </a:schemeClr>
          </a:solidFill>
          <a:ln>
            <a:noFill/>
          </a:ln>
        </p:spPr>
        <p:txBody>
          <a:bodyPr wrap="square" rtlCol="0" anchor="ctr">
            <a:noAutofit/>
          </a:bodyPr>
          <a:lstStyle/>
          <a:p>
            <a:pPr algn="ctr"/>
            <a:r>
              <a:rPr lang="fr-FR" dirty="0">
                <a:latin typeface="Montserrat" panose="00000500000000000000" pitchFamily="2" charset="0"/>
              </a:rPr>
              <a:t>Ajouter photo</a:t>
            </a:r>
          </a:p>
        </p:txBody>
      </p:sp>
      <p:sp>
        <p:nvSpPr>
          <p:cNvPr id="5" name="TextBox 4">
            <a:extLst>
              <a:ext uri="{FF2B5EF4-FFF2-40B4-BE49-F238E27FC236}">
                <a16:creationId xmlns:a16="http://schemas.microsoft.com/office/drawing/2014/main" id="{CD038BA9-D24C-A45B-3B79-5D89D49330B1}"/>
              </a:ext>
            </a:extLst>
          </p:cNvPr>
          <p:cNvSpPr txBox="1"/>
          <p:nvPr/>
        </p:nvSpPr>
        <p:spPr>
          <a:xfrm>
            <a:off x="560388" y="2067514"/>
            <a:ext cx="1690123" cy="914401"/>
          </a:xfrm>
          <a:prstGeom prst="rect">
            <a:avLst/>
          </a:prstGeom>
          <a:solidFill>
            <a:schemeClr val="bg1">
              <a:lumMod val="85000"/>
            </a:schemeClr>
          </a:solidFill>
        </p:spPr>
        <p:txBody>
          <a:bodyPr wrap="square" rtlCol="0" anchor="ctr">
            <a:noAutofit/>
          </a:bodyPr>
          <a:lstStyle/>
          <a:p>
            <a:pPr algn="ctr"/>
            <a:r>
              <a:rPr lang="fr-FR" dirty="0">
                <a:latin typeface="Montserrat" panose="00000500000000000000" pitchFamily="2" charset="0"/>
              </a:rPr>
              <a:t>Ajouter logo du département</a:t>
            </a:r>
          </a:p>
        </p:txBody>
      </p:sp>
      <p:sp>
        <p:nvSpPr>
          <p:cNvPr id="6" name="TextBox 5">
            <a:extLst>
              <a:ext uri="{FF2B5EF4-FFF2-40B4-BE49-F238E27FC236}">
                <a16:creationId xmlns:a16="http://schemas.microsoft.com/office/drawing/2014/main" id="{523D0223-F65C-F05A-58F4-0D72617C613A}"/>
              </a:ext>
            </a:extLst>
          </p:cNvPr>
          <p:cNvSpPr txBox="1"/>
          <p:nvPr/>
        </p:nvSpPr>
        <p:spPr>
          <a:xfrm>
            <a:off x="560388" y="4360799"/>
            <a:ext cx="1690123" cy="914401"/>
          </a:xfrm>
          <a:prstGeom prst="rect">
            <a:avLst/>
          </a:prstGeom>
          <a:solidFill>
            <a:schemeClr val="bg1">
              <a:lumMod val="85000"/>
            </a:schemeClr>
          </a:solidFill>
        </p:spPr>
        <p:txBody>
          <a:bodyPr wrap="square" rtlCol="0" anchor="ctr">
            <a:noAutofit/>
          </a:bodyPr>
          <a:lstStyle/>
          <a:p>
            <a:pPr algn="ctr"/>
            <a:r>
              <a:rPr lang="fr-FR" dirty="0">
                <a:latin typeface="Montserrat" panose="00000500000000000000" pitchFamily="2" charset="0"/>
              </a:rPr>
              <a:t>Ajouter logo association 1</a:t>
            </a:r>
          </a:p>
        </p:txBody>
      </p:sp>
      <p:sp>
        <p:nvSpPr>
          <p:cNvPr id="7" name="TextBox 6">
            <a:extLst>
              <a:ext uri="{FF2B5EF4-FFF2-40B4-BE49-F238E27FC236}">
                <a16:creationId xmlns:a16="http://schemas.microsoft.com/office/drawing/2014/main" id="{060FEAC9-290C-0EF7-B884-6B9540179FE5}"/>
              </a:ext>
            </a:extLst>
          </p:cNvPr>
          <p:cNvSpPr txBox="1"/>
          <p:nvPr/>
        </p:nvSpPr>
        <p:spPr>
          <a:xfrm>
            <a:off x="5986021" y="2067514"/>
            <a:ext cx="1690123" cy="914401"/>
          </a:xfrm>
          <a:prstGeom prst="rect">
            <a:avLst/>
          </a:prstGeom>
          <a:solidFill>
            <a:schemeClr val="bg1">
              <a:lumMod val="85000"/>
            </a:schemeClr>
          </a:solidFill>
        </p:spPr>
        <p:txBody>
          <a:bodyPr wrap="square" rtlCol="0" anchor="ctr">
            <a:noAutofit/>
          </a:bodyPr>
          <a:lstStyle/>
          <a:p>
            <a:pPr algn="ctr"/>
            <a:r>
              <a:rPr lang="fr-FR" dirty="0">
                <a:latin typeface="Montserrat" panose="00000500000000000000" pitchFamily="2" charset="0"/>
              </a:rPr>
              <a:t>Ajouter logo association 2</a:t>
            </a:r>
          </a:p>
        </p:txBody>
      </p:sp>
      <p:sp>
        <p:nvSpPr>
          <p:cNvPr id="8" name="TextBox 7">
            <a:extLst>
              <a:ext uri="{FF2B5EF4-FFF2-40B4-BE49-F238E27FC236}">
                <a16:creationId xmlns:a16="http://schemas.microsoft.com/office/drawing/2014/main" id="{CC58267F-2705-F4D1-AA6A-6080E15F2E6F}"/>
              </a:ext>
            </a:extLst>
          </p:cNvPr>
          <p:cNvSpPr txBox="1"/>
          <p:nvPr/>
        </p:nvSpPr>
        <p:spPr>
          <a:xfrm>
            <a:off x="5986021" y="4360799"/>
            <a:ext cx="1690123" cy="914401"/>
          </a:xfrm>
          <a:prstGeom prst="rect">
            <a:avLst/>
          </a:prstGeom>
          <a:solidFill>
            <a:schemeClr val="bg1">
              <a:lumMod val="85000"/>
            </a:schemeClr>
          </a:solidFill>
        </p:spPr>
        <p:txBody>
          <a:bodyPr wrap="square" rtlCol="0" anchor="ctr">
            <a:noAutofit/>
          </a:bodyPr>
          <a:lstStyle/>
          <a:p>
            <a:pPr algn="ctr"/>
            <a:r>
              <a:rPr lang="fr-FR" dirty="0">
                <a:latin typeface="Montserrat" panose="00000500000000000000" pitchFamily="2" charset="0"/>
              </a:rPr>
              <a:t>Ajouter logo association 3</a:t>
            </a:r>
          </a:p>
        </p:txBody>
      </p:sp>
      <p:cxnSp>
        <p:nvCxnSpPr>
          <p:cNvPr id="14" name="Straight Connector 13">
            <a:extLst>
              <a:ext uri="{FF2B5EF4-FFF2-40B4-BE49-F238E27FC236}">
                <a16:creationId xmlns:a16="http://schemas.microsoft.com/office/drawing/2014/main" id="{89B8C31B-7972-C80B-CA8A-2A5FBE192A06}"/>
              </a:ext>
            </a:extLst>
          </p:cNvPr>
          <p:cNvCxnSpPr/>
          <p:nvPr/>
        </p:nvCxnSpPr>
        <p:spPr>
          <a:xfrm>
            <a:off x="5731497" y="2067514"/>
            <a:ext cx="0" cy="3720544"/>
          </a:xfrm>
          <a:prstGeom prst="line">
            <a:avLst/>
          </a:prstGeom>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583"/>
        <p:cNvGrpSpPr/>
        <p:nvPr/>
      </p:nvGrpSpPr>
      <p:grpSpPr>
        <a:xfrm>
          <a:off x="0" y="0"/>
          <a:ext cx="0" cy="0"/>
          <a:chOff x="0" y="0"/>
          <a:chExt cx="0" cy="0"/>
        </a:xfrm>
      </p:grpSpPr>
      <p:sp>
        <p:nvSpPr>
          <p:cNvPr id="584" name="Google Shape;584;p36"/>
          <p:cNvSpPr txBox="1">
            <a:spLocks noGrp="1"/>
          </p:cNvSpPr>
          <p:nvPr>
            <p:ph type="title"/>
          </p:nvPr>
        </p:nvSpPr>
        <p:spPr>
          <a:xfrm>
            <a:off x="560561" y="274638"/>
            <a:ext cx="11068493" cy="1143000"/>
          </a:xfrm>
          <a:prstGeom prst="rect">
            <a:avLst/>
          </a:prstGeom>
          <a:noFill/>
          <a:ln>
            <a:noFill/>
          </a:ln>
        </p:spPr>
        <p:txBody>
          <a:bodyPr spcFirstLastPara="1" wrap="square" lIns="0" tIns="0" rIns="0" bIns="0" anchor="ctr" anchorCtr="0">
            <a:noAutofit/>
          </a:bodyPr>
          <a:lstStyle/>
          <a:p>
            <a:pPr marL="0" lvl="0" indent="0" algn="l" rtl="0">
              <a:spcBef>
                <a:spcPts val="0"/>
              </a:spcBef>
              <a:spcAft>
                <a:spcPts val="0"/>
              </a:spcAft>
              <a:buClr>
                <a:schemeClr val="dk1"/>
              </a:buClr>
              <a:buSzPts val="2400"/>
              <a:buFont typeface="Oswald"/>
              <a:buNone/>
            </a:pPr>
            <a:r>
              <a:rPr lang="fr-FR"/>
              <a:t>Questions / réponses</a:t>
            </a:r>
            <a:endParaRPr/>
          </a:p>
        </p:txBody>
      </p:sp>
      <p:sp>
        <p:nvSpPr>
          <p:cNvPr id="585" name="Google Shape;585;p36"/>
          <p:cNvSpPr>
            <a:spLocks noGrp="1"/>
          </p:cNvSpPr>
          <p:nvPr>
            <p:ph type="sldNum" idx="12"/>
          </p:nvPr>
        </p:nvSpPr>
        <p:spPr>
          <a:xfrm>
            <a:off x="94615" y="6434370"/>
            <a:ext cx="731520" cy="396240"/>
          </a:xfrm>
          <a:prstGeom prst="bracketPair">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fld id="{00000000-1234-1234-1234-123412341234}" type="slidenum">
              <a:rPr lang="fr-FR"/>
              <a:t>20</a:t>
            </a:fld>
            <a:endParaRPr/>
          </a:p>
        </p:txBody>
      </p:sp>
      <p:pic>
        <p:nvPicPr>
          <p:cNvPr id="586" name="Google Shape;586;p36"/>
          <p:cNvPicPr preferRelativeResize="0"/>
          <p:nvPr/>
        </p:nvPicPr>
        <p:blipFill rotWithShape="1">
          <a:blip r:embed="rId3">
            <a:alphaModFix/>
          </a:blip>
          <a:srcRect/>
          <a:stretch/>
        </p:blipFill>
        <p:spPr>
          <a:xfrm>
            <a:off x="4473599" y="2320555"/>
            <a:ext cx="3242415" cy="3242415"/>
          </a:xfrm>
          <a:prstGeom prst="rect">
            <a:avLst/>
          </a:prstGeom>
          <a:noFill/>
          <a:ln>
            <a:noFill/>
          </a:ln>
        </p:spPr>
      </p:pic>
      <p:sp>
        <p:nvSpPr>
          <p:cNvPr id="2" name="Rectangle : carré corné 1">
            <a:extLst>
              <a:ext uri="{FF2B5EF4-FFF2-40B4-BE49-F238E27FC236}">
                <a16:creationId xmlns:a16="http://schemas.microsoft.com/office/drawing/2014/main" id="{72F68C0F-522D-1305-9CB2-D4B3F36040B5}"/>
              </a:ext>
            </a:extLst>
          </p:cNvPr>
          <p:cNvSpPr/>
          <p:nvPr/>
        </p:nvSpPr>
        <p:spPr>
          <a:xfrm>
            <a:off x="12310485" y="0"/>
            <a:ext cx="1739811" cy="3824748"/>
          </a:xfrm>
          <a:prstGeom prst="foldedCorner">
            <a:avLst/>
          </a:prstGeom>
          <a:solidFill>
            <a:schemeClr val="bg1">
              <a:lumMod val="8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fr-FR" sz="1000" dirty="0">
                <a:solidFill>
                  <a:sysClr val="windowText" lastClr="000000"/>
                </a:solidFill>
                <a:latin typeface="Montserrat" panose="00000500000000000000" pitchFamily="2" charset="0"/>
              </a:rPr>
              <a:t>Si pas de question : les assos présentent chacune leur tour un point sur le mentorat :</a:t>
            </a:r>
          </a:p>
          <a:p>
            <a:pPr marL="171450" indent="-171450">
              <a:buFontTx/>
              <a:buChar char="-"/>
            </a:pPr>
            <a:r>
              <a:rPr lang="fr-FR" sz="1000" dirty="0">
                <a:solidFill>
                  <a:sysClr val="windowText" lastClr="000000"/>
                </a:solidFill>
                <a:latin typeface="Montserrat" panose="00000500000000000000" pitchFamily="2" charset="0"/>
              </a:rPr>
              <a:t>Un exemple de mentorat qui a bien fonctionné</a:t>
            </a:r>
          </a:p>
          <a:p>
            <a:pPr marL="171450" indent="-171450">
              <a:buFontTx/>
              <a:buChar char="-"/>
            </a:pPr>
            <a:r>
              <a:rPr lang="fr-FR" sz="1000" dirty="0">
                <a:solidFill>
                  <a:sysClr val="windowText" lastClr="000000"/>
                </a:solidFill>
                <a:latin typeface="Montserrat" panose="00000500000000000000" pitchFamily="2" charset="0"/>
              </a:rPr>
              <a:t>Les étapes de mise en relation mentor/mentoré</a:t>
            </a:r>
          </a:p>
          <a:p>
            <a:pPr marL="171450" indent="-171450">
              <a:buFontTx/>
              <a:buChar char="-"/>
            </a:pPr>
            <a:r>
              <a:rPr lang="fr-FR" sz="1000" dirty="0">
                <a:solidFill>
                  <a:sysClr val="windowText" lastClr="000000"/>
                </a:solidFill>
                <a:latin typeface="Montserrat" panose="00000500000000000000" pitchFamily="2" charset="0"/>
              </a:rPr>
              <a:t>Le travail d’un chargé de mentorat et le suivi possible</a:t>
            </a:r>
          </a:p>
          <a:p>
            <a:pPr marL="171450" indent="-171450">
              <a:buFontTx/>
              <a:buChar char="-"/>
            </a:pPr>
            <a:r>
              <a:rPr lang="fr-FR" sz="1000" dirty="0">
                <a:solidFill>
                  <a:sysClr val="windowText" lastClr="000000"/>
                </a:solidFill>
                <a:latin typeface="Montserrat" panose="00000500000000000000" pitchFamily="2" charset="0"/>
              </a:rPr>
              <a:t>Des exemples de sorties collectives </a:t>
            </a:r>
            <a:r>
              <a:rPr lang="fr-FR" sz="1000" dirty="0" err="1">
                <a:solidFill>
                  <a:sysClr val="windowText" lastClr="000000"/>
                </a:solidFill>
                <a:latin typeface="Montserrat" panose="00000500000000000000" pitchFamily="2" charset="0"/>
              </a:rPr>
              <a:t>etc</a:t>
            </a:r>
            <a:endParaRPr lang="fr-FR" sz="1000" dirty="0">
              <a:solidFill>
                <a:sysClr val="windowText" lastClr="000000"/>
              </a:solidFill>
              <a:latin typeface="Montserrat" panose="00000500000000000000" pitchFamily="2" charset="0"/>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9A781E-6877-D62B-4E2E-5F195F588C8F}"/>
              </a:ext>
            </a:extLst>
          </p:cNvPr>
          <p:cNvSpPr>
            <a:spLocks noGrp="1"/>
          </p:cNvSpPr>
          <p:nvPr>
            <p:ph type="title"/>
          </p:nvPr>
        </p:nvSpPr>
        <p:spPr/>
        <p:txBody>
          <a:bodyPr/>
          <a:lstStyle/>
          <a:p>
            <a:r>
              <a:rPr lang="fr-FR" dirty="0"/>
              <a:t>Annexes</a:t>
            </a:r>
          </a:p>
        </p:txBody>
      </p:sp>
      <p:sp>
        <p:nvSpPr>
          <p:cNvPr id="5" name="Slide Number Placeholder 4">
            <a:extLst>
              <a:ext uri="{FF2B5EF4-FFF2-40B4-BE49-F238E27FC236}">
                <a16:creationId xmlns:a16="http://schemas.microsoft.com/office/drawing/2014/main" id="{24435F3B-5E26-4A1C-A487-6B7D4D9C191B}"/>
              </a:ext>
            </a:extLst>
          </p:cNvPr>
          <p:cNvSpPr>
            <a:spLocks noGrp="1"/>
          </p:cNvSpPr>
          <p:nvPr>
            <p:ph type="sldNum" sz="quarter" idx="4"/>
          </p:nvPr>
        </p:nvSpPr>
        <p:spPr>
          <a:xfrm>
            <a:off x="94615" y="6434370"/>
            <a:ext cx="731520" cy="396240"/>
          </a:xfrm>
          <a:prstGeom prst="bracketPair">
            <a:avLst>
              <a:gd name="adj" fmla="val 17949"/>
            </a:avLst>
          </a:prstGeom>
        </p:spPr>
        <p:txBody>
          <a:bodyPr/>
          <a:lstStyle>
            <a:defPPr>
              <a:defRPr lang="fr-FR"/>
            </a:defPPr>
            <a:lvl1pPr marL="0" algn="l" defTabSz="914400" rtl="0" eaLnBrk="1" latinLnBrk="0" hangingPunct="1">
              <a:defRPr sz="1100" b="0" i="0" kern="1200">
                <a:solidFill>
                  <a:schemeClr val="accent4"/>
                </a:solidFill>
                <a:latin typeface="Oswald Regular"/>
                <a:ea typeface="+mn-ea"/>
                <a:cs typeface="Oswald Regular"/>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6E2D2B3B-882E-40F3-A32F-6DD516915044}" type="slidenum">
              <a:rPr lang="en-US" smtClean="0"/>
              <a:pPr/>
              <a:t>21</a:t>
            </a:fld>
            <a:endParaRPr lang="en-US" dirty="0"/>
          </a:p>
        </p:txBody>
      </p:sp>
      <p:cxnSp>
        <p:nvCxnSpPr>
          <p:cNvPr id="3" name="Straight Connector 7">
            <a:extLst>
              <a:ext uri="{FF2B5EF4-FFF2-40B4-BE49-F238E27FC236}">
                <a16:creationId xmlns:a16="http://schemas.microsoft.com/office/drawing/2014/main" id="{E6303172-3E5C-5DD6-581C-67FBE77A5207}"/>
              </a:ext>
            </a:extLst>
          </p:cNvPr>
          <p:cNvCxnSpPr/>
          <p:nvPr/>
        </p:nvCxnSpPr>
        <p:spPr>
          <a:xfrm>
            <a:off x="560561" y="3585913"/>
            <a:ext cx="3890479" cy="0"/>
          </a:xfrm>
          <a:prstGeom prst="line">
            <a:avLst/>
          </a:prstGeom>
          <a:ln>
            <a:solidFill>
              <a:schemeClr val="accent3"/>
            </a:solidFill>
          </a:ln>
        </p:spPr>
        <p:style>
          <a:lnRef idx="1">
            <a:schemeClr val="accent2"/>
          </a:lnRef>
          <a:fillRef idx="0">
            <a:schemeClr val="accent2"/>
          </a:fillRef>
          <a:effectRef idx="0">
            <a:schemeClr val="accent2"/>
          </a:effectRef>
          <a:fontRef idx="minor">
            <a:schemeClr val="tx1"/>
          </a:fontRef>
        </p:style>
      </p:cxnSp>
      <p:sp>
        <p:nvSpPr>
          <p:cNvPr id="4" name="TextBox 3">
            <a:extLst>
              <a:ext uri="{FF2B5EF4-FFF2-40B4-BE49-F238E27FC236}">
                <a16:creationId xmlns:a16="http://schemas.microsoft.com/office/drawing/2014/main" id="{BD4921F9-B733-3053-3E2A-40B16DE5F925}"/>
              </a:ext>
            </a:extLst>
          </p:cNvPr>
          <p:cNvSpPr txBox="1"/>
          <p:nvPr/>
        </p:nvSpPr>
        <p:spPr>
          <a:xfrm>
            <a:off x="6373992" y="68314"/>
            <a:ext cx="4991429" cy="966851"/>
          </a:xfrm>
          <a:prstGeom prst="rect">
            <a:avLst/>
          </a:prstGeom>
          <a:solidFill>
            <a:schemeClr val="bg1">
              <a:lumMod val="85000"/>
            </a:schemeClr>
          </a:solidFill>
        </p:spPr>
        <p:txBody>
          <a:bodyPr wrap="square" rtlCol="0" anchor="ctr">
            <a:noAutofit/>
          </a:bodyPr>
          <a:lstStyle/>
          <a:p>
            <a:pPr algn="ctr"/>
            <a:r>
              <a:rPr lang="fr-FR" sz="1100" dirty="0">
                <a:latin typeface="Montserrat" panose="00000500000000000000" pitchFamily="2" charset="0"/>
              </a:rPr>
              <a:t>Possibilité d’intégrer en annexe des </a:t>
            </a:r>
            <a:br>
              <a:rPr lang="fr-FR" sz="1100" dirty="0">
                <a:latin typeface="Montserrat" panose="00000500000000000000" pitchFamily="2" charset="0"/>
              </a:rPr>
            </a:br>
            <a:r>
              <a:rPr lang="fr-FR" sz="1100" dirty="0">
                <a:latin typeface="Montserrat" panose="00000500000000000000" pitchFamily="2" charset="0"/>
              </a:rPr>
              <a:t>pages de présentation détaillées des associations, à récupérer dans le Guide des Associations (Dossier n°2 de la Boîte à Outils) ou auprès des associations</a:t>
            </a:r>
          </a:p>
        </p:txBody>
      </p:sp>
    </p:spTree>
    <p:extLst>
      <p:ext uri="{BB962C8B-B14F-4D97-AF65-F5344CB8AC3E}">
        <p14:creationId xmlns:p14="http://schemas.microsoft.com/office/powerpoint/2010/main" val="358266576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94"/>
        <p:cNvGrpSpPr/>
        <p:nvPr/>
      </p:nvGrpSpPr>
      <p:grpSpPr>
        <a:xfrm>
          <a:off x="0" y="0"/>
          <a:ext cx="0" cy="0"/>
          <a:chOff x="0" y="0"/>
          <a:chExt cx="0" cy="0"/>
        </a:xfrm>
      </p:grpSpPr>
      <p:sp>
        <p:nvSpPr>
          <p:cNvPr id="95" name="Google Shape;95;p14"/>
          <p:cNvSpPr/>
          <p:nvPr/>
        </p:nvSpPr>
        <p:spPr>
          <a:xfrm>
            <a:off x="1714790" y="1919293"/>
            <a:ext cx="9274629" cy="641984"/>
          </a:xfrm>
          <a:prstGeom prst="rect">
            <a:avLst/>
          </a:prstGeom>
          <a:solidFill>
            <a:srgbClr val="D8D8D8">
              <a:alpha val="60000"/>
            </a:srgb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entury Gothic"/>
              <a:ea typeface="Century Gothic"/>
              <a:cs typeface="Century Gothic"/>
              <a:sym typeface="Century Gothic"/>
            </a:endParaRPr>
          </a:p>
        </p:txBody>
      </p:sp>
      <p:sp>
        <p:nvSpPr>
          <p:cNvPr id="96" name="Google Shape;96;p14"/>
          <p:cNvSpPr txBox="1">
            <a:spLocks noGrp="1"/>
          </p:cNvSpPr>
          <p:nvPr>
            <p:ph type="title"/>
          </p:nvPr>
        </p:nvSpPr>
        <p:spPr>
          <a:xfrm>
            <a:off x="560561" y="274638"/>
            <a:ext cx="11068493" cy="1143000"/>
          </a:xfrm>
          <a:prstGeom prst="rect">
            <a:avLst/>
          </a:prstGeom>
          <a:noFill/>
          <a:ln>
            <a:noFill/>
          </a:ln>
        </p:spPr>
        <p:txBody>
          <a:bodyPr spcFirstLastPara="1" wrap="square" lIns="0" tIns="0" rIns="0" bIns="0" anchor="ctr" anchorCtr="0">
            <a:noAutofit/>
          </a:bodyPr>
          <a:lstStyle/>
          <a:p>
            <a:pPr marL="0" lvl="0" indent="0" algn="l" rtl="0">
              <a:spcBef>
                <a:spcPts val="0"/>
              </a:spcBef>
              <a:spcAft>
                <a:spcPts val="0"/>
              </a:spcAft>
              <a:buClr>
                <a:schemeClr val="dk1"/>
              </a:buClr>
              <a:buSzPts val="2800"/>
              <a:buFont typeface="Oswald"/>
              <a:buNone/>
            </a:pPr>
            <a:r>
              <a:rPr lang="fr-FR" sz="2800" dirty="0"/>
              <a:t>Agenda et objectifs de cet échange</a:t>
            </a:r>
            <a:endParaRPr dirty="0"/>
          </a:p>
        </p:txBody>
      </p:sp>
      <p:sp>
        <p:nvSpPr>
          <p:cNvPr id="97" name="Google Shape;97;p14"/>
          <p:cNvSpPr/>
          <p:nvPr/>
        </p:nvSpPr>
        <p:spPr>
          <a:xfrm>
            <a:off x="1202581" y="2110045"/>
            <a:ext cx="374323" cy="372888"/>
          </a:xfrm>
          <a:prstGeom prst="ellipse">
            <a:avLst/>
          </a:prstGeom>
          <a:solidFill>
            <a:schemeClr val="accent1"/>
          </a:solidFill>
          <a:ln>
            <a:noFill/>
          </a:ln>
        </p:spPr>
        <p:txBody>
          <a:bodyPr spcFirstLastPara="1" wrap="square" lIns="0" tIns="0" rIns="0" bIns="0" anchor="ctr" anchorCtr="1">
            <a:noAutofit/>
          </a:bodyPr>
          <a:lstStyle/>
          <a:p>
            <a:pPr marL="0" marR="0" lvl="0" indent="0" algn="ctr" rtl="0">
              <a:lnSpc>
                <a:spcPct val="100000"/>
              </a:lnSpc>
              <a:spcBef>
                <a:spcPts val="0"/>
              </a:spcBef>
              <a:spcAft>
                <a:spcPts val="0"/>
              </a:spcAft>
              <a:buClr>
                <a:srgbClr val="FFFFFF"/>
              </a:buClr>
              <a:buSzPts val="1600"/>
              <a:buFont typeface="Montserrat"/>
              <a:buNone/>
            </a:pPr>
            <a:r>
              <a:rPr lang="fr-FR" sz="1600" b="1">
                <a:solidFill>
                  <a:srgbClr val="FFFFFF"/>
                </a:solidFill>
                <a:latin typeface="Montserrat"/>
                <a:ea typeface="Montserrat"/>
                <a:cs typeface="Montserrat"/>
                <a:sym typeface="Montserrat"/>
              </a:rPr>
              <a:t>1</a:t>
            </a:r>
            <a:endParaRPr sz="1600" b="1" i="0" u="none" strike="noStrike" cap="none">
              <a:solidFill>
                <a:srgbClr val="FFFFFF"/>
              </a:solidFill>
              <a:latin typeface="Montserrat"/>
              <a:ea typeface="Montserrat"/>
              <a:cs typeface="Montserrat"/>
              <a:sym typeface="Montserrat"/>
            </a:endParaRPr>
          </a:p>
        </p:txBody>
      </p:sp>
      <p:pic>
        <p:nvPicPr>
          <p:cNvPr id="98" name="Google Shape;98;p14"/>
          <p:cNvPicPr preferRelativeResize="0"/>
          <p:nvPr/>
        </p:nvPicPr>
        <p:blipFill rotWithShape="1">
          <a:blip r:embed="rId3">
            <a:alphaModFix/>
          </a:blip>
          <a:srcRect/>
          <a:stretch/>
        </p:blipFill>
        <p:spPr>
          <a:xfrm>
            <a:off x="1747767" y="4241349"/>
            <a:ext cx="609600" cy="609600"/>
          </a:xfrm>
          <a:prstGeom prst="rect">
            <a:avLst/>
          </a:prstGeom>
          <a:noFill/>
          <a:ln>
            <a:noFill/>
          </a:ln>
        </p:spPr>
      </p:pic>
      <p:sp>
        <p:nvSpPr>
          <p:cNvPr id="99" name="Google Shape;99;p14"/>
          <p:cNvSpPr/>
          <p:nvPr/>
        </p:nvSpPr>
        <p:spPr>
          <a:xfrm>
            <a:off x="1202581" y="3680094"/>
            <a:ext cx="374323" cy="372888"/>
          </a:xfrm>
          <a:prstGeom prst="ellipse">
            <a:avLst/>
          </a:prstGeom>
          <a:solidFill>
            <a:schemeClr val="accent1"/>
          </a:solidFill>
          <a:ln>
            <a:noFill/>
          </a:ln>
        </p:spPr>
        <p:txBody>
          <a:bodyPr spcFirstLastPara="1" wrap="square" lIns="0" tIns="0" rIns="0" bIns="0" anchor="ctr" anchorCtr="1">
            <a:noAutofit/>
          </a:bodyPr>
          <a:lstStyle/>
          <a:p>
            <a:pPr marL="0" marR="0" lvl="0" indent="0" algn="ctr" rtl="0">
              <a:lnSpc>
                <a:spcPct val="100000"/>
              </a:lnSpc>
              <a:spcBef>
                <a:spcPts val="0"/>
              </a:spcBef>
              <a:spcAft>
                <a:spcPts val="0"/>
              </a:spcAft>
              <a:buClr>
                <a:srgbClr val="FFFFFF"/>
              </a:buClr>
              <a:buSzPts val="1600"/>
              <a:buFont typeface="Montserrat"/>
              <a:buNone/>
            </a:pPr>
            <a:r>
              <a:rPr lang="fr-FR" sz="1600" b="1" i="0" u="none" strike="noStrike" cap="none">
                <a:solidFill>
                  <a:srgbClr val="FFFFFF"/>
                </a:solidFill>
                <a:latin typeface="Montserrat"/>
                <a:ea typeface="Montserrat"/>
                <a:cs typeface="Montserrat"/>
                <a:sym typeface="Montserrat"/>
              </a:rPr>
              <a:t>3</a:t>
            </a:r>
            <a:endParaRPr/>
          </a:p>
        </p:txBody>
      </p:sp>
      <p:pic>
        <p:nvPicPr>
          <p:cNvPr id="100" name="Google Shape;100;p14"/>
          <p:cNvPicPr preferRelativeResize="0"/>
          <p:nvPr/>
        </p:nvPicPr>
        <p:blipFill rotWithShape="1">
          <a:blip r:embed="rId4">
            <a:alphaModFix/>
          </a:blip>
          <a:srcRect/>
          <a:stretch/>
        </p:blipFill>
        <p:spPr>
          <a:xfrm>
            <a:off x="1742689" y="3543630"/>
            <a:ext cx="609600" cy="609600"/>
          </a:xfrm>
          <a:prstGeom prst="rect">
            <a:avLst/>
          </a:prstGeom>
          <a:noFill/>
          <a:ln>
            <a:noFill/>
          </a:ln>
        </p:spPr>
      </p:pic>
      <p:sp>
        <p:nvSpPr>
          <p:cNvPr id="101" name="Google Shape;101;p14"/>
          <p:cNvSpPr txBox="1"/>
          <p:nvPr/>
        </p:nvSpPr>
        <p:spPr>
          <a:xfrm>
            <a:off x="2584347" y="2157990"/>
            <a:ext cx="6510077" cy="276999"/>
          </a:xfrm>
          <a:prstGeom prst="rect">
            <a:avLst/>
          </a:prstGeom>
          <a:noFill/>
          <a:ln>
            <a:noFill/>
          </a:ln>
        </p:spPr>
        <p:txBody>
          <a:bodyPr spcFirstLastPara="1" wrap="square" lIns="0" tIns="0" rIns="0" bIns="0" anchor="t" anchorCtr="0">
            <a:spAutoFit/>
          </a:bodyPr>
          <a:lstStyle/>
          <a:p>
            <a:pPr marL="0" marR="0" lvl="0" indent="-114300" algn="l" rtl="0">
              <a:lnSpc>
                <a:spcPct val="100000"/>
              </a:lnSpc>
              <a:spcBef>
                <a:spcPts val="0"/>
              </a:spcBef>
              <a:spcAft>
                <a:spcPts val="0"/>
              </a:spcAft>
              <a:buClr>
                <a:srgbClr val="000000"/>
              </a:buClr>
              <a:buSzPts val="1800"/>
              <a:buFont typeface="Quattrocento Sans"/>
              <a:buChar char="​"/>
            </a:pPr>
            <a:r>
              <a:rPr lang="fr-FR" sz="1800" b="1" cap="small" dirty="0">
                <a:solidFill>
                  <a:schemeClr val="accent1"/>
                </a:solidFill>
                <a:latin typeface="Montserrat"/>
                <a:ea typeface="Montserrat"/>
                <a:cs typeface="Montserrat"/>
                <a:sym typeface="Montserrat"/>
              </a:rPr>
              <a:t>Le mentorat, qu’est-ce que c’est ?</a:t>
            </a:r>
            <a:endParaRPr dirty="0"/>
          </a:p>
        </p:txBody>
      </p:sp>
      <p:sp>
        <p:nvSpPr>
          <p:cNvPr id="102" name="Google Shape;102;p14"/>
          <p:cNvSpPr txBox="1"/>
          <p:nvPr/>
        </p:nvSpPr>
        <p:spPr>
          <a:xfrm>
            <a:off x="2584347" y="2956652"/>
            <a:ext cx="6510077" cy="276999"/>
          </a:xfrm>
          <a:prstGeom prst="rect">
            <a:avLst/>
          </a:prstGeom>
          <a:noFill/>
          <a:ln>
            <a:noFill/>
          </a:ln>
        </p:spPr>
        <p:txBody>
          <a:bodyPr spcFirstLastPara="1" wrap="square" lIns="0" tIns="0" rIns="0" bIns="0" anchor="t" anchorCtr="0">
            <a:spAutoFit/>
          </a:bodyPr>
          <a:lstStyle/>
          <a:p>
            <a:pPr marL="0" marR="0" lvl="0" indent="-114300" algn="l" rtl="0">
              <a:spcBef>
                <a:spcPts val="0"/>
              </a:spcBef>
              <a:spcAft>
                <a:spcPts val="0"/>
              </a:spcAft>
              <a:buClr>
                <a:schemeClr val="accent1"/>
              </a:buClr>
              <a:buSzPts val="1800"/>
              <a:buFont typeface="Quattrocento Sans"/>
              <a:buChar char="​"/>
            </a:pPr>
            <a:r>
              <a:rPr lang="fr-FR" sz="1800" b="1" cap="small" dirty="0">
                <a:solidFill>
                  <a:schemeClr val="accent1"/>
                </a:solidFill>
                <a:latin typeface="Montserrat"/>
                <a:ea typeface="Montserrat"/>
                <a:cs typeface="Montserrat"/>
                <a:sym typeface="Montserrat"/>
              </a:rPr>
              <a:t>En pratique, comment ça se passe ?</a:t>
            </a:r>
            <a:endParaRPr sz="1800" cap="small" dirty="0">
              <a:solidFill>
                <a:schemeClr val="accent1"/>
              </a:solidFill>
              <a:latin typeface="Montserrat"/>
              <a:ea typeface="Montserrat"/>
              <a:cs typeface="Montserrat"/>
              <a:sym typeface="Montserrat"/>
            </a:endParaRPr>
          </a:p>
        </p:txBody>
      </p:sp>
      <p:sp>
        <p:nvSpPr>
          <p:cNvPr id="103" name="Google Shape;103;p14"/>
          <p:cNvSpPr/>
          <p:nvPr/>
        </p:nvSpPr>
        <p:spPr>
          <a:xfrm>
            <a:off x="1202581" y="5208542"/>
            <a:ext cx="374323" cy="372888"/>
          </a:xfrm>
          <a:prstGeom prst="ellipse">
            <a:avLst/>
          </a:prstGeom>
          <a:solidFill>
            <a:schemeClr val="accent1"/>
          </a:solidFill>
          <a:ln>
            <a:noFill/>
          </a:ln>
        </p:spPr>
        <p:txBody>
          <a:bodyPr spcFirstLastPara="1" wrap="square" lIns="0" tIns="0" rIns="0" bIns="0" anchor="ctr" anchorCtr="1">
            <a:noAutofit/>
          </a:bodyPr>
          <a:lstStyle/>
          <a:p>
            <a:pPr marL="0" marR="0" lvl="0" indent="0" algn="ctr" rtl="0">
              <a:lnSpc>
                <a:spcPct val="100000"/>
              </a:lnSpc>
              <a:spcBef>
                <a:spcPts val="0"/>
              </a:spcBef>
              <a:spcAft>
                <a:spcPts val="0"/>
              </a:spcAft>
              <a:buClr>
                <a:srgbClr val="FFFFFF"/>
              </a:buClr>
              <a:buSzPts val="1600"/>
              <a:buFont typeface="Montserrat"/>
              <a:buNone/>
            </a:pPr>
            <a:r>
              <a:rPr lang="fr-FR" sz="1600" b="1">
                <a:solidFill>
                  <a:srgbClr val="FFFFFF"/>
                </a:solidFill>
                <a:latin typeface="Montserrat"/>
                <a:ea typeface="Montserrat"/>
                <a:cs typeface="Montserrat"/>
                <a:sym typeface="Montserrat"/>
              </a:rPr>
              <a:t>5</a:t>
            </a:r>
            <a:endParaRPr sz="1600" b="1" i="0" u="none" strike="noStrike" cap="none">
              <a:solidFill>
                <a:srgbClr val="FFFFFF"/>
              </a:solidFill>
              <a:latin typeface="Montserrat"/>
              <a:ea typeface="Montserrat"/>
              <a:cs typeface="Montserrat"/>
              <a:sym typeface="Montserrat"/>
            </a:endParaRPr>
          </a:p>
        </p:txBody>
      </p:sp>
      <p:sp>
        <p:nvSpPr>
          <p:cNvPr id="104" name="Google Shape;104;p14"/>
          <p:cNvSpPr txBox="1"/>
          <p:nvPr/>
        </p:nvSpPr>
        <p:spPr>
          <a:xfrm>
            <a:off x="2584347" y="5225387"/>
            <a:ext cx="6510077" cy="276999"/>
          </a:xfrm>
          <a:prstGeom prst="rect">
            <a:avLst/>
          </a:prstGeom>
          <a:noFill/>
          <a:ln>
            <a:noFill/>
          </a:ln>
        </p:spPr>
        <p:txBody>
          <a:bodyPr spcFirstLastPara="1" wrap="square" lIns="0" tIns="0" rIns="0" bIns="0" anchor="t" anchorCtr="0">
            <a:spAutoFit/>
          </a:bodyPr>
          <a:lstStyle/>
          <a:p>
            <a:pPr marL="0" marR="0" lvl="0" indent="-114300" algn="l" rtl="0">
              <a:spcBef>
                <a:spcPts val="0"/>
              </a:spcBef>
              <a:spcAft>
                <a:spcPts val="0"/>
              </a:spcAft>
              <a:buClr>
                <a:schemeClr val="accent1"/>
              </a:buClr>
              <a:buSzPts val="1800"/>
              <a:buFont typeface="Quattrocento Sans"/>
              <a:buChar char="​"/>
            </a:pPr>
            <a:r>
              <a:rPr lang="fr-FR" sz="1800" b="1" cap="small">
                <a:solidFill>
                  <a:schemeClr val="accent1"/>
                </a:solidFill>
                <a:latin typeface="Montserrat"/>
                <a:ea typeface="Montserrat"/>
                <a:cs typeface="Montserrat"/>
                <a:sym typeface="Montserrat"/>
              </a:rPr>
              <a:t>Questions / réponses</a:t>
            </a:r>
            <a:endParaRPr sz="1800" cap="small">
              <a:solidFill>
                <a:schemeClr val="accent1"/>
              </a:solidFill>
              <a:latin typeface="Montserrat"/>
              <a:ea typeface="Montserrat"/>
              <a:cs typeface="Montserrat"/>
              <a:sym typeface="Montserrat"/>
            </a:endParaRPr>
          </a:p>
        </p:txBody>
      </p:sp>
      <p:pic>
        <p:nvPicPr>
          <p:cNvPr id="105" name="Google Shape;105;p14"/>
          <p:cNvPicPr preferRelativeResize="0"/>
          <p:nvPr/>
        </p:nvPicPr>
        <p:blipFill rotWithShape="1">
          <a:blip r:embed="rId5">
            <a:alphaModFix/>
          </a:blip>
          <a:srcRect/>
          <a:stretch/>
        </p:blipFill>
        <p:spPr>
          <a:xfrm>
            <a:off x="1764007" y="5111503"/>
            <a:ext cx="566964" cy="566964"/>
          </a:xfrm>
          <a:prstGeom prst="rect">
            <a:avLst/>
          </a:prstGeom>
          <a:noFill/>
          <a:ln>
            <a:noFill/>
          </a:ln>
        </p:spPr>
      </p:pic>
      <p:sp>
        <p:nvSpPr>
          <p:cNvPr id="106" name="Google Shape;106;p14"/>
          <p:cNvSpPr txBox="1"/>
          <p:nvPr/>
        </p:nvSpPr>
        <p:spPr>
          <a:xfrm>
            <a:off x="2584347" y="3684492"/>
            <a:ext cx="6510077" cy="276999"/>
          </a:xfrm>
          <a:prstGeom prst="rect">
            <a:avLst/>
          </a:prstGeom>
          <a:noFill/>
          <a:ln>
            <a:noFill/>
          </a:ln>
        </p:spPr>
        <p:txBody>
          <a:bodyPr spcFirstLastPara="1" wrap="square" lIns="0" tIns="0" rIns="0" bIns="0" anchor="t" anchorCtr="0">
            <a:spAutoFit/>
          </a:bodyPr>
          <a:lstStyle/>
          <a:p>
            <a:pPr marL="0" marR="0" lvl="0" indent="-114300" algn="l" rtl="0">
              <a:spcBef>
                <a:spcPts val="0"/>
              </a:spcBef>
              <a:spcAft>
                <a:spcPts val="0"/>
              </a:spcAft>
              <a:buClr>
                <a:schemeClr val="accent1"/>
              </a:buClr>
              <a:buSzPts val="1800"/>
              <a:buFont typeface="Quattrocento Sans"/>
              <a:buChar char="​"/>
            </a:pPr>
            <a:r>
              <a:rPr lang="fr-FR" sz="1800" b="1" cap="small">
                <a:solidFill>
                  <a:schemeClr val="accent1"/>
                </a:solidFill>
                <a:latin typeface="Montserrat"/>
                <a:ea typeface="Montserrat"/>
                <a:cs typeface="Montserrat"/>
                <a:sym typeface="Montserrat"/>
              </a:rPr>
              <a:t>Les associations sur le territoire</a:t>
            </a:r>
            <a:endParaRPr sz="1800" cap="small">
              <a:solidFill>
                <a:schemeClr val="accent1"/>
              </a:solidFill>
              <a:latin typeface="Montserrat"/>
              <a:ea typeface="Montserrat"/>
              <a:cs typeface="Montserrat"/>
              <a:sym typeface="Montserrat"/>
            </a:endParaRPr>
          </a:p>
        </p:txBody>
      </p:sp>
      <p:sp>
        <p:nvSpPr>
          <p:cNvPr id="107" name="Google Shape;107;p14"/>
          <p:cNvSpPr/>
          <p:nvPr/>
        </p:nvSpPr>
        <p:spPr>
          <a:xfrm>
            <a:off x="1202581" y="2908708"/>
            <a:ext cx="374323" cy="372888"/>
          </a:xfrm>
          <a:prstGeom prst="ellipse">
            <a:avLst/>
          </a:prstGeom>
          <a:solidFill>
            <a:schemeClr val="accent1"/>
          </a:solidFill>
          <a:ln>
            <a:noFill/>
          </a:ln>
        </p:spPr>
        <p:txBody>
          <a:bodyPr spcFirstLastPara="1" wrap="square" lIns="0" tIns="0" rIns="0" bIns="0" anchor="ctr" anchorCtr="1">
            <a:noAutofit/>
          </a:bodyPr>
          <a:lstStyle/>
          <a:p>
            <a:pPr marL="0" marR="0" lvl="0" indent="0" algn="ctr" rtl="0">
              <a:lnSpc>
                <a:spcPct val="100000"/>
              </a:lnSpc>
              <a:spcBef>
                <a:spcPts val="0"/>
              </a:spcBef>
              <a:spcAft>
                <a:spcPts val="0"/>
              </a:spcAft>
              <a:buClr>
                <a:srgbClr val="FFFFFF"/>
              </a:buClr>
              <a:buSzPts val="1600"/>
              <a:buFont typeface="Montserrat"/>
              <a:buNone/>
            </a:pPr>
            <a:r>
              <a:rPr lang="fr-FR" sz="1600" b="1">
                <a:solidFill>
                  <a:srgbClr val="FFFFFF"/>
                </a:solidFill>
                <a:latin typeface="Montserrat"/>
                <a:ea typeface="Montserrat"/>
                <a:cs typeface="Montserrat"/>
                <a:sym typeface="Montserrat"/>
              </a:rPr>
              <a:t>2</a:t>
            </a:r>
            <a:endParaRPr sz="1600" b="1" i="0" u="none" strike="noStrike" cap="none">
              <a:solidFill>
                <a:srgbClr val="FFFFFF"/>
              </a:solidFill>
              <a:latin typeface="Montserrat"/>
              <a:ea typeface="Montserrat"/>
              <a:cs typeface="Montserrat"/>
              <a:sym typeface="Montserrat"/>
            </a:endParaRPr>
          </a:p>
        </p:txBody>
      </p:sp>
      <p:pic>
        <p:nvPicPr>
          <p:cNvPr id="108" name="Google Shape;108;p14"/>
          <p:cNvPicPr preferRelativeResize="0"/>
          <p:nvPr/>
        </p:nvPicPr>
        <p:blipFill rotWithShape="1">
          <a:blip r:embed="rId6">
            <a:alphaModFix/>
          </a:blip>
          <a:srcRect/>
          <a:stretch/>
        </p:blipFill>
        <p:spPr>
          <a:xfrm>
            <a:off x="1721371" y="1935485"/>
            <a:ext cx="609600" cy="609600"/>
          </a:xfrm>
          <a:prstGeom prst="rect">
            <a:avLst/>
          </a:prstGeom>
          <a:noFill/>
          <a:ln>
            <a:noFill/>
          </a:ln>
        </p:spPr>
      </p:pic>
      <p:sp>
        <p:nvSpPr>
          <p:cNvPr id="109" name="Google Shape;109;p14"/>
          <p:cNvSpPr txBox="1"/>
          <p:nvPr/>
        </p:nvSpPr>
        <p:spPr>
          <a:xfrm>
            <a:off x="2584347" y="4458537"/>
            <a:ext cx="6510077" cy="276999"/>
          </a:xfrm>
          <a:prstGeom prst="rect">
            <a:avLst/>
          </a:prstGeom>
          <a:noFill/>
          <a:ln>
            <a:noFill/>
          </a:ln>
        </p:spPr>
        <p:txBody>
          <a:bodyPr spcFirstLastPara="1" wrap="square" lIns="0" tIns="0" rIns="0" bIns="0" anchor="t" anchorCtr="0">
            <a:spAutoFit/>
          </a:bodyPr>
          <a:lstStyle/>
          <a:p>
            <a:pPr marL="0" marR="0" lvl="0" indent="-114300" algn="l" rtl="0">
              <a:spcBef>
                <a:spcPts val="0"/>
              </a:spcBef>
              <a:spcAft>
                <a:spcPts val="0"/>
              </a:spcAft>
              <a:buClr>
                <a:schemeClr val="accent1"/>
              </a:buClr>
              <a:buSzPts val="1800"/>
              <a:buFont typeface="Quattrocento Sans"/>
              <a:buChar char="​"/>
            </a:pPr>
            <a:r>
              <a:rPr lang="fr-FR" sz="1800" b="1" cap="small" dirty="0">
                <a:solidFill>
                  <a:schemeClr val="accent1"/>
                </a:solidFill>
                <a:latin typeface="Montserrat"/>
                <a:ea typeface="Montserrat"/>
                <a:cs typeface="Montserrat"/>
                <a:sym typeface="Montserrat"/>
              </a:rPr>
              <a:t>Témoignages </a:t>
            </a:r>
            <a:endParaRPr sz="1800" cap="small" dirty="0">
              <a:solidFill>
                <a:schemeClr val="accent1"/>
              </a:solidFill>
              <a:latin typeface="Montserrat"/>
              <a:ea typeface="Montserrat"/>
              <a:cs typeface="Montserrat"/>
              <a:sym typeface="Montserrat"/>
            </a:endParaRPr>
          </a:p>
        </p:txBody>
      </p:sp>
      <p:sp>
        <p:nvSpPr>
          <p:cNvPr id="110" name="Google Shape;110;p14"/>
          <p:cNvSpPr/>
          <p:nvPr/>
        </p:nvSpPr>
        <p:spPr>
          <a:xfrm>
            <a:off x="1200621" y="4428678"/>
            <a:ext cx="374323" cy="372888"/>
          </a:xfrm>
          <a:prstGeom prst="ellipse">
            <a:avLst/>
          </a:prstGeom>
          <a:solidFill>
            <a:schemeClr val="accent1"/>
          </a:solidFill>
          <a:ln>
            <a:noFill/>
          </a:ln>
        </p:spPr>
        <p:txBody>
          <a:bodyPr spcFirstLastPara="1" wrap="square" lIns="0" tIns="0" rIns="0" bIns="0" anchor="ctr" anchorCtr="1">
            <a:noAutofit/>
          </a:bodyPr>
          <a:lstStyle/>
          <a:p>
            <a:pPr marL="0" marR="0" lvl="0" indent="0" algn="ctr" rtl="0">
              <a:lnSpc>
                <a:spcPct val="100000"/>
              </a:lnSpc>
              <a:spcBef>
                <a:spcPts val="0"/>
              </a:spcBef>
              <a:spcAft>
                <a:spcPts val="0"/>
              </a:spcAft>
              <a:buClr>
                <a:srgbClr val="FFFFFF"/>
              </a:buClr>
              <a:buSzPts val="1600"/>
              <a:buFont typeface="Montserrat"/>
              <a:buNone/>
            </a:pPr>
            <a:r>
              <a:rPr lang="fr-FR" sz="1600" b="1">
                <a:solidFill>
                  <a:srgbClr val="FFFFFF"/>
                </a:solidFill>
                <a:latin typeface="Montserrat"/>
                <a:ea typeface="Montserrat"/>
                <a:cs typeface="Montserrat"/>
                <a:sym typeface="Montserrat"/>
              </a:rPr>
              <a:t>4</a:t>
            </a:r>
            <a:endParaRPr sz="1600" b="1" i="0" u="none" strike="noStrike" cap="none">
              <a:solidFill>
                <a:srgbClr val="FFFFFF"/>
              </a:solidFill>
              <a:latin typeface="Montserrat"/>
              <a:ea typeface="Montserrat"/>
              <a:cs typeface="Montserrat"/>
              <a:sym typeface="Montserrat"/>
            </a:endParaRPr>
          </a:p>
        </p:txBody>
      </p:sp>
      <p:pic>
        <p:nvPicPr>
          <p:cNvPr id="111" name="Google Shape;111;p14"/>
          <p:cNvPicPr preferRelativeResize="0"/>
          <p:nvPr/>
        </p:nvPicPr>
        <p:blipFill rotWithShape="1">
          <a:blip r:embed="rId7">
            <a:alphaModFix/>
          </a:blip>
          <a:srcRect/>
          <a:stretch/>
        </p:blipFill>
        <p:spPr>
          <a:xfrm>
            <a:off x="1796142" y="2813490"/>
            <a:ext cx="534829" cy="534829"/>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15"/>
        <p:cNvGrpSpPr/>
        <p:nvPr/>
      </p:nvGrpSpPr>
      <p:grpSpPr>
        <a:xfrm>
          <a:off x="0" y="0"/>
          <a:ext cx="0" cy="0"/>
          <a:chOff x="0" y="0"/>
          <a:chExt cx="0" cy="0"/>
        </a:xfrm>
      </p:grpSpPr>
      <p:sp>
        <p:nvSpPr>
          <p:cNvPr id="116" name="Google Shape;116;p15"/>
          <p:cNvSpPr txBox="1">
            <a:spLocks noGrp="1"/>
          </p:cNvSpPr>
          <p:nvPr>
            <p:ph type="title"/>
          </p:nvPr>
        </p:nvSpPr>
        <p:spPr>
          <a:xfrm>
            <a:off x="560561" y="274638"/>
            <a:ext cx="11068493" cy="799248"/>
          </a:xfrm>
          <a:noFill/>
          <a:ln>
            <a:noFill/>
          </a:ln>
        </p:spPr>
        <p:txBody>
          <a:bodyPr spcFirstLastPara="1" wrap="square" lIns="0" tIns="0" rIns="0" bIns="0" anchor="ctr" anchorCtr="0">
            <a:noAutofit/>
          </a:bodyPr>
          <a:lstStyle/>
          <a:p>
            <a:pPr lvl="0"/>
            <a:r>
              <a:rPr lang="fr-FR" sz="1800" dirty="0">
                <a:solidFill>
                  <a:schemeClr val="accent1"/>
                </a:solidFill>
              </a:rPr>
              <a:t>Le mentorat, qu’est-ce que c’est ?</a:t>
            </a:r>
            <a:br>
              <a:rPr lang="fr-FR" dirty="0"/>
            </a:br>
            <a:r>
              <a:rPr lang="fr-FR" dirty="0"/>
              <a:t>Le mentorat et le parrainage de l’ASE – historique du projet</a:t>
            </a:r>
          </a:p>
        </p:txBody>
      </p:sp>
      <p:sp>
        <p:nvSpPr>
          <p:cNvPr id="117" name="Google Shape;117;p15"/>
          <p:cNvSpPr>
            <a:spLocks noGrp="1"/>
          </p:cNvSpPr>
          <p:nvPr>
            <p:ph type="sldNum" idx="12"/>
          </p:nvPr>
        </p:nvSpPr>
        <p:spPr>
          <a:xfrm>
            <a:off x="94615" y="6434370"/>
            <a:ext cx="731520" cy="396240"/>
          </a:xfrm>
          <a:noFill/>
          <a:ln>
            <a:noFill/>
          </a:ln>
        </p:spPr>
        <p:txBody>
          <a:bodyPr spcFirstLastPara="1" wrap="square" lIns="91425" tIns="45700" rIns="91425" bIns="45700" anchor="t" anchorCtr="0">
            <a:noAutofit/>
          </a:bodyPr>
          <a:lstStyle/>
          <a:p>
            <a:pPr lvl="0"/>
            <a:fld id="{00000000-1234-1234-1234-123412341234}" type="slidenum">
              <a:rPr lang="fr-FR"/>
              <a:pPr lvl="0"/>
              <a:t>4</a:t>
            </a:fld>
            <a:endParaRPr lang="fr-FR"/>
          </a:p>
        </p:txBody>
      </p:sp>
      <p:cxnSp>
        <p:nvCxnSpPr>
          <p:cNvPr id="118" name="Google Shape;118;p15"/>
          <p:cNvCxnSpPr/>
          <p:nvPr/>
        </p:nvCxnSpPr>
        <p:spPr>
          <a:xfrm>
            <a:off x="1038088" y="2161180"/>
            <a:ext cx="10137912" cy="0"/>
          </a:xfrm>
          <a:prstGeom prst="straightConnector1">
            <a:avLst/>
          </a:prstGeom>
          <a:noFill/>
          <a:ln w="19050" cap="flat" cmpd="sng">
            <a:solidFill>
              <a:schemeClr val="dk1"/>
            </a:solidFill>
            <a:prstDash val="solid"/>
            <a:round/>
            <a:headEnd type="none" w="sm" len="sm"/>
            <a:tailEnd type="triangle" w="lg" len="lg"/>
          </a:ln>
        </p:spPr>
      </p:cxnSp>
      <p:sp>
        <p:nvSpPr>
          <p:cNvPr id="119" name="Google Shape;119;p15"/>
          <p:cNvSpPr txBox="1"/>
          <p:nvPr/>
        </p:nvSpPr>
        <p:spPr>
          <a:xfrm>
            <a:off x="950353" y="3192729"/>
            <a:ext cx="1727205" cy="677108"/>
          </a:xfrm>
          <a:prstGeom prst="rect">
            <a:avLst/>
          </a:prstGeom>
          <a:noFill/>
          <a:ln>
            <a:noFill/>
          </a:ln>
        </p:spPr>
        <p:txBody>
          <a:bodyPr spcFirstLastPara="1" wrap="square" lIns="0" tIns="0" rIns="0" bIns="0" anchor="t" anchorCtr="0">
            <a:spAutoFit/>
          </a:bodyPr>
          <a:lstStyle/>
          <a:p>
            <a:pPr marL="0" marR="0" lvl="0" indent="0" algn="l" rtl="0">
              <a:spcBef>
                <a:spcPts val="0"/>
              </a:spcBef>
              <a:spcAft>
                <a:spcPts val="0"/>
              </a:spcAft>
              <a:buNone/>
            </a:pPr>
            <a:r>
              <a:rPr lang="fr-FR" sz="1100" dirty="0">
                <a:solidFill>
                  <a:schemeClr val="bg1">
                    <a:lumMod val="75000"/>
                  </a:schemeClr>
                </a:solidFill>
                <a:latin typeface="Montserrat"/>
                <a:ea typeface="Montserrat"/>
                <a:cs typeface="Montserrat"/>
                <a:sym typeface="Montserrat"/>
              </a:rPr>
              <a:t>Lancement du </a:t>
            </a:r>
            <a:r>
              <a:rPr lang="fr-FR" sz="1100" b="1" dirty="0">
                <a:solidFill>
                  <a:schemeClr val="bg1">
                    <a:lumMod val="75000"/>
                  </a:schemeClr>
                </a:solidFill>
                <a:latin typeface="Montserrat"/>
                <a:ea typeface="Montserrat"/>
                <a:cs typeface="Montserrat"/>
                <a:sym typeface="Montserrat"/>
              </a:rPr>
              <a:t>mentorat de l’ASE dans le département </a:t>
            </a:r>
            <a:r>
              <a:rPr lang="fr-FR" sz="1100" dirty="0">
                <a:solidFill>
                  <a:schemeClr val="bg1">
                    <a:lumMod val="75000"/>
                  </a:schemeClr>
                </a:solidFill>
                <a:latin typeface="Montserrat"/>
                <a:ea typeface="Montserrat"/>
                <a:cs typeface="Montserrat"/>
                <a:sym typeface="Montserrat"/>
              </a:rPr>
              <a:t>avec l’association X et X</a:t>
            </a:r>
            <a:endParaRPr dirty="0">
              <a:solidFill>
                <a:schemeClr val="bg1">
                  <a:lumMod val="75000"/>
                </a:schemeClr>
              </a:solidFill>
            </a:endParaRPr>
          </a:p>
        </p:txBody>
      </p:sp>
      <p:sp>
        <p:nvSpPr>
          <p:cNvPr id="120" name="Google Shape;120;p15"/>
          <p:cNvSpPr txBox="1"/>
          <p:nvPr/>
        </p:nvSpPr>
        <p:spPr>
          <a:xfrm>
            <a:off x="1316322" y="1714342"/>
            <a:ext cx="721895" cy="338554"/>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fr-FR" sz="1600" b="1">
                <a:solidFill>
                  <a:schemeClr val="accent1"/>
                </a:solidFill>
                <a:latin typeface="Montserrat"/>
                <a:ea typeface="Montserrat"/>
                <a:cs typeface="Montserrat"/>
                <a:sym typeface="Montserrat"/>
              </a:rPr>
              <a:t>2021</a:t>
            </a:r>
            <a:endParaRPr/>
          </a:p>
        </p:txBody>
      </p:sp>
      <p:sp>
        <p:nvSpPr>
          <p:cNvPr id="121" name="Google Shape;121;p15"/>
          <p:cNvSpPr txBox="1"/>
          <p:nvPr/>
        </p:nvSpPr>
        <p:spPr>
          <a:xfrm>
            <a:off x="5125229" y="3059940"/>
            <a:ext cx="2160000" cy="846386"/>
          </a:xfrm>
          <a:prstGeom prst="rect">
            <a:avLst/>
          </a:prstGeom>
          <a:noFill/>
          <a:ln>
            <a:noFill/>
          </a:ln>
        </p:spPr>
        <p:txBody>
          <a:bodyPr spcFirstLastPara="1" wrap="square" lIns="0" tIns="0" rIns="0" bIns="0" anchor="t" anchorCtr="0">
            <a:spAutoFit/>
          </a:bodyPr>
          <a:lstStyle/>
          <a:p>
            <a:pPr marL="0" marR="0" lvl="0" indent="0" algn="l" rtl="0">
              <a:spcBef>
                <a:spcPts val="0"/>
              </a:spcBef>
              <a:spcAft>
                <a:spcPts val="0"/>
              </a:spcAft>
              <a:buNone/>
            </a:pPr>
            <a:r>
              <a:rPr lang="fr-FR" sz="1100" b="0" i="0" u="none" strike="noStrike" cap="none" dirty="0">
                <a:solidFill>
                  <a:schemeClr val="bg1">
                    <a:lumMod val="75000"/>
                  </a:schemeClr>
                </a:solidFill>
                <a:latin typeface="Montserrat"/>
                <a:ea typeface="Montserrat"/>
                <a:cs typeface="Montserrat"/>
                <a:sym typeface="Montserrat"/>
              </a:rPr>
              <a:t>Mise en place d’un </a:t>
            </a:r>
            <a:r>
              <a:rPr lang="fr-FR" sz="1100" b="1" i="0" u="none" strike="noStrike" cap="none" dirty="0">
                <a:solidFill>
                  <a:schemeClr val="bg1">
                    <a:lumMod val="75000"/>
                  </a:schemeClr>
                </a:solidFill>
                <a:latin typeface="Montserrat"/>
                <a:ea typeface="Montserrat"/>
                <a:cs typeface="Montserrat"/>
                <a:sym typeface="Montserrat"/>
              </a:rPr>
              <a:t>outil de pilotage centralisé pour remonter les candidatures, </a:t>
            </a:r>
            <a:r>
              <a:rPr lang="fr-FR" sz="1100" b="0" i="0" u="none" strike="noStrike" cap="none" dirty="0">
                <a:solidFill>
                  <a:schemeClr val="bg1">
                    <a:lumMod val="75000"/>
                  </a:schemeClr>
                </a:solidFill>
                <a:latin typeface="Montserrat"/>
                <a:ea typeface="Montserrat"/>
                <a:cs typeface="Montserrat"/>
                <a:sym typeface="Montserrat"/>
              </a:rPr>
              <a:t>piloté par la Chargée de Projet au CD </a:t>
            </a:r>
            <a:endParaRPr dirty="0">
              <a:solidFill>
                <a:schemeClr val="bg1">
                  <a:lumMod val="75000"/>
                </a:schemeClr>
              </a:solidFill>
            </a:endParaRPr>
          </a:p>
        </p:txBody>
      </p:sp>
      <p:sp>
        <p:nvSpPr>
          <p:cNvPr id="122" name="Google Shape;122;p15"/>
          <p:cNvSpPr txBox="1"/>
          <p:nvPr/>
        </p:nvSpPr>
        <p:spPr>
          <a:xfrm>
            <a:off x="3007365" y="1714342"/>
            <a:ext cx="1660354" cy="338554"/>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fr-FR" sz="1600" b="1">
                <a:solidFill>
                  <a:schemeClr val="accent4"/>
                </a:solidFill>
                <a:latin typeface="Montserrat"/>
                <a:ea typeface="Montserrat"/>
                <a:cs typeface="Montserrat"/>
                <a:sym typeface="Montserrat"/>
              </a:rPr>
              <a:t>2022</a:t>
            </a:r>
            <a:endParaRPr/>
          </a:p>
        </p:txBody>
      </p:sp>
      <p:sp>
        <p:nvSpPr>
          <p:cNvPr id="123" name="Google Shape;123;p15"/>
          <p:cNvSpPr txBox="1"/>
          <p:nvPr/>
        </p:nvSpPr>
        <p:spPr>
          <a:xfrm>
            <a:off x="2961166" y="3616799"/>
            <a:ext cx="1728000" cy="1354217"/>
          </a:xfrm>
          <a:prstGeom prst="rect">
            <a:avLst/>
          </a:prstGeom>
          <a:noFill/>
          <a:ln>
            <a:noFill/>
          </a:ln>
        </p:spPr>
        <p:txBody>
          <a:bodyPr spcFirstLastPara="1" wrap="square" lIns="0" tIns="0" rIns="0" bIns="0" anchor="t" anchorCtr="0">
            <a:spAutoFit/>
          </a:bodyPr>
          <a:lstStyle/>
          <a:p>
            <a:pPr marL="0" marR="0" lvl="0" indent="0" algn="l" rtl="0">
              <a:spcBef>
                <a:spcPts val="0"/>
              </a:spcBef>
              <a:spcAft>
                <a:spcPts val="0"/>
              </a:spcAft>
              <a:buNone/>
            </a:pPr>
            <a:r>
              <a:rPr lang="fr-FR" sz="1100" dirty="0">
                <a:solidFill>
                  <a:schemeClr val="dk1"/>
                </a:solidFill>
                <a:latin typeface="Montserrat"/>
                <a:ea typeface="Montserrat"/>
                <a:cs typeface="Montserrat"/>
                <a:sym typeface="Montserrat"/>
              </a:rPr>
              <a:t>Loi Taquet rendant obligatoire la proposition systématique </a:t>
            </a:r>
            <a:r>
              <a:rPr lang="fr-FR" sz="1100" b="1" dirty="0">
                <a:solidFill>
                  <a:schemeClr val="dk1"/>
                </a:solidFill>
                <a:latin typeface="Montserrat"/>
                <a:ea typeface="Montserrat"/>
                <a:cs typeface="Montserrat"/>
                <a:sym typeface="Montserrat"/>
              </a:rPr>
              <a:t>de mentorat et de parrainage</a:t>
            </a:r>
            <a:r>
              <a:rPr lang="fr-FR" sz="1100" dirty="0">
                <a:solidFill>
                  <a:schemeClr val="dk1"/>
                </a:solidFill>
                <a:latin typeface="Montserrat"/>
                <a:ea typeface="Montserrat"/>
                <a:cs typeface="Montserrat"/>
                <a:sym typeface="Montserrat"/>
              </a:rPr>
              <a:t> à chaque enfant confié à l’Aide Sociale à l’Enfance</a:t>
            </a:r>
            <a:endParaRPr dirty="0"/>
          </a:p>
        </p:txBody>
      </p:sp>
      <p:sp>
        <p:nvSpPr>
          <p:cNvPr id="124" name="Google Shape;124;p15"/>
          <p:cNvSpPr txBox="1"/>
          <p:nvPr/>
        </p:nvSpPr>
        <p:spPr>
          <a:xfrm>
            <a:off x="5045193" y="1695779"/>
            <a:ext cx="2123702" cy="338554"/>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fr-FR" sz="1600" b="1">
                <a:solidFill>
                  <a:schemeClr val="accent1"/>
                </a:solidFill>
                <a:latin typeface="Montserrat"/>
                <a:ea typeface="Montserrat"/>
                <a:cs typeface="Montserrat"/>
                <a:sym typeface="Montserrat"/>
              </a:rPr>
              <a:t>Septembre 2023</a:t>
            </a:r>
            <a:endParaRPr/>
          </a:p>
        </p:txBody>
      </p:sp>
      <p:sp>
        <p:nvSpPr>
          <p:cNvPr id="125" name="Google Shape;125;p15"/>
          <p:cNvSpPr txBox="1"/>
          <p:nvPr/>
        </p:nvSpPr>
        <p:spPr>
          <a:xfrm>
            <a:off x="9701329" y="3030413"/>
            <a:ext cx="1728000" cy="1354217"/>
          </a:xfrm>
          <a:prstGeom prst="rect">
            <a:avLst/>
          </a:prstGeom>
          <a:noFill/>
          <a:ln>
            <a:noFill/>
          </a:ln>
        </p:spPr>
        <p:txBody>
          <a:bodyPr spcFirstLastPara="1" wrap="square" lIns="0" tIns="0" rIns="0" bIns="0" anchor="t" anchorCtr="0">
            <a:spAutoFit/>
          </a:bodyPr>
          <a:lstStyle/>
          <a:p>
            <a:pPr marL="0" marR="0" lvl="0" indent="0" algn="l" rtl="0">
              <a:lnSpc>
                <a:spcPct val="100000"/>
              </a:lnSpc>
              <a:spcBef>
                <a:spcPts val="0"/>
              </a:spcBef>
              <a:spcAft>
                <a:spcPts val="0"/>
              </a:spcAft>
              <a:buNone/>
            </a:pPr>
            <a:r>
              <a:rPr lang="fr-FR" sz="1100" dirty="0">
                <a:solidFill>
                  <a:schemeClr val="bg1">
                    <a:lumMod val="75000"/>
                  </a:schemeClr>
                </a:solidFill>
                <a:latin typeface="Montserrat"/>
                <a:ea typeface="Montserrat"/>
                <a:cs typeface="Montserrat"/>
                <a:sym typeface="Montserrat"/>
              </a:rPr>
              <a:t>A</a:t>
            </a:r>
            <a:r>
              <a:rPr lang="fr-FR" sz="1100" b="0" i="0" u="none" strike="noStrike" cap="none" dirty="0">
                <a:solidFill>
                  <a:schemeClr val="bg1">
                    <a:lumMod val="75000"/>
                  </a:schemeClr>
                </a:solidFill>
                <a:latin typeface="Montserrat"/>
                <a:ea typeface="Montserrat"/>
                <a:cs typeface="Montserrat"/>
                <a:sym typeface="Montserrat"/>
              </a:rPr>
              <a:t>rrivée d’une </a:t>
            </a:r>
            <a:r>
              <a:rPr lang="fr-FR" sz="1100" b="1" i="0" u="none" strike="noStrike" cap="none" dirty="0">
                <a:solidFill>
                  <a:schemeClr val="bg1">
                    <a:lumMod val="75000"/>
                  </a:schemeClr>
                </a:solidFill>
                <a:latin typeface="Montserrat"/>
                <a:ea typeface="Montserrat"/>
                <a:cs typeface="Montserrat"/>
                <a:sym typeface="Montserrat"/>
              </a:rPr>
              <a:t>nouvelle Chargée de Projet</a:t>
            </a:r>
            <a:r>
              <a:rPr lang="fr-FR" sz="1100" b="0" i="0" u="none" strike="noStrike" cap="none" dirty="0">
                <a:solidFill>
                  <a:schemeClr val="bg1">
                    <a:lumMod val="75000"/>
                  </a:schemeClr>
                </a:solidFill>
                <a:latin typeface="Montserrat"/>
                <a:ea typeface="Montserrat"/>
                <a:cs typeface="Montserrat"/>
                <a:sym typeface="Montserrat"/>
              </a:rPr>
              <a:t>, dédiée au sujet, qui reprend le sujet et relance le mentorat pour le développer à l’échelle du département</a:t>
            </a:r>
            <a:endParaRPr dirty="0">
              <a:solidFill>
                <a:schemeClr val="bg1">
                  <a:lumMod val="75000"/>
                </a:schemeClr>
              </a:solidFill>
            </a:endParaRPr>
          </a:p>
        </p:txBody>
      </p:sp>
      <p:sp>
        <p:nvSpPr>
          <p:cNvPr id="126" name="Google Shape;126;p15"/>
          <p:cNvSpPr txBox="1"/>
          <p:nvPr/>
        </p:nvSpPr>
        <p:spPr>
          <a:xfrm>
            <a:off x="7392864" y="1489629"/>
            <a:ext cx="1660354" cy="584775"/>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fr-FR" sz="1600" b="1">
                <a:solidFill>
                  <a:schemeClr val="accent4"/>
                </a:solidFill>
                <a:latin typeface="Montserrat"/>
                <a:ea typeface="Montserrat"/>
                <a:cs typeface="Montserrat"/>
                <a:sym typeface="Montserrat"/>
              </a:rPr>
              <a:t>16 février 2024</a:t>
            </a:r>
            <a:endParaRPr/>
          </a:p>
        </p:txBody>
      </p:sp>
      <p:cxnSp>
        <p:nvCxnSpPr>
          <p:cNvPr id="127" name="Google Shape;127;p15"/>
          <p:cNvCxnSpPr/>
          <p:nvPr/>
        </p:nvCxnSpPr>
        <p:spPr>
          <a:xfrm>
            <a:off x="1677276" y="2161180"/>
            <a:ext cx="0" cy="439381"/>
          </a:xfrm>
          <a:prstGeom prst="straightConnector1">
            <a:avLst/>
          </a:prstGeom>
          <a:noFill/>
          <a:ln w="12700" cap="flat" cmpd="sng">
            <a:solidFill>
              <a:srgbClr val="004883"/>
            </a:solidFill>
            <a:prstDash val="solid"/>
            <a:round/>
            <a:headEnd type="oval" w="lg" len="lg"/>
            <a:tailEnd type="none" w="sm" len="sm"/>
          </a:ln>
        </p:spPr>
      </p:cxnSp>
      <p:cxnSp>
        <p:nvCxnSpPr>
          <p:cNvPr id="128" name="Google Shape;128;p15"/>
          <p:cNvCxnSpPr/>
          <p:nvPr/>
        </p:nvCxnSpPr>
        <p:spPr>
          <a:xfrm>
            <a:off x="3837541" y="2161180"/>
            <a:ext cx="0" cy="785620"/>
          </a:xfrm>
          <a:prstGeom prst="straightConnector1">
            <a:avLst/>
          </a:prstGeom>
          <a:noFill/>
          <a:ln w="12700" cap="flat" cmpd="sng">
            <a:solidFill>
              <a:srgbClr val="004883"/>
            </a:solidFill>
            <a:prstDash val="solid"/>
            <a:round/>
            <a:headEnd type="oval" w="lg" len="lg"/>
            <a:tailEnd type="none" w="sm" len="sm"/>
          </a:ln>
        </p:spPr>
      </p:cxnSp>
      <p:cxnSp>
        <p:nvCxnSpPr>
          <p:cNvPr id="129" name="Google Shape;129;p15"/>
          <p:cNvCxnSpPr/>
          <p:nvPr/>
        </p:nvCxnSpPr>
        <p:spPr>
          <a:xfrm>
            <a:off x="6059720" y="2153786"/>
            <a:ext cx="0" cy="439381"/>
          </a:xfrm>
          <a:prstGeom prst="straightConnector1">
            <a:avLst/>
          </a:prstGeom>
          <a:noFill/>
          <a:ln w="12700" cap="flat" cmpd="sng">
            <a:solidFill>
              <a:srgbClr val="004883"/>
            </a:solidFill>
            <a:prstDash val="solid"/>
            <a:round/>
            <a:headEnd type="oval" w="lg" len="lg"/>
            <a:tailEnd type="none" w="sm" len="sm"/>
          </a:ln>
        </p:spPr>
      </p:cxnSp>
      <p:sp>
        <p:nvSpPr>
          <p:cNvPr id="130" name="Google Shape;130;p15"/>
          <p:cNvSpPr txBox="1"/>
          <p:nvPr/>
        </p:nvSpPr>
        <p:spPr>
          <a:xfrm>
            <a:off x="950353" y="2692894"/>
            <a:ext cx="2066090" cy="492443"/>
          </a:xfrm>
          <a:prstGeom prst="rect">
            <a:avLst/>
          </a:prstGeom>
          <a:noFill/>
          <a:ln>
            <a:noFill/>
          </a:ln>
        </p:spPr>
        <p:txBody>
          <a:bodyPr spcFirstLastPara="1" wrap="square" lIns="0" tIns="0" rIns="0" bIns="0" anchor="b" anchorCtr="0">
            <a:spAutoFit/>
          </a:bodyPr>
          <a:lstStyle/>
          <a:p>
            <a:pPr marL="0" marR="0" lvl="0" indent="0" algn="l" rtl="0">
              <a:spcBef>
                <a:spcPts val="0"/>
              </a:spcBef>
              <a:spcAft>
                <a:spcPts val="0"/>
              </a:spcAft>
              <a:buNone/>
            </a:pPr>
            <a:r>
              <a:rPr lang="fr-FR" sz="1600" b="1">
                <a:solidFill>
                  <a:schemeClr val="accent2"/>
                </a:solidFill>
                <a:latin typeface="Montserrat"/>
                <a:ea typeface="Montserrat"/>
                <a:cs typeface="Montserrat"/>
                <a:sym typeface="Montserrat"/>
              </a:rPr>
              <a:t>Lancement des mentorats</a:t>
            </a:r>
            <a:endParaRPr/>
          </a:p>
        </p:txBody>
      </p:sp>
      <p:sp>
        <p:nvSpPr>
          <p:cNvPr id="131" name="Google Shape;131;p15"/>
          <p:cNvSpPr txBox="1"/>
          <p:nvPr/>
        </p:nvSpPr>
        <p:spPr>
          <a:xfrm>
            <a:off x="2961166" y="3024631"/>
            <a:ext cx="2142599" cy="584775"/>
          </a:xfrm>
          <a:prstGeom prst="rect">
            <a:avLst/>
          </a:prstGeom>
          <a:noFill/>
          <a:ln>
            <a:noFill/>
          </a:ln>
        </p:spPr>
        <p:txBody>
          <a:bodyPr spcFirstLastPara="1" wrap="square" lIns="91425" tIns="45700" rIns="91425" bIns="45700" anchor="b" anchorCtr="0">
            <a:spAutoFit/>
          </a:bodyPr>
          <a:lstStyle/>
          <a:p>
            <a:pPr marL="0" marR="0" lvl="0" indent="0" algn="l" rtl="0">
              <a:spcBef>
                <a:spcPts val="0"/>
              </a:spcBef>
              <a:spcAft>
                <a:spcPts val="0"/>
              </a:spcAft>
              <a:buNone/>
            </a:pPr>
            <a:r>
              <a:rPr lang="fr-FR" sz="1600" b="1">
                <a:solidFill>
                  <a:schemeClr val="accent4"/>
                </a:solidFill>
                <a:latin typeface="Montserrat"/>
                <a:ea typeface="Montserrat"/>
                <a:cs typeface="Montserrat"/>
                <a:sym typeface="Montserrat"/>
              </a:rPr>
              <a:t>Promulgation de la loi Taquet</a:t>
            </a:r>
            <a:endParaRPr/>
          </a:p>
        </p:txBody>
      </p:sp>
      <p:sp>
        <p:nvSpPr>
          <p:cNvPr id="132" name="Google Shape;132;p15"/>
          <p:cNvSpPr txBox="1"/>
          <p:nvPr/>
        </p:nvSpPr>
        <p:spPr>
          <a:xfrm>
            <a:off x="4950879" y="2700579"/>
            <a:ext cx="2402366" cy="246221"/>
          </a:xfrm>
          <a:prstGeom prst="rect">
            <a:avLst/>
          </a:prstGeom>
          <a:noFill/>
          <a:ln>
            <a:noFill/>
          </a:ln>
        </p:spPr>
        <p:txBody>
          <a:bodyPr spcFirstLastPara="1" wrap="square" lIns="0" tIns="0" rIns="0" bIns="0" anchor="b" anchorCtr="0">
            <a:spAutoFit/>
          </a:bodyPr>
          <a:lstStyle/>
          <a:p>
            <a:pPr marL="0" marR="0" lvl="0" indent="0" algn="l" rtl="0">
              <a:spcBef>
                <a:spcPts val="0"/>
              </a:spcBef>
              <a:spcAft>
                <a:spcPts val="0"/>
              </a:spcAft>
              <a:buNone/>
            </a:pPr>
            <a:r>
              <a:rPr lang="fr-FR" sz="1600" b="1">
                <a:solidFill>
                  <a:schemeClr val="accent2"/>
                </a:solidFill>
                <a:latin typeface="Montserrat"/>
                <a:ea typeface="Montserrat"/>
                <a:cs typeface="Montserrat"/>
                <a:sym typeface="Montserrat"/>
              </a:rPr>
              <a:t>Nouvelle procédure</a:t>
            </a:r>
            <a:endParaRPr/>
          </a:p>
        </p:txBody>
      </p:sp>
      <p:sp>
        <p:nvSpPr>
          <p:cNvPr id="133" name="Google Shape;133;p15"/>
          <p:cNvSpPr txBox="1"/>
          <p:nvPr/>
        </p:nvSpPr>
        <p:spPr>
          <a:xfrm>
            <a:off x="9701329" y="2657345"/>
            <a:ext cx="2233006" cy="246221"/>
          </a:xfrm>
          <a:prstGeom prst="rect">
            <a:avLst/>
          </a:prstGeom>
          <a:noFill/>
          <a:ln>
            <a:noFill/>
          </a:ln>
        </p:spPr>
        <p:txBody>
          <a:bodyPr spcFirstLastPara="1" wrap="square" lIns="0" tIns="0" rIns="0" bIns="0" anchor="b" anchorCtr="0">
            <a:spAutoFit/>
          </a:bodyPr>
          <a:lstStyle/>
          <a:p>
            <a:pPr marL="0" marR="0" lvl="0" indent="0" algn="l" rtl="0">
              <a:spcBef>
                <a:spcPts val="0"/>
              </a:spcBef>
              <a:spcAft>
                <a:spcPts val="0"/>
              </a:spcAft>
              <a:buNone/>
            </a:pPr>
            <a:r>
              <a:rPr lang="fr-FR" sz="1600" b="1">
                <a:solidFill>
                  <a:schemeClr val="accent2"/>
                </a:solidFill>
                <a:latin typeface="Montserrat"/>
                <a:ea typeface="Montserrat"/>
                <a:cs typeface="Montserrat"/>
                <a:sym typeface="Montserrat"/>
              </a:rPr>
              <a:t>Passage à l’échelle</a:t>
            </a:r>
            <a:endParaRPr/>
          </a:p>
        </p:txBody>
      </p:sp>
      <p:cxnSp>
        <p:nvCxnSpPr>
          <p:cNvPr id="134" name="Google Shape;134;p15"/>
          <p:cNvCxnSpPr/>
          <p:nvPr/>
        </p:nvCxnSpPr>
        <p:spPr>
          <a:xfrm>
            <a:off x="10337961" y="2153786"/>
            <a:ext cx="0" cy="439381"/>
          </a:xfrm>
          <a:prstGeom prst="straightConnector1">
            <a:avLst/>
          </a:prstGeom>
          <a:noFill/>
          <a:ln w="12700" cap="flat" cmpd="sng">
            <a:solidFill>
              <a:srgbClr val="004883"/>
            </a:solidFill>
            <a:prstDash val="solid"/>
            <a:round/>
            <a:headEnd type="oval" w="lg" len="lg"/>
            <a:tailEnd type="none" w="sm" len="sm"/>
          </a:ln>
        </p:spPr>
      </p:cxnSp>
      <p:sp>
        <p:nvSpPr>
          <p:cNvPr id="135" name="Google Shape;135;p15"/>
          <p:cNvSpPr txBox="1"/>
          <p:nvPr/>
        </p:nvSpPr>
        <p:spPr>
          <a:xfrm>
            <a:off x="9481279" y="1695779"/>
            <a:ext cx="1660354" cy="338554"/>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fr-FR" sz="1600" b="1">
                <a:solidFill>
                  <a:schemeClr val="accent1"/>
                </a:solidFill>
                <a:latin typeface="Montserrat"/>
                <a:ea typeface="Montserrat"/>
                <a:cs typeface="Montserrat"/>
                <a:sym typeface="Montserrat"/>
              </a:rPr>
              <a:t>Mars 2024</a:t>
            </a:r>
            <a:endParaRPr/>
          </a:p>
        </p:txBody>
      </p:sp>
      <p:sp>
        <p:nvSpPr>
          <p:cNvPr id="136" name="Google Shape;136;p15"/>
          <p:cNvSpPr txBox="1"/>
          <p:nvPr/>
        </p:nvSpPr>
        <p:spPr>
          <a:xfrm>
            <a:off x="7292096" y="2989809"/>
            <a:ext cx="2402366" cy="584775"/>
          </a:xfrm>
          <a:prstGeom prst="rect">
            <a:avLst/>
          </a:prstGeom>
          <a:noFill/>
          <a:ln>
            <a:noFill/>
          </a:ln>
        </p:spPr>
        <p:txBody>
          <a:bodyPr spcFirstLastPara="1" wrap="square" lIns="91425" tIns="45700" rIns="91425" bIns="45700" anchor="b" anchorCtr="0">
            <a:spAutoFit/>
          </a:bodyPr>
          <a:lstStyle/>
          <a:p>
            <a:pPr marL="0" marR="0" lvl="0" indent="0" algn="l" rtl="0">
              <a:spcBef>
                <a:spcPts val="0"/>
              </a:spcBef>
              <a:spcAft>
                <a:spcPts val="0"/>
              </a:spcAft>
              <a:buNone/>
            </a:pPr>
            <a:r>
              <a:rPr lang="fr-FR" sz="1600" b="1">
                <a:solidFill>
                  <a:schemeClr val="accent4"/>
                </a:solidFill>
                <a:latin typeface="Montserrat"/>
                <a:ea typeface="Montserrat"/>
                <a:cs typeface="Montserrat"/>
                <a:sym typeface="Montserrat"/>
              </a:rPr>
              <a:t>Publication du décret d’application</a:t>
            </a:r>
            <a:endParaRPr/>
          </a:p>
        </p:txBody>
      </p:sp>
      <p:sp>
        <p:nvSpPr>
          <p:cNvPr id="137" name="Google Shape;137;p15"/>
          <p:cNvSpPr txBox="1"/>
          <p:nvPr/>
        </p:nvSpPr>
        <p:spPr>
          <a:xfrm>
            <a:off x="7416155" y="3616799"/>
            <a:ext cx="2160000" cy="2508700"/>
          </a:xfrm>
          <a:prstGeom prst="rect">
            <a:avLst/>
          </a:prstGeom>
          <a:noFill/>
          <a:ln>
            <a:noFill/>
          </a:ln>
        </p:spPr>
        <p:txBody>
          <a:bodyPr spcFirstLastPara="1" wrap="square" lIns="0" tIns="0" rIns="0" bIns="0" anchor="t" anchorCtr="0">
            <a:spAutoFit/>
          </a:bodyPr>
          <a:lstStyle/>
          <a:p>
            <a:pPr marL="0" marR="0" lvl="0" indent="0" algn="l" rtl="0">
              <a:lnSpc>
                <a:spcPct val="107000"/>
              </a:lnSpc>
              <a:spcBef>
                <a:spcPts val="0"/>
              </a:spcBef>
              <a:spcAft>
                <a:spcPts val="0"/>
              </a:spcAft>
              <a:buNone/>
            </a:pPr>
            <a:r>
              <a:rPr lang="fr-FR" sz="1100" dirty="0">
                <a:solidFill>
                  <a:schemeClr val="dk1"/>
                </a:solidFill>
                <a:latin typeface="Montserrat"/>
                <a:ea typeface="Montserrat"/>
                <a:cs typeface="Montserrat"/>
                <a:sym typeface="Montserrat"/>
              </a:rPr>
              <a:t>Décret donnant des </a:t>
            </a:r>
            <a:r>
              <a:rPr lang="fr-FR" sz="1100" b="1" dirty="0">
                <a:solidFill>
                  <a:schemeClr val="dk1"/>
                </a:solidFill>
                <a:latin typeface="Montserrat"/>
                <a:ea typeface="Montserrat"/>
                <a:cs typeface="Montserrat"/>
                <a:sym typeface="Montserrat"/>
              </a:rPr>
              <a:t>précisions sur la mise en œuvre opérationnelle </a:t>
            </a:r>
            <a:r>
              <a:rPr lang="fr-FR" sz="1100" dirty="0">
                <a:solidFill>
                  <a:schemeClr val="dk1"/>
                </a:solidFill>
                <a:latin typeface="Montserrat"/>
                <a:ea typeface="Montserrat"/>
                <a:cs typeface="Montserrat"/>
                <a:sym typeface="Montserrat"/>
              </a:rPr>
              <a:t>du mentorat :</a:t>
            </a:r>
            <a:endParaRPr dirty="0"/>
          </a:p>
          <a:p>
            <a:pPr marL="171450" marR="0" lvl="0" indent="-171450" algn="l" rtl="0">
              <a:lnSpc>
                <a:spcPct val="107000"/>
              </a:lnSpc>
              <a:spcBef>
                <a:spcPts val="300"/>
              </a:spcBef>
              <a:spcAft>
                <a:spcPts val="0"/>
              </a:spcAft>
              <a:buClr>
                <a:schemeClr val="dk1"/>
              </a:buClr>
              <a:buSzPts val="1000"/>
              <a:buFont typeface="Arial"/>
              <a:buChar char="•"/>
            </a:pPr>
            <a:r>
              <a:rPr lang="fr-FR" sz="1100" b="1" dirty="0">
                <a:solidFill>
                  <a:schemeClr val="dk1"/>
                </a:solidFill>
                <a:latin typeface="Montserrat"/>
                <a:ea typeface="Montserrat"/>
                <a:cs typeface="Montserrat"/>
                <a:sym typeface="Montserrat"/>
              </a:rPr>
              <a:t>Obligation d’autorisation parentale</a:t>
            </a:r>
            <a:endParaRPr sz="1100" b="1" dirty="0">
              <a:solidFill>
                <a:schemeClr val="dk1"/>
              </a:solidFill>
              <a:latin typeface="Montserrat"/>
              <a:ea typeface="Montserrat"/>
              <a:cs typeface="Montserrat"/>
              <a:sym typeface="Montserrat"/>
            </a:endParaRPr>
          </a:p>
          <a:p>
            <a:pPr marL="171450" marR="0" lvl="0" indent="-171450" algn="l" rtl="0">
              <a:lnSpc>
                <a:spcPct val="107000"/>
              </a:lnSpc>
              <a:spcBef>
                <a:spcPts val="300"/>
              </a:spcBef>
              <a:spcAft>
                <a:spcPts val="0"/>
              </a:spcAft>
              <a:buClr>
                <a:schemeClr val="dk1"/>
              </a:buClr>
              <a:buSzPts val="1000"/>
              <a:buFont typeface="Arial"/>
              <a:buChar char="•"/>
            </a:pPr>
            <a:r>
              <a:rPr lang="fr-FR" sz="1100" dirty="0">
                <a:solidFill>
                  <a:schemeClr val="dk1"/>
                </a:solidFill>
                <a:latin typeface="Montserrat"/>
                <a:ea typeface="Montserrat"/>
                <a:cs typeface="Montserrat"/>
                <a:sym typeface="Montserrat"/>
              </a:rPr>
              <a:t>Obligation de </a:t>
            </a:r>
            <a:r>
              <a:rPr lang="fr-FR" sz="1100" b="1" dirty="0">
                <a:solidFill>
                  <a:schemeClr val="dk1"/>
                </a:solidFill>
                <a:latin typeface="Montserrat"/>
                <a:ea typeface="Montserrat"/>
                <a:cs typeface="Montserrat"/>
                <a:sym typeface="Montserrat"/>
              </a:rPr>
              <a:t>B2 et FIJAIS </a:t>
            </a:r>
            <a:r>
              <a:rPr lang="fr-FR" sz="1100" dirty="0">
                <a:solidFill>
                  <a:schemeClr val="dk1"/>
                </a:solidFill>
                <a:latin typeface="Montserrat"/>
                <a:ea typeface="Montserrat"/>
                <a:cs typeface="Montserrat"/>
                <a:sym typeface="Montserrat"/>
              </a:rPr>
              <a:t>pour les mentors</a:t>
            </a:r>
            <a:endParaRPr dirty="0"/>
          </a:p>
          <a:p>
            <a:pPr marL="171450" marR="0" lvl="0" indent="-171450" algn="l" rtl="0">
              <a:lnSpc>
                <a:spcPct val="107000"/>
              </a:lnSpc>
              <a:spcBef>
                <a:spcPts val="300"/>
              </a:spcBef>
              <a:spcAft>
                <a:spcPts val="0"/>
              </a:spcAft>
              <a:buClr>
                <a:schemeClr val="dk1"/>
              </a:buClr>
              <a:buSzPts val="1000"/>
              <a:buFont typeface="Arial"/>
              <a:buChar char="•"/>
            </a:pPr>
            <a:r>
              <a:rPr lang="fr-FR" sz="1100" b="1" dirty="0">
                <a:solidFill>
                  <a:schemeClr val="dk1"/>
                </a:solidFill>
                <a:latin typeface="Montserrat"/>
                <a:ea typeface="Montserrat"/>
                <a:cs typeface="Montserrat"/>
                <a:sym typeface="Montserrat"/>
              </a:rPr>
              <a:t>Conventionnement</a:t>
            </a:r>
            <a:r>
              <a:rPr lang="fr-FR" sz="1100" dirty="0">
                <a:solidFill>
                  <a:schemeClr val="dk1"/>
                </a:solidFill>
                <a:latin typeface="Montserrat"/>
                <a:ea typeface="Montserrat"/>
                <a:cs typeface="Montserrat"/>
                <a:sym typeface="Montserrat"/>
              </a:rPr>
              <a:t> avec des associations</a:t>
            </a:r>
            <a:endParaRPr dirty="0"/>
          </a:p>
          <a:p>
            <a:pPr marL="171450" marR="0" lvl="0" indent="-171450" algn="l" rtl="0">
              <a:lnSpc>
                <a:spcPct val="107000"/>
              </a:lnSpc>
              <a:spcBef>
                <a:spcPts val="300"/>
              </a:spcBef>
              <a:spcAft>
                <a:spcPts val="0"/>
              </a:spcAft>
              <a:buClr>
                <a:schemeClr val="dk1"/>
              </a:buClr>
              <a:buSzPts val="1000"/>
              <a:buFont typeface="Arial"/>
              <a:buChar char="•"/>
            </a:pPr>
            <a:r>
              <a:rPr lang="fr-FR" sz="1100" b="1" dirty="0">
                <a:solidFill>
                  <a:schemeClr val="dk1"/>
                </a:solidFill>
                <a:latin typeface="Montserrat"/>
                <a:ea typeface="Montserrat"/>
                <a:cs typeface="Montserrat"/>
                <a:sym typeface="Montserrat"/>
              </a:rPr>
              <a:t>Signature d'une convention association / jeune  </a:t>
            </a:r>
            <a:endParaRPr dirty="0"/>
          </a:p>
        </p:txBody>
      </p:sp>
      <p:cxnSp>
        <p:nvCxnSpPr>
          <p:cNvPr id="138" name="Google Shape;138;p15"/>
          <p:cNvCxnSpPr/>
          <p:nvPr/>
        </p:nvCxnSpPr>
        <p:spPr>
          <a:xfrm>
            <a:off x="8168720" y="2134166"/>
            <a:ext cx="0" cy="785620"/>
          </a:xfrm>
          <a:prstGeom prst="straightConnector1">
            <a:avLst/>
          </a:prstGeom>
          <a:noFill/>
          <a:ln w="12700" cap="flat" cmpd="sng">
            <a:solidFill>
              <a:srgbClr val="004883"/>
            </a:solidFill>
            <a:prstDash val="solid"/>
            <a:round/>
            <a:headEnd type="oval" w="lg" len="lg"/>
            <a:tailEnd type="none" w="sm" len="sm"/>
          </a:ln>
        </p:spPr>
      </p:cxnSp>
      <p:sp>
        <p:nvSpPr>
          <p:cNvPr id="2" name="TextBox 1">
            <a:extLst>
              <a:ext uri="{FF2B5EF4-FFF2-40B4-BE49-F238E27FC236}">
                <a16:creationId xmlns:a16="http://schemas.microsoft.com/office/drawing/2014/main" id="{D5EFD6E6-85DD-4DB2-DD4A-B5178D33F33F}"/>
              </a:ext>
            </a:extLst>
          </p:cNvPr>
          <p:cNvSpPr txBox="1"/>
          <p:nvPr/>
        </p:nvSpPr>
        <p:spPr>
          <a:xfrm>
            <a:off x="995733" y="5332194"/>
            <a:ext cx="2160000" cy="914401"/>
          </a:xfrm>
          <a:prstGeom prst="rect">
            <a:avLst/>
          </a:prstGeom>
          <a:solidFill>
            <a:schemeClr val="bg1">
              <a:lumMod val="85000"/>
            </a:schemeClr>
          </a:solidFill>
        </p:spPr>
        <p:txBody>
          <a:bodyPr wrap="square" rtlCol="0" anchor="ctr">
            <a:noAutofit/>
          </a:bodyPr>
          <a:lstStyle/>
          <a:p>
            <a:pPr algn="ctr"/>
            <a:r>
              <a:rPr lang="fr-FR" sz="1100" dirty="0">
                <a:latin typeface="Montserrat" panose="00000500000000000000" pitchFamily="2" charset="0"/>
              </a:rPr>
              <a:t>En gris clair : exemples d’éléments de contexte propres au département, à adapter selon l’historique des territoires</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46"/>
        <p:cNvGrpSpPr/>
        <p:nvPr/>
      </p:nvGrpSpPr>
      <p:grpSpPr>
        <a:xfrm>
          <a:off x="0" y="0"/>
          <a:ext cx="0" cy="0"/>
          <a:chOff x="0" y="0"/>
          <a:chExt cx="0" cy="0"/>
        </a:xfrm>
      </p:grpSpPr>
      <p:sp>
        <p:nvSpPr>
          <p:cNvPr id="19" name="TextBox 18">
            <a:extLst>
              <a:ext uri="{FF2B5EF4-FFF2-40B4-BE49-F238E27FC236}">
                <a16:creationId xmlns:a16="http://schemas.microsoft.com/office/drawing/2014/main" id="{D2A796F3-4BE0-9FEE-6AA5-483C075B49FB}"/>
              </a:ext>
            </a:extLst>
          </p:cNvPr>
          <p:cNvSpPr txBox="1"/>
          <p:nvPr/>
        </p:nvSpPr>
        <p:spPr>
          <a:xfrm>
            <a:off x="560562" y="1742157"/>
            <a:ext cx="11115502" cy="793083"/>
          </a:xfrm>
          <a:prstGeom prst="rect">
            <a:avLst/>
          </a:prstGeom>
          <a:solidFill>
            <a:schemeClr val="accent4">
              <a:lumMod val="20000"/>
              <a:lumOff val="80000"/>
            </a:schemeClr>
          </a:solidFill>
        </p:spPr>
        <p:txBody>
          <a:bodyPr wrap="square" lIns="108000" tIns="72000" rIns="108000" bIns="72000" rtlCol="0" anchor="ctr">
            <a:noAutofit/>
          </a:bodyPr>
          <a:lstStyle/>
          <a:p>
            <a:pPr algn="l">
              <a:spcAft>
                <a:spcPts val="600"/>
              </a:spcAft>
            </a:pPr>
            <a:endParaRPr lang="fr-FR" sz="1200" dirty="0">
              <a:latin typeface="Montserrat" panose="00000500000000000000" pitchFamily="2" charset="0"/>
            </a:endParaRPr>
          </a:p>
        </p:txBody>
      </p:sp>
      <p:sp>
        <p:nvSpPr>
          <p:cNvPr id="6" name="Title 5">
            <a:extLst>
              <a:ext uri="{FF2B5EF4-FFF2-40B4-BE49-F238E27FC236}">
                <a16:creationId xmlns:a16="http://schemas.microsoft.com/office/drawing/2014/main" id="{03DBECA4-82A6-E4D2-53D2-72D9065F9F6F}"/>
              </a:ext>
            </a:extLst>
          </p:cNvPr>
          <p:cNvSpPr>
            <a:spLocks noGrp="1"/>
          </p:cNvSpPr>
          <p:nvPr>
            <p:ph type="title"/>
          </p:nvPr>
        </p:nvSpPr>
        <p:spPr/>
        <p:txBody>
          <a:bodyPr/>
          <a:lstStyle/>
          <a:p>
            <a:r>
              <a:rPr lang="fr-FR" sz="1800" dirty="0">
                <a:solidFill>
                  <a:schemeClr val="accent1"/>
                </a:solidFill>
              </a:rPr>
              <a:t>Le mentorat, qu’est-ce que c’est ? </a:t>
            </a:r>
            <a:br>
              <a:rPr lang="fr-FR" sz="2400" dirty="0">
                <a:solidFill>
                  <a:schemeClr val="accent1"/>
                </a:solidFill>
              </a:rPr>
            </a:br>
            <a:r>
              <a:rPr lang="fr-FR" dirty="0"/>
              <a:t>Qu’est-ce que le mentorat ? Qu’est-ce que le parrainage ? </a:t>
            </a:r>
          </a:p>
        </p:txBody>
      </p:sp>
      <p:sp>
        <p:nvSpPr>
          <p:cNvPr id="147" name="Google Shape;147;p16"/>
          <p:cNvSpPr txBox="1">
            <a:spLocks noGrp="1"/>
          </p:cNvSpPr>
          <p:nvPr>
            <p:ph type="subTitle" idx="11"/>
          </p:nvPr>
        </p:nvSpPr>
        <p:spPr>
          <a:xfrm>
            <a:off x="597207" y="3560491"/>
            <a:ext cx="4793943" cy="2661379"/>
          </a:xfrm>
          <a:prstGeom prst="rect">
            <a:avLst/>
          </a:prstGeom>
          <a:noFill/>
          <a:ln>
            <a:noFill/>
          </a:ln>
        </p:spPr>
        <p:txBody>
          <a:bodyPr spcFirstLastPara="1" wrap="square" lIns="0" tIns="0" rIns="0" bIns="0" anchor="t" anchorCtr="0">
            <a:noAutofit/>
          </a:bodyPr>
          <a:lstStyle/>
          <a:p>
            <a:pPr marL="366178" indent="-171450">
              <a:lnSpc>
                <a:spcPct val="115000"/>
              </a:lnSpc>
              <a:spcAft>
                <a:spcPts val="600"/>
              </a:spcAft>
              <a:buClr>
                <a:srgbClr val="000000"/>
              </a:buClr>
              <a:buSzPts val="1300"/>
              <a:buFont typeface="Arial" panose="020B0604020202020204" pitchFamily="34" charset="0"/>
              <a:buChar char="•"/>
            </a:pPr>
            <a:r>
              <a:rPr lang="fr-FR" sz="1200" u="none" dirty="0">
                <a:solidFill>
                  <a:schemeClr val="tx1"/>
                </a:solidFill>
                <a:latin typeface="Montserrat" panose="00000500000000000000" pitchFamily="2" charset="0"/>
                <a:ea typeface="Montserrat"/>
                <a:cs typeface="Montserrat"/>
                <a:sym typeface="Montserrat"/>
              </a:rPr>
              <a:t>Une d</a:t>
            </a:r>
            <a:r>
              <a:rPr lang="fr-FR" sz="1200" b="0" u="none" dirty="0">
                <a:solidFill>
                  <a:schemeClr val="tx1"/>
                </a:solidFill>
                <a:latin typeface="Montserrat" panose="00000500000000000000" pitchFamily="2" charset="0"/>
                <a:ea typeface="Montserrat"/>
                <a:cs typeface="Montserrat"/>
                <a:sym typeface="Montserrat"/>
              </a:rPr>
              <a:t>urée d’accompagnement d’au moins </a:t>
            </a:r>
            <a:r>
              <a:rPr lang="fr-FR" sz="1200" b="1" u="none" dirty="0">
                <a:solidFill>
                  <a:schemeClr val="tx1"/>
                </a:solidFill>
                <a:latin typeface="Montserrat" panose="00000500000000000000" pitchFamily="2" charset="0"/>
                <a:ea typeface="Montserrat"/>
                <a:cs typeface="Montserrat"/>
                <a:sym typeface="Montserrat"/>
              </a:rPr>
              <a:t>6 mois</a:t>
            </a:r>
            <a:endParaRPr lang="fr-FR" sz="1200" u="none" dirty="0">
              <a:solidFill>
                <a:schemeClr val="tx1"/>
              </a:solidFill>
              <a:latin typeface="Montserrat" panose="00000500000000000000" pitchFamily="2" charset="0"/>
              <a:ea typeface="Montserrat"/>
              <a:cs typeface="Montserrat"/>
              <a:sym typeface="Montserrat"/>
            </a:endParaRPr>
          </a:p>
          <a:p>
            <a:pPr marL="366178" indent="-171450">
              <a:lnSpc>
                <a:spcPct val="115000"/>
              </a:lnSpc>
              <a:spcAft>
                <a:spcPts val="600"/>
              </a:spcAft>
              <a:buClr>
                <a:srgbClr val="000000"/>
              </a:buClr>
              <a:buSzPts val="1300"/>
              <a:buFont typeface="Arial" panose="020B0604020202020204" pitchFamily="34" charset="0"/>
              <a:buChar char="•"/>
            </a:pPr>
            <a:r>
              <a:rPr lang="fr-FR" sz="1200" b="0" u="none" dirty="0">
                <a:solidFill>
                  <a:schemeClr val="tx1"/>
                </a:solidFill>
                <a:latin typeface="Montserrat" panose="00000500000000000000" pitchFamily="2" charset="0"/>
                <a:ea typeface="Montserrat"/>
                <a:cs typeface="Montserrat"/>
                <a:sym typeface="Montserrat"/>
              </a:rPr>
              <a:t>Des objectifs construits avec le jeune qui peuvent porter sur </a:t>
            </a:r>
            <a:r>
              <a:rPr lang="fr-FR" sz="1200" b="1" u="none" dirty="0">
                <a:solidFill>
                  <a:schemeClr val="tx1"/>
                </a:solidFill>
                <a:latin typeface="Montserrat" panose="00000500000000000000" pitchFamily="2" charset="0"/>
                <a:ea typeface="Montserrat"/>
                <a:cs typeface="Montserrat"/>
                <a:sym typeface="Montserrat"/>
              </a:rPr>
              <a:t>l’accompagnement ou l’orientation scolaire </a:t>
            </a:r>
            <a:r>
              <a:rPr lang="fr-FR" sz="1200" u="none" dirty="0">
                <a:solidFill>
                  <a:schemeClr val="tx1"/>
                </a:solidFill>
                <a:latin typeface="Montserrat" panose="00000500000000000000" pitchFamily="2" charset="0"/>
                <a:ea typeface="Montserrat"/>
                <a:cs typeface="Montserrat"/>
                <a:sym typeface="Montserrat"/>
              </a:rPr>
              <a:t>ainsi que </a:t>
            </a:r>
            <a:r>
              <a:rPr lang="fr-FR" sz="1200" b="1" u="none" dirty="0">
                <a:solidFill>
                  <a:schemeClr val="tx1"/>
                </a:solidFill>
                <a:latin typeface="Montserrat" panose="00000500000000000000" pitchFamily="2" charset="0"/>
                <a:ea typeface="Montserrat"/>
                <a:cs typeface="Montserrat"/>
                <a:sym typeface="Montserrat"/>
              </a:rPr>
              <a:t>l’insertion professionnelle, </a:t>
            </a:r>
            <a:r>
              <a:rPr lang="fr-FR" sz="1200" u="none" dirty="0">
                <a:solidFill>
                  <a:schemeClr val="tx1"/>
                </a:solidFill>
                <a:latin typeface="Montserrat" panose="00000500000000000000" pitchFamily="2" charset="0"/>
                <a:ea typeface="Montserrat"/>
                <a:cs typeface="Montserrat"/>
                <a:sym typeface="Montserrat"/>
              </a:rPr>
              <a:t>tout en favorisant la confiance en soi, l’autonomie et l’épanouissement individuel</a:t>
            </a:r>
            <a:endParaRPr lang="fr-FR" sz="1200" b="1" u="none" dirty="0">
              <a:solidFill>
                <a:schemeClr val="tx1"/>
              </a:solidFill>
              <a:latin typeface="Montserrat" panose="00000500000000000000" pitchFamily="2" charset="0"/>
              <a:ea typeface="Montserrat"/>
              <a:cs typeface="Montserrat"/>
              <a:sym typeface="Montserrat"/>
            </a:endParaRPr>
          </a:p>
          <a:p>
            <a:pPr marL="366178" indent="-171450">
              <a:lnSpc>
                <a:spcPct val="115000"/>
              </a:lnSpc>
              <a:spcAft>
                <a:spcPts val="600"/>
              </a:spcAft>
              <a:buClr>
                <a:srgbClr val="000000"/>
              </a:buClr>
              <a:buSzPts val="1300"/>
              <a:buFont typeface="Arial" panose="020B0604020202020204" pitchFamily="34" charset="0"/>
              <a:buChar char="•"/>
            </a:pPr>
            <a:r>
              <a:rPr lang="fr-FR" sz="1200" u="none" dirty="0">
                <a:solidFill>
                  <a:schemeClr val="tx1"/>
                </a:solidFill>
                <a:latin typeface="Montserrat" panose="00000500000000000000" pitchFamily="2" charset="0"/>
                <a:ea typeface="Montserrat"/>
                <a:cs typeface="Montserrat"/>
                <a:sym typeface="Montserrat"/>
              </a:rPr>
              <a:t>Plutôt à partir de 11 ans : proposition systématique </a:t>
            </a:r>
            <a:r>
              <a:rPr lang="fr-FR" sz="1200" b="1" u="none" dirty="0">
                <a:solidFill>
                  <a:schemeClr val="tx1"/>
                </a:solidFill>
                <a:latin typeface="Montserrat" panose="00000500000000000000" pitchFamily="2" charset="0"/>
                <a:ea typeface="Montserrat"/>
                <a:cs typeface="Montserrat"/>
                <a:sym typeface="Montserrat"/>
              </a:rPr>
              <a:t>à l’entrée au collège </a:t>
            </a:r>
            <a:r>
              <a:rPr lang="fr-FR" sz="1200" u="none" dirty="0">
                <a:solidFill>
                  <a:schemeClr val="tx1"/>
                </a:solidFill>
                <a:latin typeface="Montserrat" panose="00000500000000000000" pitchFamily="2" charset="0"/>
                <a:ea typeface="Montserrat"/>
                <a:cs typeface="Montserrat"/>
                <a:sym typeface="Montserrat"/>
              </a:rPr>
              <a:t>pour les jeunes de l’ASE </a:t>
            </a:r>
          </a:p>
        </p:txBody>
      </p:sp>
      <p:sp>
        <p:nvSpPr>
          <p:cNvPr id="149" name="Google Shape;149;p16"/>
          <p:cNvSpPr txBox="1">
            <a:spLocks noGrp="1"/>
          </p:cNvSpPr>
          <p:nvPr>
            <p:ph type="sldNum" sz="quarter" idx="4"/>
          </p:nvPr>
        </p:nvSpPr>
        <p:spPr>
          <a:prstGeom prst="rect">
            <a:avLst/>
          </a:prstGeom>
          <a:noFill/>
          <a:ln>
            <a:noFill/>
          </a:ln>
        </p:spPr>
        <p:txBody>
          <a:bodyPr spcFirstLastPara="1" wrap="square" lIns="0" tIns="0" rIns="0" bIns="0"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Tx/>
              <a:buNone/>
              <a:tabLst/>
              <a:defRPr/>
            </a:pPr>
            <a:fld id="{00000000-1234-1234-1234-123412341234}" type="slidenum">
              <a:rPr kumimoji="0" lang="fr-FR" sz="1200" b="1" i="0" u="none" strike="noStrike" kern="0" cap="none" spc="0" normalizeH="0" baseline="0" noProof="0" smtClean="0">
                <a:ln>
                  <a:noFill/>
                </a:ln>
                <a:solidFill>
                  <a:srgbClr val="30287C"/>
                </a:solidFill>
                <a:effectLst/>
                <a:uLnTx/>
                <a:uFillTx/>
                <a:latin typeface="Montserrat" panose="00000500000000000000" pitchFamily="2" charset="0"/>
                <a:sym typeface="Montserrat"/>
              </a:rPr>
              <a:pPr marL="0" marR="0" lvl="0" indent="0" algn="ctr" defTabSz="1219170" rtl="0" eaLnBrk="1" fontAlgn="auto" latinLnBrk="0" hangingPunct="1">
                <a:lnSpc>
                  <a:spcPct val="100000"/>
                </a:lnSpc>
                <a:spcBef>
                  <a:spcPts val="0"/>
                </a:spcBef>
                <a:spcAft>
                  <a:spcPts val="0"/>
                </a:spcAft>
                <a:buClr>
                  <a:srgbClr val="000000"/>
                </a:buClr>
                <a:buSzTx/>
                <a:buFontTx/>
                <a:buNone/>
                <a:tabLst/>
                <a:defRPr/>
              </a:pPr>
              <a:t>5</a:t>
            </a:fld>
            <a:endParaRPr kumimoji="0" lang="fr-FR" sz="1200" b="1" i="0" u="none" strike="noStrike" kern="0" cap="none" spc="0" normalizeH="0" baseline="0" noProof="0">
              <a:ln>
                <a:noFill/>
              </a:ln>
              <a:solidFill>
                <a:srgbClr val="30287C"/>
              </a:solidFill>
              <a:effectLst/>
              <a:uLnTx/>
              <a:uFillTx/>
              <a:latin typeface="Montserrat" panose="00000500000000000000" pitchFamily="2" charset="0"/>
              <a:sym typeface="Montserrat"/>
            </a:endParaRPr>
          </a:p>
        </p:txBody>
      </p:sp>
      <p:sp>
        <p:nvSpPr>
          <p:cNvPr id="148" name="Google Shape;148;p16"/>
          <p:cNvSpPr txBox="1">
            <a:spLocks noGrp="1"/>
          </p:cNvSpPr>
          <p:nvPr>
            <p:ph type="dt" idx="4294967295"/>
          </p:nvPr>
        </p:nvSpPr>
        <p:spPr>
          <a:xfrm>
            <a:off x="0" y="6618288"/>
            <a:ext cx="239713" cy="239712"/>
          </a:xfrm>
          <a:prstGeom prst="rect">
            <a:avLst/>
          </a:prstGeom>
          <a:noFill/>
          <a:ln w="9525" cap="flat" cmpd="sng">
            <a:solidFill>
              <a:schemeClr val="lt1">
                <a:alpha val="0"/>
              </a:schemeClr>
            </a:solidFill>
            <a:prstDash val="solid"/>
            <a:round/>
            <a:headEnd type="none" w="sm" len="sm"/>
            <a:tailEnd type="none" w="sm" len="sm"/>
          </a:ln>
        </p:spPr>
        <p:txBody>
          <a:bodyPr spcFirstLastPara="1" wrap="square" lIns="0" tIns="0" rIns="0" bIns="0"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Pts val="1400"/>
              <a:buFontTx/>
              <a:buNone/>
              <a:tabLst/>
              <a:defRPr/>
            </a:pPr>
            <a:r>
              <a:rPr kumimoji="0" lang="fr-FR" sz="133" b="0" i="0" u="none" strike="noStrike" kern="0" cap="none" spc="0" normalizeH="0" baseline="0" noProof="0">
                <a:ln>
                  <a:noFill/>
                </a:ln>
                <a:solidFill>
                  <a:srgbClr val="FFFFFF"/>
                </a:solidFill>
                <a:effectLst/>
                <a:uLnTx/>
                <a:uFillTx/>
                <a:latin typeface="Montserrat" panose="00000500000000000000" pitchFamily="2" charset="0"/>
                <a:sym typeface="Montserrat"/>
              </a:rPr>
              <a:t>Date</a:t>
            </a:r>
            <a:endParaRPr kumimoji="0" sz="133" b="0" i="0" u="none" strike="noStrike" kern="0" cap="none" spc="0" normalizeH="0" baseline="0" noProof="0">
              <a:ln>
                <a:noFill/>
              </a:ln>
              <a:solidFill>
                <a:srgbClr val="FFFFFF"/>
              </a:solidFill>
              <a:effectLst/>
              <a:uLnTx/>
              <a:uFillTx/>
              <a:latin typeface="Montserrat" panose="00000500000000000000" pitchFamily="2" charset="0"/>
              <a:sym typeface="Montserrat"/>
            </a:endParaRPr>
          </a:p>
        </p:txBody>
      </p:sp>
      <p:sp>
        <p:nvSpPr>
          <p:cNvPr id="10" name="TextBox 9">
            <a:extLst>
              <a:ext uri="{FF2B5EF4-FFF2-40B4-BE49-F238E27FC236}">
                <a16:creationId xmlns:a16="http://schemas.microsoft.com/office/drawing/2014/main" id="{E2C6B0D0-804A-72E5-00CA-79A27218CF7B}"/>
              </a:ext>
            </a:extLst>
          </p:cNvPr>
          <p:cNvSpPr txBox="1"/>
          <p:nvPr/>
        </p:nvSpPr>
        <p:spPr>
          <a:xfrm>
            <a:off x="560561" y="3152001"/>
            <a:ext cx="4793943" cy="276999"/>
          </a:xfrm>
          <a:prstGeom prst="rect">
            <a:avLst/>
          </a:prstGeom>
          <a:noFill/>
        </p:spPr>
        <p:txBody>
          <a:bodyPr wrap="square" lIns="36000" tIns="0" rIns="36000" bIns="0" rtlCol="0">
            <a:spAutoFit/>
          </a:bodyPr>
          <a:lstStyle/>
          <a:p>
            <a:r>
              <a:rPr lang="fr-FR" b="1" dirty="0">
                <a:solidFill>
                  <a:schemeClr val="accent1"/>
                </a:solidFill>
                <a:latin typeface="Montserrat" panose="00000500000000000000" pitchFamily="2" charset="0"/>
              </a:rPr>
              <a:t>Le mentorat</a:t>
            </a:r>
          </a:p>
        </p:txBody>
      </p:sp>
      <p:sp>
        <p:nvSpPr>
          <p:cNvPr id="11" name="TextBox 10">
            <a:extLst>
              <a:ext uri="{FF2B5EF4-FFF2-40B4-BE49-F238E27FC236}">
                <a16:creationId xmlns:a16="http://schemas.microsoft.com/office/drawing/2014/main" id="{4647CB53-CB79-8835-F21E-65BAC7FC0692}"/>
              </a:ext>
            </a:extLst>
          </p:cNvPr>
          <p:cNvSpPr txBox="1"/>
          <p:nvPr/>
        </p:nvSpPr>
        <p:spPr>
          <a:xfrm>
            <a:off x="6554803" y="3093184"/>
            <a:ext cx="3998608" cy="312628"/>
          </a:xfrm>
          <a:prstGeom prst="rect">
            <a:avLst/>
          </a:prstGeom>
          <a:noFill/>
        </p:spPr>
        <p:txBody>
          <a:bodyPr wrap="square" lIns="36000" tIns="0" rIns="36000" bIns="0" rtlCol="0" anchor="b">
            <a:noAutofit/>
          </a:bodyPr>
          <a:lstStyle/>
          <a:p>
            <a:r>
              <a:rPr lang="fr-FR" b="1" dirty="0">
                <a:solidFill>
                  <a:schemeClr val="accent1"/>
                </a:solidFill>
                <a:latin typeface="Montserrat" panose="00000500000000000000" pitchFamily="2" charset="0"/>
              </a:rPr>
              <a:t>Le parrainage</a:t>
            </a:r>
          </a:p>
        </p:txBody>
      </p:sp>
      <p:sp>
        <p:nvSpPr>
          <p:cNvPr id="12" name="Google Shape;147;p16">
            <a:extLst>
              <a:ext uri="{FF2B5EF4-FFF2-40B4-BE49-F238E27FC236}">
                <a16:creationId xmlns:a16="http://schemas.microsoft.com/office/drawing/2014/main" id="{9E3FEF37-EE6F-4064-5D4D-E21F5BB6B01E}"/>
              </a:ext>
            </a:extLst>
          </p:cNvPr>
          <p:cNvSpPr txBox="1">
            <a:spLocks/>
          </p:cNvSpPr>
          <p:nvPr/>
        </p:nvSpPr>
        <p:spPr>
          <a:xfrm>
            <a:off x="6243485" y="3560491"/>
            <a:ext cx="4992936" cy="2661379"/>
          </a:xfrm>
          <a:prstGeom prst="rect">
            <a:avLst/>
          </a:prstGeom>
          <a:noFill/>
          <a:ln>
            <a:noFill/>
          </a:ln>
        </p:spPr>
        <p:txBody>
          <a:bodyPr spcFirstLastPara="1" vert="horz" wrap="square" lIns="0" tIns="0" rIns="0" bIns="0" numCol="1" rtlCol="0" anchor="t" anchorCtr="0">
            <a:noAutofit/>
          </a:bodyPr>
          <a:lstStyle>
            <a:lvl1pPr marL="114300" indent="0" algn="l" defTabSz="914400" rtl="0" eaLnBrk="1" latinLnBrk="0" hangingPunct="1">
              <a:lnSpc>
                <a:spcPct val="120000"/>
              </a:lnSpc>
              <a:spcBef>
                <a:spcPct val="20000"/>
              </a:spcBef>
              <a:buClr>
                <a:srgbClr val="0092D2"/>
              </a:buClr>
              <a:buFont typeface="Arial"/>
              <a:buNone/>
              <a:defRPr lang="fr-FR" sz="1500" b="0" i="0" u="sng" kern="1500" baseline="0">
                <a:solidFill>
                  <a:srgbClr val="0092D2"/>
                </a:solidFill>
                <a:uFillTx/>
                <a:latin typeface="Oswald Bold"/>
                <a:ea typeface="+mn-ea"/>
                <a:cs typeface="Oswald Bold"/>
              </a:defRPr>
            </a:lvl1pPr>
            <a:lvl2pPr marL="582930" indent="-171450" algn="l" defTabSz="914400" rtl="0" eaLnBrk="1" latinLnBrk="0" hangingPunct="1">
              <a:lnSpc>
                <a:spcPct val="120000"/>
              </a:lnSpc>
              <a:spcBef>
                <a:spcPct val="20000"/>
              </a:spcBef>
              <a:buClr>
                <a:srgbClr val="0092D2"/>
              </a:buClr>
              <a:buFont typeface="Arial"/>
              <a:buChar char="•"/>
              <a:defRPr lang="fr-FR" sz="1200" b="0" i="0" u="none" kern="1500" baseline="0" dirty="0" smtClean="0">
                <a:solidFill>
                  <a:srgbClr val="505150"/>
                </a:solidFill>
                <a:uFillTx/>
                <a:latin typeface="Century Gothic"/>
                <a:ea typeface="+mn-ea"/>
                <a:cs typeface="Century Gothic"/>
              </a:defRPr>
            </a:lvl2pPr>
            <a:lvl3pPr marL="948690" indent="-171450" algn="l" defTabSz="914400" rtl="0" eaLnBrk="1" latinLnBrk="0" hangingPunct="1">
              <a:lnSpc>
                <a:spcPct val="120000"/>
              </a:lnSpc>
              <a:spcBef>
                <a:spcPct val="20000"/>
              </a:spcBef>
              <a:buClr>
                <a:srgbClr val="0092D2"/>
              </a:buClr>
              <a:buSzPct val="100000"/>
              <a:buFont typeface="Lucida Grande"/>
              <a:buChar char="-"/>
              <a:defRPr lang="fr-FR" sz="1200" b="0" i="0" u="none" kern="1500" baseline="0" dirty="0" smtClean="0">
                <a:solidFill>
                  <a:srgbClr val="505150"/>
                </a:solidFill>
                <a:uFillTx/>
                <a:latin typeface="Century Gothic"/>
                <a:ea typeface="+mn-ea"/>
                <a:cs typeface="Century Gothic"/>
              </a:defRPr>
            </a:lvl3pPr>
            <a:lvl4pPr marL="1223010" indent="-171450" algn="l" defTabSz="914400" rtl="0" eaLnBrk="1" latinLnBrk="0" hangingPunct="1">
              <a:lnSpc>
                <a:spcPct val="120000"/>
              </a:lnSpc>
              <a:spcBef>
                <a:spcPct val="20000"/>
              </a:spcBef>
              <a:buClr>
                <a:srgbClr val="0092D2"/>
              </a:buClr>
              <a:buFont typeface="Lucida Grande"/>
              <a:buChar char="&gt;"/>
              <a:defRPr lang="fr-FR" sz="1200" b="0" i="0" u="none" kern="1500" baseline="0" dirty="0" smtClean="0">
                <a:solidFill>
                  <a:srgbClr val="505150"/>
                </a:solidFill>
                <a:uFillTx/>
                <a:latin typeface="Century Gothic"/>
                <a:ea typeface="+mn-ea"/>
                <a:cs typeface="Century Gothic"/>
              </a:defRPr>
            </a:lvl4pPr>
            <a:lvl5pPr marL="1325880" indent="0" algn="l" defTabSz="914400" rtl="0" eaLnBrk="1" latinLnBrk="0" hangingPunct="1">
              <a:lnSpc>
                <a:spcPct val="120000"/>
              </a:lnSpc>
              <a:spcBef>
                <a:spcPct val="20000"/>
              </a:spcBef>
              <a:buClr>
                <a:srgbClr val="0092D2"/>
              </a:buClr>
              <a:buFont typeface="Arial"/>
              <a:buNone/>
              <a:defRPr lang="en-US" sz="1200" b="0" i="0" u="none" kern="1500" baseline="0" dirty="0">
                <a:solidFill>
                  <a:srgbClr val="505150"/>
                </a:solidFill>
                <a:uFillTx/>
                <a:latin typeface="Century Gothic"/>
                <a:ea typeface="+mn-ea"/>
                <a:cs typeface="Century Gothic"/>
              </a:defRPr>
            </a:lvl5pPr>
            <a:lvl6pPr marL="1737360" indent="-182880" algn="l" defTabSz="914400" rtl="0" eaLnBrk="1" latinLnBrk="0" hangingPunct="1">
              <a:spcBef>
                <a:spcPct val="20000"/>
              </a:spcBef>
              <a:buClr>
                <a:schemeClr val="accent1"/>
              </a:buClr>
              <a:buFont typeface="Arial" pitchFamily="34" charset="0"/>
              <a:buChar char="•"/>
              <a:defRPr sz="1400" kern="1200" baseline="0">
                <a:solidFill>
                  <a:schemeClr val="tx1"/>
                </a:solidFill>
                <a:latin typeface="+mn-lt"/>
                <a:ea typeface="+mn-ea"/>
                <a:cs typeface="+mn-cs"/>
              </a:defRPr>
            </a:lvl6pPr>
            <a:lvl7pPr marL="1920240" indent="-182880" algn="l" defTabSz="914400" rtl="0" eaLnBrk="1" latinLnBrk="0" hangingPunct="1">
              <a:spcBef>
                <a:spcPct val="20000"/>
              </a:spcBef>
              <a:buClr>
                <a:schemeClr val="accent2"/>
              </a:buClr>
              <a:buFont typeface="Arial" pitchFamily="34" charset="0"/>
              <a:buChar char="•"/>
              <a:defRPr sz="1400" kern="1200">
                <a:solidFill>
                  <a:schemeClr val="tx1"/>
                </a:solidFill>
                <a:latin typeface="+mn-lt"/>
                <a:ea typeface="+mn-ea"/>
                <a:cs typeface="+mn-cs"/>
              </a:defRPr>
            </a:lvl7pPr>
            <a:lvl8pPr marL="2103120" indent="-182880" algn="l" defTabSz="914400" rtl="0" eaLnBrk="1" latinLnBrk="0" hangingPunct="1">
              <a:spcBef>
                <a:spcPct val="20000"/>
              </a:spcBef>
              <a:buClr>
                <a:schemeClr val="accent3"/>
              </a:buClr>
              <a:buFont typeface="Arial" pitchFamily="34" charset="0"/>
              <a:buChar char="•"/>
              <a:defRPr sz="1400" kern="1200">
                <a:solidFill>
                  <a:schemeClr val="tx1"/>
                </a:solidFill>
                <a:latin typeface="+mn-lt"/>
                <a:ea typeface="+mn-ea"/>
                <a:cs typeface="+mn-cs"/>
              </a:defRPr>
            </a:lvl8pPr>
            <a:lvl9pPr marL="2286000" indent="-182880" algn="l" defTabSz="914400" rtl="0" eaLnBrk="1" latinLnBrk="0" hangingPunct="1">
              <a:spcBef>
                <a:spcPct val="20000"/>
              </a:spcBef>
              <a:buClr>
                <a:schemeClr val="accent4"/>
              </a:buClr>
              <a:buFont typeface="Arial" pitchFamily="34" charset="0"/>
              <a:buChar char="•"/>
              <a:defRPr sz="1400" kern="1200">
                <a:solidFill>
                  <a:schemeClr val="tx1"/>
                </a:solidFill>
                <a:latin typeface="+mn-lt"/>
                <a:ea typeface="+mn-ea"/>
                <a:cs typeface="+mn-cs"/>
              </a:defRPr>
            </a:lvl9pPr>
          </a:lstStyle>
          <a:p>
            <a:pPr marL="651928" indent="-285750">
              <a:lnSpc>
                <a:spcPct val="115000"/>
              </a:lnSpc>
              <a:spcAft>
                <a:spcPts val="600"/>
              </a:spcAft>
              <a:buClr>
                <a:srgbClr val="000000"/>
              </a:buClr>
              <a:buSzPts val="1300"/>
              <a:buFont typeface="Arial" panose="020B0604020202020204" pitchFamily="34" charset="0"/>
              <a:buChar char="•"/>
            </a:pPr>
            <a:r>
              <a:rPr lang="fr-FR" sz="1200" u="none" dirty="0">
                <a:solidFill>
                  <a:schemeClr val="tx1"/>
                </a:solidFill>
                <a:latin typeface="Montserrat" panose="00000500000000000000" pitchFamily="2" charset="0"/>
                <a:sym typeface="Montserrat"/>
              </a:rPr>
              <a:t>Une </a:t>
            </a:r>
            <a:r>
              <a:rPr lang="fr-FR" sz="1200" b="1" u="none" dirty="0">
                <a:solidFill>
                  <a:schemeClr val="tx1"/>
                </a:solidFill>
                <a:latin typeface="Montserrat" panose="00000500000000000000" pitchFamily="2" charset="0"/>
                <a:sym typeface="Montserrat"/>
              </a:rPr>
              <a:t>durée d’accompagnement souvent plus longue </a:t>
            </a:r>
            <a:br>
              <a:rPr lang="fr-FR" sz="1200" b="1" u="none" dirty="0">
                <a:solidFill>
                  <a:schemeClr val="tx1"/>
                </a:solidFill>
                <a:latin typeface="Montserrat" panose="00000500000000000000" pitchFamily="2" charset="0"/>
                <a:sym typeface="Montserrat"/>
              </a:rPr>
            </a:br>
            <a:r>
              <a:rPr lang="fr-FR" sz="1200" u="none" dirty="0">
                <a:solidFill>
                  <a:schemeClr val="tx1"/>
                </a:solidFill>
                <a:latin typeface="Montserrat" panose="00000500000000000000" pitchFamily="2" charset="0"/>
                <a:sym typeface="Montserrat"/>
              </a:rPr>
              <a:t>(1 an de relation et plus)</a:t>
            </a:r>
          </a:p>
          <a:p>
            <a:pPr marL="651928" indent="-285750">
              <a:lnSpc>
                <a:spcPct val="115000"/>
              </a:lnSpc>
              <a:spcAft>
                <a:spcPts val="600"/>
              </a:spcAft>
              <a:buClr>
                <a:srgbClr val="000000"/>
              </a:buClr>
              <a:buSzPts val="1300"/>
              <a:buFont typeface="Arial" panose="020B0604020202020204" pitchFamily="34" charset="0"/>
              <a:buChar char="•"/>
            </a:pPr>
            <a:r>
              <a:rPr lang="fr-FR" sz="1200" b="1" u="none" dirty="0">
                <a:solidFill>
                  <a:schemeClr val="tx1"/>
                </a:solidFill>
                <a:latin typeface="Montserrat" panose="00000500000000000000" pitchFamily="2" charset="0"/>
                <a:ea typeface="Montserrat"/>
                <a:cs typeface="Montserrat"/>
                <a:sym typeface="Montserrat"/>
              </a:rPr>
              <a:t>Un lien socio-affectif </a:t>
            </a:r>
            <a:r>
              <a:rPr lang="fr-FR" sz="1200" u="none" dirty="0">
                <a:solidFill>
                  <a:schemeClr val="tx1"/>
                </a:solidFill>
                <a:latin typeface="Montserrat" panose="00000500000000000000" pitchFamily="2" charset="0"/>
                <a:ea typeface="Montserrat"/>
                <a:cs typeface="Montserrat"/>
                <a:sym typeface="Montserrat"/>
              </a:rPr>
              <a:t>: création d’un ancrage supplémentaire via des moments partagés hors-les-murs en présentiel, soutien à l’ouverture socio-culturelle</a:t>
            </a:r>
          </a:p>
          <a:p>
            <a:pPr marL="651928" indent="-285750">
              <a:lnSpc>
                <a:spcPct val="115000"/>
              </a:lnSpc>
              <a:spcAft>
                <a:spcPts val="600"/>
              </a:spcAft>
              <a:buClr>
                <a:srgbClr val="000000"/>
              </a:buClr>
              <a:buSzPts val="1300"/>
              <a:buFont typeface="Arial" panose="020B0604020202020204" pitchFamily="34" charset="0"/>
              <a:buChar char="•"/>
            </a:pPr>
            <a:r>
              <a:rPr lang="fr-FR" sz="1200" u="none" dirty="0">
                <a:solidFill>
                  <a:schemeClr val="tx1"/>
                </a:solidFill>
                <a:latin typeface="Montserrat" panose="00000500000000000000" pitchFamily="2" charset="0"/>
                <a:ea typeface="Montserrat"/>
                <a:cs typeface="Montserrat"/>
                <a:sym typeface="Montserrat"/>
              </a:rPr>
              <a:t>Un accompagnement qui peut </a:t>
            </a:r>
            <a:r>
              <a:rPr lang="fr-FR" sz="1200" b="1" u="none" dirty="0">
                <a:solidFill>
                  <a:schemeClr val="tx1"/>
                </a:solidFill>
                <a:latin typeface="Montserrat" panose="00000500000000000000" pitchFamily="2" charset="0"/>
                <a:ea typeface="Montserrat"/>
                <a:cs typeface="Montserrat"/>
                <a:sym typeface="Montserrat"/>
              </a:rPr>
              <a:t>démarrer tout petit</a:t>
            </a:r>
            <a:endParaRPr lang="fr-FR" sz="1200" u="none" dirty="0">
              <a:solidFill>
                <a:schemeClr val="tx1"/>
              </a:solidFill>
              <a:latin typeface="Montserrat" panose="00000500000000000000" pitchFamily="2" charset="0"/>
              <a:ea typeface="Montserrat"/>
              <a:cs typeface="Montserrat"/>
              <a:sym typeface="Montserrat"/>
            </a:endParaRPr>
          </a:p>
        </p:txBody>
      </p:sp>
      <p:cxnSp>
        <p:nvCxnSpPr>
          <p:cNvPr id="13" name="Straight Connector 12">
            <a:extLst>
              <a:ext uri="{FF2B5EF4-FFF2-40B4-BE49-F238E27FC236}">
                <a16:creationId xmlns:a16="http://schemas.microsoft.com/office/drawing/2014/main" id="{C9552CD7-ED12-FEAD-930E-EC97FBAB9C21}"/>
              </a:ext>
            </a:extLst>
          </p:cNvPr>
          <p:cNvCxnSpPr>
            <a:cxnSpLocks/>
          </p:cNvCxnSpPr>
          <p:nvPr/>
        </p:nvCxnSpPr>
        <p:spPr>
          <a:xfrm>
            <a:off x="560561" y="3462916"/>
            <a:ext cx="11115502" cy="0"/>
          </a:xfrm>
          <a:prstGeom prst="line">
            <a:avLst/>
          </a:prstGeom>
        </p:spPr>
        <p:style>
          <a:lnRef idx="1">
            <a:schemeClr val="accent1"/>
          </a:lnRef>
          <a:fillRef idx="0">
            <a:schemeClr val="accent1"/>
          </a:fillRef>
          <a:effectRef idx="0">
            <a:schemeClr val="accent1"/>
          </a:effectRef>
          <a:fontRef idx="minor">
            <a:schemeClr val="tx1"/>
          </a:fontRef>
        </p:style>
      </p:cxnSp>
      <p:sp>
        <p:nvSpPr>
          <p:cNvPr id="17" name="ZoneTexte 16">
            <a:extLst>
              <a:ext uri="{FF2B5EF4-FFF2-40B4-BE49-F238E27FC236}">
                <a16:creationId xmlns:a16="http://schemas.microsoft.com/office/drawing/2014/main" id="{93424349-79DA-B2E0-4AE6-7F4DA5FBF997}"/>
              </a:ext>
            </a:extLst>
          </p:cNvPr>
          <p:cNvSpPr txBox="1"/>
          <p:nvPr/>
        </p:nvSpPr>
        <p:spPr>
          <a:xfrm>
            <a:off x="460375" y="1839628"/>
            <a:ext cx="11168679" cy="570284"/>
          </a:xfrm>
          <a:prstGeom prst="rect">
            <a:avLst/>
          </a:prstGeom>
          <a:noFill/>
        </p:spPr>
        <p:txBody>
          <a:bodyPr wrap="square">
            <a:spAutoFit/>
          </a:bodyPr>
          <a:lstStyle/>
          <a:p>
            <a:pPr marL="194728">
              <a:lnSpc>
                <a:spcPct val="115000"/>
              </a:lnSpc>
              <a:spcAft>
                <a:spcPts val="600"/>
              </a:spcAft>
              <a:buClr>
                <a:srgbClr val="000000"/>
              </a:buClr>
              <a:buSzPts val="1300"/>
            </a:pPr>
            <a:r>
              <a:rPr lang="fr-FR" sz="1400" b="0" u="none" dirty="0">
                <a:solidFill>
                  <a:schemeClr val="tx1"/>
                </a:solidFill>
                <a:latin typeface="Montserrat" panose="00000500000000000000" pitchFamily="2" charset="0"/>
                <a:ea typeface="Montserrat"/>
                <a:cs typeface="Montserrat"/>
                <a:sym typeface="Montserrat"/>
              </a:rPr>
              <a:t>Une</a:t>
            </a:r>
            <a:r>
              <a:rPr lang="fr-FR" sz="1400" b="0" u="none" dirty="0">
                <a:solidFill>
                  <a:schemeClr val="accent1"/>
                </a:solidFill>
                <a:latin typeface="Montserrat" panose="00000500000000000000" pitchFamily="2" charset="0"/>
                <a:ea typeface="Montserrat"/>
                <a:cs typeface="Montserrat"/>
                <a:sym typeface="Montserrat"/>
              </a:rPr>
              <a:t> </a:t>
            </a:r>
            <a:r>
              <a:rPr lang="fr-FR" sz="1400" b="1" u="none" dirty="0">
                <a:solidFill>
                  <a:schemeClr val="accent1"/>
                </a:solidFill>
                <a:latin typeface="Montserrat" panose="00000500000000000000" pitchFamily="2" charset="0"/>
                <a:ea typeface="Montserrat"/>
                <a:cs typeface="Montserrat"/>
                <a:sym typeface="Montserrat"/>
              </a:rPr>
              <a:t>relation interpersonnelle, bénévole, sur le moyen-long terme</a:t>
            </a:r>
            <a:r>
              <a:rPr lang="fr-FR" sz="1400" b="0" u="none" dirty="0">
                <a:solidFill>
                  <a:schemeClr val="tx1"/>
                </a:solidFill>
                <a:latin typeface="Montserrat" panose="00000500000000000000" pitchFamily="2" charset="0"/>
                <a:ea typeface="Montserrat"/>
                <a:cs typeface="Montserrat"/>
                <a:sym typeface="Montserrat"/>
              </a:rPr>
              <a:t>, entre un jeune et un mentor/parrain, basée sur les besoins du jeune, encadrée par une structure professionnelle (souvent une association)</a:t>
            </a:r>
            <a:endParaRPr lang="fr-FR" sz="1400" u="none" dirty="0">
              <a:solidFill>
                <a:schemeClr val="tx1"/>
              </a:solidFill>
              <a:latin typeface="Montserrat" panose="00000500000000000000" pitchFamily="2" charset="0"/>
              <a:ea typeface="Montserrat"/>
              <a:cs typeface="Montserrat"/>
              <a:sym typeface="Montserrat"/>
            </a:endParaRPr>
          </a:p>
        </p:txBody>
      </p:sp>
      <p:grpSp>
        <p:nvGrpSpPr>
          <p:cNvPr id="2" name="Group 1">
            <a:extLst>
              <a:ext uri="{FF2B5EF4-FFF2-40B4-BE49-F238E27FC236}">
                <a16:creationId xmlns:a16="http://schemas.microsoft.com/office/drawing/2014/main" id="{28AE9BAB-D8AA-8641-0E64-1813057802B2}"/>
              </a:ext>
            </a:extLst>
          </p:cNvPr>
          <p:cNvGrpSpPr/>
          <p:nvPr/>
        </p:nvGrpSpPr>
        <p:grpSpPr>
          <a:xfrm>
            <a:off x="10834783" y="2704699"/>
            <a:ext cx="634077" cy="724301"/>
            <a:chOff x="5095875" y="3905250"/>
            <a:chExt cx="803275" cy="917575"/>
          </a:xfrm>
          <a:solidFill>
            <a:schemeClr val="accent1"/>
          </a:solidFill>
        </p:grpSpPr>
        <p:sp>
          <p:nvSpPr>
            <p:cNvPr id="3" name="Freeform 32">
              <a:extLst>
                <a:ext uri="{FF2B5EF4-FFF2-40B4-BE49-F238E27FC236}">
                  <a16:creationId xmlns:a16="http://schemas.microsoft.com/office/drawing/2014/main" id="{C02E12D5-8B81-2052-D019-1F3F5D58BA37}"/>
                </a:ext>
              </a:extLst>
            </p:cNvPr>
            <p:cNvSpPr>
              <a:spLocks noEditPoints="1"/>
            </p:cNvSpPr>
            <p:nvPr/>
          </p:nvSpPr>
          <p:spPr bwMode="auto">
            <a:xfrm>
              <a:off x="5095875" y="3905250"/>
              <a:ext cx="346075" cy="917575"/>
            </a:xfrm>
            <a:custGeom>
              <a:avLst/>
              <a:gdLst>
                <a:gd name="T0" fmla="*/ 120 w 218"/>
                <a:gd name="T1" fmla="*/ 2 h 578"/>
                <a:gd name="T2" fmla="*/ 146 w 218"/>
                <a:gd name="T3" fmla="*/ 16 h 578"/>
                <a:gd name="T4" fmla="*/ 160 w 218"/>
                <a:gd name="T5" fmla="*/ 42 h 578"/>
                <a:gd name="T6" fmla="*/ 160 w 218"/>
                <a:gd name="T7" fmla="*/ 64 h 578"/>
                <a:gd name="T8" fmla="*/ 146 w 218"/>
                <a:gd name="T9" fmla="*/ 90 h 578"/>
                <a:gd name="T10" fmla="*/ 120 w 218"/>
                <a:gd name="T11" fmla="*/ 104 h 578"/>
                <a:gd name="T12" fmla="*/ 98 w 218"/>
                <a:gd name="T13" fmla="*/ 104 h 578"/>
                <a:gd name="T14" fmla="*/ 72 w 218"/>
                <a:gd name="T15" fmla="*/ 90 h 578"/>
                <a:gd name="T16" fmla="*/ 58 w 218"/>
                <a:gd name="T17" fmla="*/ 64 h 578"/>
                <a:gd name="T18" fmla="*/ 58 w 218"/>
                <a:gd name="T19" fmla="*/ 42 h 578"/>
                <a:gd name="T20" fmla="*/ 72 w 218"/>
                <a:gd name="T21" fmla="*/ 16 h 578"/>
                <a:gd name="T22" fmla="*/ 98 w 218"/>
                <a:gd name="T23" fmla="*/ 2 h 578"/>
                <a:gd name="T24" fmla="*/ 168 w 218"/>
                <a:gd name="T25" fmla="*/ 552 h 578"/>
                <a:gd name="T26" fmla="*/ 162 w 218"/>
                <a:gd name="T27" fmla="*/ 570 h 578"/>
                <a:gd name="T28" fmla="*/ 142 w 218"/>
                <a:gd name="T29" fmla="*/ 578 h 578"/>
                <a:gd name="T30" fmla="*/ 124 w 218"/>
                <a:gd name="T31" fmla="*/ 570 h 578"/>
                <a:gd name="T32" fmla="*/ 116 w 218"/>
                <a:gd name="T33" fmla="*/ 326 h 578"/>
                <a:gd name="T34" fmla="*/ 102 w 218"/>
                <a:gd name="T35" fmla="*/ 552 h 578"/>
                <a:gd name="T36" fmla="*/ 86 w 218"/>
                <a:gd name="T37" fmla="*/ 576 h 578"/>
                <a:gd name="T38" fmla="*/ 76 w 218"/>
                <a:gd name="T39" fmla="*/ 578 h 578"/>
                <a:gd name="T40" fmla="*/ 52 w 218"/>
                <a:gd name="T41" fmla="*/ 562 h 578"/>
                <a:gd name="T42" fmla="*/ 50 w 218"/>
                <a:gd name="T43" fmla="*/ 188 h 578"/>
                <a:gd name="T44" fmla="*/ 50 w 218"/>
                <a:gd name="T45" fmla="*/ 186 h 578"/>
                <a:gd name="T46" fmla="*/ 44 w 218"/>
                <a:gd name="T47" fmla="*/ 182 h 578"/>
                <a:gd name="T48" fmla="*/ 40 w 218"/>
                <a:gd name="T49" fmla="*/ 186 h 578"/>
                <a:gd name="T50" fmla="*/ 40 w 218"/>
                <a:gd name="T51" fmla="*/ 324 h 578"/>
                <a:gd name="T52" fmla="*/ 28 w 218"/>
                <a:gd name="T53" fmla="*/ 342 h 578"/>
                <a:gd name="T54" fmla="*/ 20 w 218"/>
                <a:gd name="T55" fmla="*/ 344 h 578"/>
                <a:gd name="T56" fmla="*/ 2 w 218"/>
                <a:gd name="T57" fmla="*/ 332 h 578"/>
                <a:gd name="T58" fmla="*/ 0 w 218"/>
                <a:gd name="T59" fmla="*/ 138 h 578"/>
                <a:gd name="T60" fmla="*/ 6 w 218"/>
                <a:gd name="T61" fmla="*/ 124 h 578"/>
                <a:gd name="T62" fmla="*/ 198 w 218"/>
                <a:gd name="T63" fmla="*/ 118 h 578"/>
                <a:gd name="T64" fmla="*/ 206 w 218"/>
                <a:gd name="T65" fmla="*/ 120 h 578"/>
                <a:gd name="T66" fmla="*/ 218 w 218"/>
                <a:gd name="T67" fmla="*/ 138 h 578"/>
                <a:gd name="T68" fmla="*/ 218 w 218"/>
                <a:gd name="T69" fmla="*/ 324 h 578"/>
                <a:gd name="T70" fmla="*/ 206 w 218"/>
                <a:gd name="T71" fmla="*/ 342 h 578"/>
                <a:gd name="T72" fmla="*/ 198 w 218"/>
                <a:gd name="T73" fmla="*/ 344 h 578"/>
                <a:gd name="T74" fmla="*/ 180 w 218"/>
                <a:gd name="T75" fmla="*/ 332 h 578"/>
                <a:gd name="T76" fmla="*/ 178 w 218"/>
                <a:gd name="T77" fmla="*/ 188 h 578"/>
                <a:gd name="T78" fmla="*/ 178 w 218"/>
                <a:gd name="T79" fmla="*/ 184 h 578"/>
                <a:gd name="T80" fmla="*/ 170 w 218"/>
                <a:gd name="T81" fmla="*/ 184 h 578"/>
                <a:gd name="T82" fmla="*/ 168 w 218"/>
                <a:gd name="T83" fmla="*/ 188 h 578"/>
                <a:gd name="T84" fmla="*/ 168 w 218"/>
                <a:gd name="T85" fmla="*/ 552 h 5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18" h="578">
                  <a:moveTo>
                    <a:pt x="110" y="0"/>
                  </a:moveTo>
                  <a:lnTo>
                    <a:pt x="110" y="0"/>
                  </a:lnTo>
                  <a:lnTo>
                    <a:pt x="120" y="2"/>
                  </a:lnTo>
                  <a:lnTo>
                    <a:pt x="130" y="6"/>
                  </a:lnTo>
                  <a:lnTo>
                    <a:pt x="138" y="10"/>
                  </a:lnTo>
                  <a:lnTo>
                    <a:pt x="146" y="16"/>
                  </a:lnTo>
                  <a:lnTo>
                    <a:pt x="152" y="24"/>
                  </a:lnTo>
                  <a:lnTo>
                    <a:pt x="158" y="32"/>
                  </a:lnTo>
                  <a:lnTo>
                    <a:pt x="160" y="42"/>
                  </a:lnTo>
                  <a:lnTo>
                    <a:pt x="162" y="54"/>
                  </a:lnTo>
                  <a:lnTo>
                    <a:pt x="162" y="54"/>
                  </a:lnTo>
                  <a:lnTo>
                    <a:pt x="160" y="64"/>
                  </a:lnTo>
                  <a:lnTo>
                    <a:pt x="158" y="74"/>
                  </a:lnTo>
                  <a:lnTo>
                    <a:pt x="152" y="82"/>
                  </a:lnTo>
                  <a:lnTo>
                    <a:pt x="146" y="90"/>
                  </a:lnTo>
                  <a:lnTo>
                    <a:pt x="138" y="96"/>
                  </a:lnTo>
                  <a:lnTo>
                    <a:pt x="130" y="102"/>
                  </a:lnTo>
                  <a:lnTo>
                    <a:pt x="120" y="104"/>
                  </a:lnTo>
                  <a:lnTo>
                    <a:pt x="110" y="106"/>
                  </a:lnTo>
                  <a:lnTo>
                    <a:pt x="110" y="106"/>
                  </a:lnTo>
                  <a:lnTo>
                    <a:pt x="98" y="104"/>
                  </a:lnTo>
                  <a:lnTo>
                    <a:pt x="88" y="102"/>
                  </a:lnTo>
                  <a:lnTo>
                    <a:pt x="80" y="96"/>
                  </a:lnTo>
                  <a:lnTo>
                    <a:pt x="72" y="90"/>
                  </a:lnTo>
                  <a:lnTo>
                    <a:pt x="66" y="82"/>
                  </a:lnTo>
                  <a:lnTo>
                    <a:pt x="62" y="74"/>
                  </a:lnTo>
                  <a:lnTo>
                    <a:pt x="58" y="64"/>
                  </a:lnTo>
                  <a:lnTo>
                    <a:pt x="56" y="54"/>
                  </a:lnTo>
                  <a:lnTo>
                    <a:pt x="56" y="54"/>
                  </a:lnTo>
                  <a:lnTo>
                    <a:pt x="58" y="42"/>
                  </a:lnTo>
                  <a:lnTo>
                    <a:pt x="62" y="32"/>
                  </a:lnTo>
                  <a:lnTo>
                    <a:pt x="66" y="24"/>
                  </a:lnTo>
                  <a:lnTo>
                    <a:pt x="72" y="16"/>
                  </a:lnTo>
                  <a:lnTo>
                    <a:pt x="80" y="10"/>
                  </a:lnTo>
                  <a:lnTo>
                    <a:pt x="88" y="6"/>
                  </a:lnTo>
                  <a:lnTo>
                    <a:pt x="98" y="2"/>
                  </a:lnTo>
                  <a:lnTo>
                    <a:pt x="110" y="0"/>
                  </a:lnTo>
                  <a:lnTo>
                    <a:pt x="110" y="0"/>
                  </a:lnTo>
                  <a:close/>
                  <a:moveTo>
                    <a:pt x="168" y="552"/>
                  </a:moveTo>
                  <a:lnTo>
                    <a:pt x="168" y="552"/>
                  </a:lnTo>
                  <a:lnTo>
                    <a:pt x="166" y="562"/>
                  </a:lnTo>
                  <a:lnTo>
                    <a:pt x="162" y="570"/>
                  </a:lnTo>
                  <a:lnTo>
                    <a:pt x="152" y="576"/>
                  </a:lnTo>
                  <a:lnTo>
                    <a:pt x="142" y="578"/>
                  </a:lnTo>
                  <a:lnTo>
                    <a:pt x="142" y="578"/>
                  </a:lnTo>
                  <a:lnTo>
                    <a:pt x="142" y="578"/>
                  </a:lnTo>
                  <a:lnTo>
                    <a:pt x="132" y="576"/>
                  </a:lnTo>
                  <a:lnTo>
                    <a:pt x="124" y="570"/>
                  </a:lnTo>
                  <a:lnTo>
                    <a:pt x="118" y="562"/>
                  </a:lnTo>
                  <a:lnTo>
                    <a:pt x="116" y="552"/>
                  </a:lnTo>
                  <a:lnTo>
                    <a:pt x="116" y="326"/>
                  </a:lnTo>
                  <a:lnTo>
                    <a:pt x="102" y="326"/>
                  </a:lnTo>
                  <a:lnTo>
                    <a:pt x="102" y="552"/>
                  </a:lnTo>
                  <a:lnTo>
                    <a:pt x="102" y="552"/>
                  </a:lnTo>
                  <a:lnTo>
                    <a:pt x="100" y="562"/>
                  </a:lnTo>
                  <a:lnTo>
                    <a:pt x="94" y="570"/>
                  </a:lnTo>
                  <a:lnTo>
                    <a:pt x="86" y="576"/>
                  </a:lnTo>
                  <a:lnTo>
                    <a:pt x="76" y="578"/>
                  </a:lnTo>
                  <a:lnTo>
                    <a:pt x="76" y="578"/>
                  </a:lnTo>
                  <a:lnTo>
                    <a:pt x="76" y="578"/>
                  </a:lnTo>
                  <a:lnTo>
                    <a:pt x="66" y="576"/>
                  </a:lnTo>
                  <a:lnTo>
                    <a:pt x="58" y="570"/>
                  </a:lnTo>
                  <a:lnTo>
                    <a:pt x="52" y="562"/>
                  </a:lnTo>
                  <a:lnTo>
                    <a:pt x="50" y="552"/>
                  </a:lnTo>
                  <a:lnTo>
                    <a:pt x="50" y="552"/>
                  </a:lnTo>
                  <a:lnTo>
                    <a:pt x="50" y="188"/>
                  </a:lnTo>
                  <a:lnTo>
                    <a:pt x="50" y="188"/>
                  </a:lnTo>
                  <a:lnTo>
                    <a:pt x="50" y="186"/>
                  </a:lnTo>
                  <a:lnTo>
                    <a:pt x="50" y="186"/>
                  </a:lnTo>
                  <a:lnTo>
                    <a:pt x="48" y="184"/>
                  </a:lnTo>
                  <a:lnTo>
                    <a:pt x="44" y="182"/>
                  </a:lnTo>
                  <a:lnTo>
                    <a:pt x="44" y="182"/>
                  </a:lnTo>
                  <a:lnTo>
                    <a:pt x="42" y="184"/>
                  </a:lnTo>
                  <a:lnTo>
                    <a:pt x="40" y="186"/>
                  </a:lnTo>
                  <a:lnTo>
                    <a:pt x="40" y="186"/>
                  </a:lnTo>
                  <a:lnTo>
                    <a:pt x="40" y="188"/>
                  </a:lnTo>
                  <a:lnTo>
                    <a:pt x="40" y="324"/>
                  </a:lnTo>
                  <a:lnTo>
                    <a:pt x="40" y="324"/>
                  </a:lnTo>
                  <a:lnTo>
                    <a:pt x="38" y="332"/>
                  </a:lnTo>
                  <a:lnTo>
                    <a:pt x="34" y="338"/>
                  </a:lnTo>
                  <a:lnTo>
                    <a:pt x="28" y="342"/>
                  </a:lnTo>
                  <a:lnTo>
                    <a:pt x="20" y="344"/>
                  </a:lnTo>
                  <a:lnTo>
                    <a:pt x="20" y="344"/>
                  </a:lnTo>
                  <a:lnTo>
                    <a:pt x="20" y="344"/>
                  </a:lnTo>
                  <a:lnTo>
                    <a:pt x="12" y="342"/>
                  </a:lnTo>
                  <a:lnTo>
                    <a:pt x="6" y="338"/>
                  </a:lnTo>
                  <a:lnTo>
                    <a:pt x="2" y="332"/>
                  </a:lnTo>
                  <a:lnTo>
                    <a:pt x="0" y="324"/>
                  </a:lnTo>
                  <a:lnTo>
                    <a:pt x="0" y="324"/>
                  </a:lnTo>
                  <a:lnTo>
                    <a:pt x="0" y="138"/>
                  </a:lnTo>
                  <a:lnTo>
                    <a:pt x="0" y="138"/>
                  </a:lnTo>
                  <a:lnTo>
                    <a:pt x="2" y="130"/>
                  </a:lnTo>
                  <a:lnTo>
                    <a:pt x="6" y="124"/>
                  </a:lnTo>
                  <a:lnTo>
                    <a:pt x="12" y="120"/>
                  </a:lnTo>
                  <a:lnTo>
                    <a:pt x="20" y="118"/>
                  </a:lnTo>
                  <a:lnTo>
                    <a:pt x="198" y="118"/>
                  </a:lnTo>
                  <a:lnTo>
                    <a:pt x="198" y="118"/>
                  </a:lnTo>
                  <a:lnTo>
                    <a:pt x="198" y="118"/>
                  </a:lnTo>
                  <a:lnTo>
                    <a:pt x="206" y="120"/>
                  </a:lnTo>
                  <a:lnTo>
                    <a:pt x="212" y="124"/>
                  </a:lnTo>
                  <a:lnTo>
                    <a:pt x="216" y="130"/>
                  </a:lnTo>
                  <a:lnTo>
                    <a:pt x="218" y="138"/>
                  </a:lnTo>
                  <a:lnTo>
                    <a:pt x="218" y="138"/>
                  </a:lnTo>
                  <a:lnTo>
                    <a:pt x="218" y="324"/>
                  </a:lnTo>
                  <a:lnTo>
                    <a:pt x="218" y="324"/>
                  </a:lnTo>
                  <a:lnTo>
                    <a:pt x="216" y="332"/>
                  </a:lnTo>
                  <a:lnTo>
                    <a:pt x="212" y="338"/>
                  </a:lnTo>
                  <a:lnTo>
                    <a:pt x="206" y="342"/>
                  </a:lnTo>
                  <a:lnTo>
                    <a:pt x="198" y="344"/>
                  </a:lnTo>
                  <a:lnTo>
                    <a:pt x="198" y="344"/>
                  </a:lnTo>
                  <a:lnTo>
                    <a:pt x="198" y="344"/>
                  </a:lnTo>
                  <a:lnTo>
                    <a:pt x="190" y="342"/>
                  </a:lnTo>
                  <a:lnTo>
                    <a:pt x="184" y="338"/>
                  </a:lnTo>
                  <a:lnTo>
                    <a:pt x="180" y="332"/>
                  </a:lnTo>
                  <a:lnTo>
                    <a:pt x="178" y="324"/>
                  </a:lnTo>
                  <a:lnTo>
                    <a:pt x="178" y="188"/>
                  </a:lnTo>
                  <a:lnTo>
                    <a:pt x="178" y="188"/>
                  </a:lnTo>
                  <a:lnTo>
                    <a:pt x="178" y="186"/>
                  </a:lnTo>
                  <a:lnTo>
                    <a:pt x="178" y="186"/>
                  </a:lnTo>
                  <a:lnTo>
                    <a:pt x="178" y="184"/>
                  </a:lnTo>
                  <a:lnTo>
                    <a:pt x="174" y="182"/>
                  </a:lnTo>
                  <a:lnTo>
                    <a:pt x="174" y="182"/>
                  </a:lnTo>
                  <a:lnTo>
                    <a:pt x="170" y="184"/>
                  </a:lnTo>
                  <a:lnTo>
                    <a:pt x="168" y="186"/>
                  </a:lnTo>
                  <a:lnTo>
                    <a:pt x="168" y="186"/>
                  </a:lnTo>
                  <a:lnTo>
                    <a:pt x="168" y="188"/>
                  </a:lnTo>
                  <a:lnTo>
                    <a:pt x="168" y="188"/>
                  </a:lnTo>
                  <a:lnTo>
                    <a:pt x="168" y="552"/>
                  </a:lnTo>
                  <a:lnTo>
                    <a:pt x="168" y="552"/>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r-FR">
                <a:solidFill>
                  <a:schemeClr val="accent1"/>
                </a:solidFill>
              </a:endParaRPr>
            </a:p>
          </p:txBody>
        </p:sp>
        <p:sp>
          <p:nvSpPr>
            <p:cNvPr id="4" name="Freeform 33">
              <a:extLst>
                <a:ext uri="{FF2B5EF4-FFF2-40B4-BE49-F238E27FC236}">
                  <a16:creationId xmlns:a16="http://schemas.microsoft.com/office/drawing/2014/main" id="{F17F7234-948A-DC13-99C5-B9B5D9DD69E4}"/>
                </a:ext>
              </a:extLst>
            </p:cNvPr>
            <p:cNvSpPr>
              <a:spLocks noEditPoints="1"/>
            </p:cNvSpPr>
            <p:nvPr/>
          </p:nvSpPr>
          <p:spPr bwMode="auto">
            <a:xfrm>
              <a:off x="5394325" y="4311650"/>
              <a:ext cx="342900" cy="511175"/>
            </a:xfrm>
            <a:custGeom>
              <a:avLst/>
              <a:gdLst>
                <a:gd name="T0" fmla="*/ 156 w 216"/>
                <a:gd name="T1" fmla="*/ 304 h 322"/>
                <a:gd name="T2" fmla="*/ 152 w 216"/>
                <a:gd name="T3" fmla="*/ 316 h 322"/>
                <a:gd name="T4" fmla="*/ 140 w 216"/>
                <a:gd name="T5" fmla="*/ 322 h 322"/>
                <a:gd name="T6" fmla="*/ 140 w 216"/>
                <a:gd name="T7" fmla="*/ 322 h 322"/>
                <a:gd name="T8" fmla="*/ 126 w 216"/>
                <a:gd name="T9" fmla="*/ 316 h 322"/>
                <a:gd name="T10" fmla="*/ 122 w 216"/>
                <a:gd name="T11" fmla="*/ 304 h 322"/>
                <a:gd name="T12" fmla="*/ 112 w 216"/>
                <a:gd name="T13" fmla="*/ 200 h 322"/>
                <a:gd name="T14" fmla="*/ 112 w 216"/>
                <a:gd name="T15" fmla="*/ 304 h 322"/>
                <a:gd name="T16" fmla="*/ 106 w 216"/>
                <a:gd name="T17" fmla="*/ 316 h 322"/>
                <a:gd name="T18" fmla="*/ 94 w 216"/>
                <a:gd name="T19" fmla="*/ 322 h 322"/>
                <a:gd name="T20" fmla="*/ 94 w 216"/>
                <a:gd name="T21" fmla="*/ 322 h 322"/>
                <a:gd name="T22" fmla="*/ 80 w 216"/>
                <a:gd name="T23" fmla="*/ 316 h 322"/>
                <a:gd name="T24" fmla="*/ 76 w 216"/>
                <a:gd name="T25" fmla="*/ 304 h 322"/>
                <a:gd name="T26" fmla="*/ 76 w 216"/>
                <a:gd name="T27" fmla="*/ 142 h 322"/>
                <a:gd name="T28" fmla="*/ 12 w 216"/>
                <a:gd name="T29" fmla="*/ 88 h 322"/>
                <a:gd name="T30" fmla="*/ 4 w 216"/>
                <a:gd name="T31" fmla="*/ 82 h 322"/>
                <a:gd name="T32" fmla="*/ 0 w 216"/>
                <a:gd name="T33" fmla="*/ 68 h 322"/>
                <a:gd name="T34" fmla="*/ 6 w 216"/>
                <a:gd name="T35" fmla="*/ 58 h 322"/>
                <a:gd name="T36" fmla="*/ 20 w 216"/>
                <a:gd name="T37" fmla="*/ 54 h 322"/>
                <a:gd name="T38" fmla="*/ 28 w 216"/>
                <a:gd name="T39" fmla="*/ 58 h 322"/>
                <a:gd name="T40" fmla="*/ 82 w 216"/>
                <a:gd name="T41" fmla="*/ 88 h 322"/>
                <a:gd name="T42" fmla="*/ 144 w 216"/>
                <a:gd name="T43" fmla="*/ 88 h 322"/>
                <a:gd name="T44" fmla="*/ 148 w 216"/>
                <a:gd name="T45" fmla="*/ 88 h 322"/>
                <a:gd name="T46" fmla="*/ 158 w 216"/>
                <a:gd name="T47" fmla="*/ 90 h 322"/>
                <a:gd name="T48" fmla="*/ 212 w 216"/>
                <a:gd name="T49" fmla="*/ 158 h 322"/>
                <a:gd name="T50" fmla="*/ 216 w 216"/>
                <a:gd name="T51" fmla="*/ 166 h 322"/>
                <a:gd name="T52" fmla="*/ 214 w 216"/>
                <a:gd name="T53" fmla="*/ 178 h 322"/>
                <a:gd name="T54" fmla="*/ 206 w 216"/>
                <a:gd name="T55" fmla="*/ 184 h 322"/>
                <a:gd name="T56" fmla="*/ 192 w 216"/>
                <a:gd name="T57" fmla="*/ 182 h 322"/>
                <a:gd name="T58" fmla="*/ 156 w 216"/>
                <a:gd name="T59" fmla="*/ 142 h 322"/>
                <a:gd name="T60" fmla="*/ 156 w 216"/>
                <a:gd name="T61" fmla="*/ 304 h 322"/>
                <a:gd name="T62" fmla="*/ 116 w 216"/>
                <a:gd name="T63" fmla="*/ 0 h 322"/>
                <a:gd name="T64" fmla="*/ 124 w 216"/>
                <a:gd name="T65" fmla="*/ 0 h 322"/>
                <a:gd name="T66" fmla="*/ 138 w 216"/>
                <a:gd name="T67" fmla="*/ 6 h 322"/>
                <a:gd name="T68" fmla="*/ 150 w 216"/>
                <a:gd name="T69" fmla="*/ 16 h 322"/>
                <a:gd name="T70" fmla="*/ 156 w 216"/>
                <a:gd name="T71" fmla="*/ 30 h 322"/>
                <a:gd name="T72" fmla="*/ 156 w 216"/>
                <a:gd name="T73" fmla="*/ 38 h 322"/>
                <a:gd name="T74" fmla="*/ 154 w 216"/>
                <a:gd name="T75" fmla="*/ 54 h 322"/>
                <a:gd name="T76" fmla="*/ 144 w 216"/>
                <a:gd name="T77" fmla="*/ 68 h 322"/>
                <a:gd name="T78" fmla="*/ 132 w 216"/>
                <a:gd name="T79" fmla="*/ 76 h 322"/>
                <a:gd name="T80" fmla="*/ 116 w 216"/>
                <a:gd name="T81" fmla="*/ 78 h 322"/>
                <a:gd name="T82" fmla="*/ 108 w 216"/>
                <a:gd name="T83" fmla="*/ 78 h 322"/>
                <a:gd name="T84" fmla="*/ 94 w 216"/>
                <a:gd name="T85" fmla="*/ 72 h 322"/>
                <a:gd name="T86" fmla="*/ 84 w 216"/>
                <a:gd name="T87" fmla="*/ 62 h 322"/>
                <a:gd name="T88" fmla="*/ 78 w 216"/>
                <a:gd name="T89" fmla="*/ 48 h 322"/>
                <a:gd name="T90" fmla="*/ 76 w 216"/>
                <a:gd name="T91" fmla="*/ 38 h 322"/>
                <a:gd name="T92" fmla="*/ 80 w 216"/>
                <a:gd name="T93" fmla="*/ 24 h 322"/>
                <a:gd name="T94" fmla="*/ 88 w 216"/>
                <a:gd name="T95" fmla="*/ 10 h 322"/>
                <a:gd name="T96" fmla="*/ 100 w 216"/>
                <a:gd name="T97" fmla="*/ 2 h 322"/>
                <a:gd name="T98" fmla="*/ 116 w 216"/>
                <a:gd name="T99" fmla="*/ 0 h 3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16" h="322">
                  <a:moveTo>
                    <a:pt x="156" y="304"/>
                  </a:moveTo>
                  <a:lnTo>
                    <a:pt x="156" y="304"/>
                  </a:lnTo>
                  <a:lnTo>
                    <a:pt x="156" y="310"/>
                  </a:lnTo>
                  <a:lnTo>
                    <a:pt x="152" y="316"/>
                  </a:lnTo>
                  <a:lnTo>
                    <a:pt x="146" y="320"/>
                  </a:lnTo>
                  <a:lnTo>
                    <a:pt x="140" y="322"/>
                  </a:lnTo>
                  <a:lnTo>
                    <a:pt x="140" y="322"/>
                  </a:lnTo>
                  <a:lnTo>
                    <a:pt x="140" y="322"/>
                  </a:lnTo>
                  <a:lnTo>
                    <a:pt x="132" y="320"/>
                  </a:lnTo>
                  <a:lnTo>
                    <a:pt x="126" y="316"/>
                  </a:lnTo>
                  <a:lnTo>
                    <a:pt x="122" y="310"/>
                  </a:lnTo>
                  <a:lnTo>
                    <a:pt x="122" y="304"/>
                  </a:lnTo>
                  <a:lnTo>
                    <a:pt x="122" y="200"/>
                  </a:lnTo>
                  <a:lnTo>
                    <a:pt x="112" y="200"/>
                  </a:lnTo>
                  <a:lnTo>
                    <a:pt x="112" y="304"/>
                  </a:lnTo>
                  <a:lnTo>
                    <a:pt x="112" y="304"/>
                  </a:lnTo>
                  <a:lnTo>
                    <a:pt x="110" y="310"/>
                  </a:lnTo>
                  <a:lnTo>
                    <a:pt x="106" y="316"/>
                  </a:lnTo>
                  <a:lnTo>
                    <a:pt x="100" y="320"/>
                  </a:lnTo>
                  <a:lnTo>
                    <a:pt x="94" y="322"/>
                  </a:lnTo>
                  <a:lnTo>
                    <a:pt x="94" y="322"/>
                  </a:lnTo>
                  <a:lnTo>
                    <a:pt x="94" y="322"/>
                  </a:lnTo>
                  <a:lnTo>
                    <a:pt x="86" y="320"/>
                  </a:lnTo>
                  <a:lnTo>
                    <a:pt x="80" y="316"/>
                  </a:lnTo>
                  <a:lnTo>
                    <a:pt x="78" y="310"/>
                  </a:lnTo>
                  <a:lnTo>
                    <a:pt x="76" y="304"/>
                  </a:lnTo>
                  <a:lnTo>
                    <a:pt x="76" y="304"/>
                  </a:lnTo>
                  <a:lnTo>
                    <a:pt x="76" y="142"/>
                  </a:lnTo>
                  <a:lnTo>
                    <a:pt x="76" y="124"/>
                  </a:lnTo>
                  <a:lnTo>
                    <a:pt x="12" y="88"/>
                  </a:lnTo>
                  <a:lnTo>
                    <a:pt x="12" y="88"/>
                  </a:lnTo>
                  <a:lnTo>
                    <a:pt x="4" y="82"/>
                  </a:lnTo>
                  <a:lnTo>
                    <a:pt x="0" y="76"/>
                  </a:lnTo>
                  <a:lnTo>
                    <a:pt x="0" y="68"/>
                  </a:lnTo>
                  <a:lnTo>
                    <a:pt x="2" y="62"/>
                  </a:lnTo>
                  <a:lnTo>
                    <a:pt x="6" y="58"/>
                  </a:lnTo>
                  <a:lnTo>
                    <a:pt x="12" y="54"/>
                  </a:lnTo>
                  <a:lnTo>
                    <a:pt x="20" y="54"/>
                  </a:lnTo>
                  <a:lnTo>
                    <a:pt x="28" y="58"/>
                  </a:lnTo>
                  <a:lnTo>
                    <a:pt x="28" y="58"/>
                  </a:lnTo>
                  <a:lnTo>
                    <a:pt x="82" y="88"/>
                  </a:lnTo>
                  <a:lnTo>
                    <a:pt x="82" y="88"/>
                  </a:lnTo>
                  <a:lnTo>
                    <a:pt x="90" y="88"/>
                  </a:lnTo>
                  <a:lnTo>
                    <a:pt x="144" y="88"/>
                  </a:lnTo>
                  <a:lnTo>
                    <a:pt x="144" y="88"/>
                  </a:lnTo>
                  <a:lnTo>
                    <a:pt x="148" y="88"/>
                  </a:lnTo>
                  <a:lnTo>
                    <a:pt x="152" y="88"/>
                  </a:lnTo>
                  <a:lnTo>
                    <a:pt x="158" y="90"/>
                  </a:lnTo>
                  <a:lnTo>
                    <a:pt x="160" y="94"/>
                  </a:lnTo>
                  <a:lnTo>
                    <a:pt x="212" y="158"/>
                  </a:lnTo>
                  <a:lnTo>
                    <a:pt x="212" y="158"/>
                  </a:lnTo>
                  <a:lnTo>
                    <a:pt x="216" y="166"/>
                  </a:lnTo>
                  <a:lnTo>
                    <a:pt x="216" y="172"/>
                  </a:lnTo>
                  <a:lnTo>
                    <a:pt x="214" y="178"/>
                  </a:lnTo>
                  <a:lnTo>
                    <a:pt x="210" y="182"/>
                  </a:lnTo>
                  <a:lnTo>
                    <a:pt x="206" y="184"/>
                  </a:lnTo>
                  <a:lnTo>
                    <a:pt x="200" y="184"/>
                  </a:lnTo>
                  <a:lnTo>
                    <a:pt x="192" y="182"/>
                  </a:lnTo>
                  <a:lnTo>
                    <a:pt x="186" y="176"/>
                  </a:lnTo>
                  <a:lnTo>
                    <a:pt x="156" y="142"/>
                  </a:lnTo>
                  <a:lnTo>
                    <a:pt x="156" y="142"/>
                  </a:lnTo>
                  <a:lnTo>
                    <a:pt x="156" y="304"/>
                  </a:lnTo>
                  <a:lnTo>
                    <a:pt x="156" y="304"/>
                  </a:lnTo>
                  <a:close/>
                  <a:moveTo>
                    <a:pt x="116" y="0"/>
                  </a:moveTo>
                  <a:lnTo>
                    <a:pt x="116" y="0"/>
                  </a:lnTo>
                  <a:lnTo>
                    <a:pt x="124" y="0"/>
                  </a:lnTo>
                  <a:lnTo>
                    <a:pt x="132" y="2"/>
                  </a:lnTo>
                  <a:lnTo>
                    <a:pt x="138" y="6"/>
                  </a:lnTo>
                  <a:lnTo>
                    <a:pt x="144" y="10"/>
                  </a:lnTo>
                  <a:lnTo>
                    <a:pt x="150" y="16"/>
                  </a:lnTo>
                  <a:lnTo>
                    <a:pt x="154" y="24"/>
                  </a:lnTo>
                  <a:lnTo>
                    <a:pt x="156" y="30"/>
                  </a:lnTo>
                  <a:lnTo>
                    <a:pt x="156" y="38"/>
                  </a:lnTo>
                  <a:lnTo>
                    <a:pt x="156" y="38"/>
                  </a:lnTo>
                  <a:lnTo>
                    <a:pt x="156" y="48"/>
                  </a:lnTo>
                  <a:lnTo>
                    <a:pt x="154" y="54"/>
                  </a:lnTo>
                  <a:lnTo>
                    <a:pt x="150" y="62"/>
                  </a:lnTo>
                  <a:lnTo>
                    <a:pt x="144" y="68"/>
                  </a:lnTo>
                  <a:lnTo>
                    <a:pt x="138" y="72"/>
                  </a:lnTo>
                  <a:lnTo>
                    <a:pt x="132" y="76"/>
                  </a:lnTo>
                  <a:lnTo>
                    <a:pt x="124" y="78"/>
                  </a:lnTo>
                  <a:lnTo>
                    <a:pt x="116" y="78"/>
                  </a:lnTo>
                  <a:lnTo>
                    <a:pt x="116" y="78"/>
                  </a:lnTo>
                  <a:lnTo>
                    <a:pt x="108" y="78"/>
                  </a:lnTo>
                  <a:lnTo>
                    <a:pt x="100" y="76"/>
                  </a:lnTo>
                  <a:lnTo>
                    <a:pt x="94" y="72"/>
                  </a:lnTo>
                  <a:lnTo>
                    <a:pt x="88" y="68"/>
                  </a:lnTo>
                  <a:lnTo>
                    <a:pt x="84" y="62"/>
                  </a:lnTo>
                  <a:lnTo>
                    <a:pt x="80" y="54"/>
                  </a:lnTo>
                  <a:lnTo>
                    <a:pt x="78" y="48"/>
                  </a:lnTo>
                  <a:lnTo>
                    <a:pt x="76" y="38"/>
                  </a:lnTo>
                  <a:lnTo>
                    <a:pt x="76" y="38"/>
                  </a:lnTo>
                  <a:lnTo>
                    <a:pt x="78" y="30"/>
                  </a:lnTo>
                  <a:lnTo>
                    <a:pt x="80" y="24"/>
                  </a:lnTo>
                  <a:lnTo>
                    <a:pt x="84" y="16"/>
                  </a:lnTo>
                  <a:lnTo>
                    <a:pt x="88" y="10"/>
                  </a:lnTo>
                  <a:lnTo>
                    <a:pt x="94" y="6"/>
                  </a:lnTo>
                  <a:lnTo>
                    <a:pt x="100" y="2"/>
                  </a:lnTo>
                  <a:lnTo>
                    <a:pt x="108" y="0"/>
                  </a:lnTo>
                  <a:lnTo>
                    <a:pt x="116" y="0"/>
                  </a:lnTo>
                  <a:lnTo>
                    <a:pt x="116" y="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r-FR">
                <a:solidFill>
                  <a:schemeClr val="accent1"/>
                </a:solidFill>
              </a:endParaRPr>
            </a:p>
          </p:txBody>
        </p:sp>
        <p:sp>
          <p:nvSpPr>
            <p:cNvPr id="5" name="Freeform 34">
              <a:extLst>
                <a:ext uri="{FF2B5EF4-FFF2-40B4-BE49-F238E27FC236}">
                  <a16:creationId xmlns:a16="http://schemas.microsoft.com/office/drawing/2014/main" id="{AB12111B-A48E-2C26-9B91-F62CCEF234DF}"/>
                </a:ext>
              </a:extLst>
            </p:cNvPr>
            <p:cNvSpPr>
              <a:spLocks/>
            </p:cNvSpPr>
            <p:nvPr/>
          </p:nvSpPr>
          <p:spPr bwMode="auto">
            <a:xfrm>
              <a:off x="5708650" y="3914775"/>
              <a:ext cx="190500" cy="641350"/>
            </a:xfrm>
            <a:custGeom>
              <a:avLst/>
              <a:gdLst>
                <a:gd name="T0" fmla="*/ 60 w 120"/>
                <a:gd name="T1" fmla="*/ 0 h 404"/>
                <a:gd name="T2" fmla="*/ 84 w 120"/>
                <a:gd name="T3" fmla="*/ 4 h 404"/>
                <a:gd name="T4" fmla="*/ 104 w 120"/>
                <a:gd name="T5" fmla="*/ 16 h 404"/>
                <a:gd name="T6" fmla="*/ 116 w 120"/>
                <a:gd name="T7" fmla="*/ 36 h 404"/>
                <a:gd name="T8" fmla="*/ 120 w 120"/>
                <a:gd name="T9" fmla="*/ 64 h 404"/>
                <a:gd name="T10" fmla="*/ 118 w 120"/>
                <a:gd name="T11" fmla="*/ 78 h 404"/>
                <a:gd name="T12" fmla="*/ 112 w 120"/>
                <a:gd name="T13" fmla="*/ 108 h 404"/>
                <a:gd name="T14" fmla="*/ 96 w 120"/>
                <a:gd name="T15" fmla="*/ 132 h 404"/>
                <a:gd name="T16" fmla="*/ 76 w 120"/>
                <a:gd name="T17" fmla="*/ 148 h 404"/>
                <a:gd name="T18" fmla="*/ 64 w 120"/>
                <a:gd name="T19" fmla="*/ 150 h 404"/>
                <a:gd name="T20" fmla="*/ 56 w 120"/>
                <a:gd name="T21" fmla="*/ 178 h 404"/>
                <a:gd name="T22" fmla="*/ 52 w 120"/>
                <a:gd name="T23" fmla="*/ 204 h 404"/>
                <a:gd name="T24" fmla="*/ 58 w 120"/>
                <a:gd name="T25" fmla="*/ 250 h 404"/>
                <a:gd name="T26" fmla="*/ 62 w 120"/>
                <a:gd name="T27" fmla="*/ 266 h 404"/>
                <a:gd name="T28" fmla="*/ 64 w 120"/>
                <a:gd name="T29" fmla="*/ 300 h 404"/>
                <a:gd name="T30" fmla="*/ 56 w 120"/>
                <a:gd name="T31" fmla="*/ 336 h 404"/>
                <a:gd name="T32" fmla="*/ 30 w 120"/>
                <a:gd name="T33" fmla="*/ 380 h 404"/>
                <a:gd name="T34" fmla="*/ 6 w 120"/>
                <a:gd name="T35" fmla="*/ 402 h 404"/>
                <a:gd name="T36" fmla="*/ 26 w 120"/>
                <a:gd name="T37" fmla="*/ 378 h 404"/>
                <a:gd name="T38" fmla="*/ 52 w 120"/>
                <a:gd name="T39" fmla="*/ 336 h 404"/>
                <a:gd name="T40" fmla="*/ 60 w 120"/>
                <a:gd name="T41" fmla="*/ 300 h 404"/>
                <a:gd name="T42" fmla="*/ 54 w 120"/>
                <a:gd name="T43" fmla="*/ 250 h 404"/>
                <a:gd name="T44" fmla="*/ 50 w 120"/>
                <a:gd name="T45" fmla="*/ 228 h 404"/>
                <a:gd name="T46" fmla="*/ 48 w 120"/>
                <a:gd name="T47" fmla="*/ 192 h 404"/>
                <a:gd name="T48" fmla="*/ 54 w 120"/>
                <a:gd name="T49" fmla="*/ 166 h 404"/>
                <a:gd name="T50" fmla="*/ 60 w 120"/>
                <a:gd name="T51" fmla="*/ 150 h 404"/>
                <a:gd name="T52" fmla="*/ 36 w 120"/>
                <a:gd name="T53" fmla="*/ 144 h 404"/>
                <a:gd name="T54" fmla="*/ 16 w 120"/>
                <a:gd name="T55" fmla="*/ 124 h 404"/>
                <a:gd name="T56" fmla="*/ 4 w 120"/>
                <a:gd name="T57" fmla="*/ 96 h 404"/>
                <a:gd name="T58" fmla="*/ 0 w 120"/>
                <a:gd name="T59" fmla="*/ 64 h 404"/>
                <a:gd name="T60" fmla="*/ 0 w 120"/>
                <a:gd name="T61" fmla="*/ 48 h 404"/>
                <a:gd name="T62" fmla="*/ 8 w 120"/>
                <a:gd name="T63" fmla="*/ 24 h 404"/>
                <a:gd name="T64" fmla="*/ 24 w 120"/>
                <a:gd name="T65" fmla="*/ 8 h 404"/>
                <a:gd name="T66" fmla="*/ 46 w 120"/>
                <a:gd name="T67" fmla="*/ 0 h 404"/>
                <a:gd name="T68" fmla="*/ 60 w 120"/>
                <a:gd name="T69" fmla="*/ 0 h 4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20" h="404">
                  <a:moveTo>
                    <a:pt x="60" y="0"/>
                  </a:moveTo>
                  <a:lnTo>
                    <a:pt x="60" y="0"/>
                  </a:lnTo>
                  <a:lnTo>
                    <a:pt x="72" y="0"/>
                  </a:lnTo>
                  <a:lnTo>
                    <a:pt x="84" y="4"/>
                  </a:lnTo>
                  <a:lnTo>
                    <a:pt x="94" y="8"/>
                  </a:lnTo>
                  <a:lnTo>
                    <a:pt x="104" y="16"/>
                  </a:lnTo>
                  <a:lnTo>
                    <a:pt x="110" y="24"/>
                  </a:lnTo>
                  <a:lnTo>
                    <a:pt x="116" y="36"/>
                  </a:lnTo>
                  <a:lnTo>
                    <a:pt x="118" y="48"/>
                  </a:lnTo>
                  <a:lnTo>
                    <a:pt x="120" y="64"/>
                  </a:lnTo>
                  <a:lnTo>
                    <a:pt x="120" y="64"/>
                  </a:lnTo>
                  <a:lnTo>
                    <a:pt x="118" y="78"/>
                  </a:lnTo>
                  <a:lnTo>
                    <a:pt x="116" y="94"/>
                  </a:lnTo>
                  <a:lnTo>
                    <a:pt x="112" y="108"/>
                  </a:lnTo>
                  <a:lnTo>
                    <a:pt x="104" y="120"/>
                  </a:lnTo>
                  <a:lnTo>
                    <a:pt x="96" y="132"/>
                  </a:lnTo>
                  <a:lnTo>
                    <a:pt x="88" y="140"/>
                  </a:lnTo>
                  <a:lnTo>
                    <a:pt x="76" y="148"/>
                  </a:lnTo>
                  <a:lnTo>
                    <a:pt x="64" y="150"/>
                  </a:lnTo>
                  <a:lnTo>
                    <a:pt x="64" y="150"/>
                  </a:lnTo>
                  <a:lnTo>
                    <a:pt x="60" y="164"/>
                  </a:lnTo>
                  <a:lnTo>
                    <a:pt x="56" y="178"/>
                  </a:lnTo>
                  <a:lnTo>
                    <a:pt x="54" y="192"/>
                  </a:lnTo>
                  <a:lnTo>
                    <a:pt x="52" y="204"/>
                  </a:lnTo>
                  <a:lnTo>
                    <a:pt x="54" y="228"/>
                  </a:lnTo>
                  <a:lnTo>
                    <a:pt x="58" y="250"/>
                  </a:lnTo>
                  <a:lnTo>
                    <a:pt x="58" y="250"/>
                  </a:lnTo>
                  <a:lnTo>
                    <a:pt x="62" y="266"/>
                  </a:lnTo>
                  <a:lnTo>
                    <a:pt x="64" y="282"/>
                  </a:lnTo>
                  <a:lnTo>
                    <a:pt x="64" y="300"/>
                  </a:lnTo>
                  <a:lnTo>
                    <a:pt x="62" y="318"/>
                  </a:lnTo>
                  <a:lnTo>
                    <a:pt x="56" y="336"/>
                  </a:lnTo>
                  <a:lnTo>
                    <a:pt x="46" y="358"/>
                  </a:lnTo>
                  <a:lnTo>
                    <a:pt x="30" y="380"/>
                  </a:lnTo>
                  <a:lnTo>
                    <a:pt x="10" y="404"/>
                  </a:lnTo>
                  <a:lnTo>
                    <a:pt x="6" y="402"/>
                  </a:lnTo>
                  <a:lnTo>
                    <a:pt x="6" y="402"/>
                  </a:lnTo>
                  <a:lnTo>
                    <a:pt x="26" y="378"/>
                  </a:lnTo>
                  <a:lnTo>
                    <a:pt x="42" y="356"/>
                  </a:lnTo>
                  <a:lnTo>
                    <a:pt x="52" y="336"/>
                  </a:lnTo>
                  <a:lnTo>
                    <a:pt x="58" y="316"/>
                  </a:lnTo>
                  <a:lnTo>
                    <a:pt x="60" y="300"/>
                  </a:lnTo>
                  <a:lnTo>
                    <a:pt x="60" y="282"/>
                  </a:lnTo>
                  <a:lnTo>
                    <a:pt x="54" y="250"/>
                  </a:lnTo>
                  <a:lnTo>
                    <a:pt x="54" y="250"/>
                  </a:lnTo>
                  <a:lnTo>
                    <a:pt x="50" y="228"/>
                  </a:lnTo>
                  <a:lnTo>
                    <a:pt x="48" y="204"/>
                  </a:lnTo>
                  <a:lnTo>
                    <a:pt x="48" y="192"/>
                  </a:lnTo>
                  <a:lnTo>
                    <a:pt x="50" y="178"/>
                  </a:lnTo>
                  <a:lnTo>
                    <a:pt x="54" y="166"/>
                  </a:lnTo>
                  <a:lnTo>
                    <a:pt x="60" y="150"/>
                  </a:lnTo>
                  <a:lnTo>
                    <a:pt x="60" y="150"/>
                  </a:lnTo>
                  <a:lnTo>
                    <a:pt x="46" y="148"/>
                  </a:lnTo>
                  <a:lnTo>
                    <a:pt x="36" y="144"/>
                  </a:lnTo>
                  <a:lnTo>
                    <a:pt x="24" y="134"/>
                  </a:lnTo>
                  <a:lnTo>
                    <a:pt x="16" y="124"/>
                  </a:lnTo>
                  <a:lnTo>
                    <a:pt x="8" y="110"/>
                  </a:lnTo>
                  <a:lnTo>
                    <a:pt x="4" y="96"/>
                  </a:lnTo>
                  <a:lnTo>
                    <a:pt x="0" y="80"/>
                  </a:lnTo>
                  <a:lnTo>
                    <a:pt x="0" y="64"/>
                  </a:lnTo>
                  <a:lnTo>
                    <a:pt x="0" y="64"/>
                  </a:lnTo>
                  <a:lnTo>
                    <a:pt x="0" y="48"/>
                  </a:lnTo>
                  <a:lnTo>
                    <a:pt x="4" y="36"/>
                  </a:lnTo>
                  <a:lnTo>
                    <a:pt x="8" y="24"/>
                  </a:lnTo>
                  <a:lnTo>
                    <a:pt x="16" y="16"/>
                  </a:lnTo>
                  <a:lnTo>
                    <a:pt x="24" y="8"/>
                  </a:lnTo>
                  <a:lnTo>
                    <a:pt x="36" y="4"/>
                  </a:lnTo>
                  <a:lnTo>
                    <a:pt x="46" y="0"/>
                  </a:lnTo>
                  <a:lnTo>
                    <a:pt x="60" y="0"/>
                  </a:lnTo>
                  <a:lnTo>
                    <a:pt x="60" y="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r-FR">
                <a:solidFill>
                  <a:schemeClr val="accent1"/>
                </a:solidFill>
              </a:endParaRPr>
            </a:p>
          </p:txBody>
        </p:sp>
      </p:grpSp>
      <p:grpSp>
        <p:nvGrpSpPr>
          <p:cNvPr id="7" name="Group 6">
            <a:extLst>
              <a:ext uri="{FF2B5EF4-FFF2-40B4-BE49-F238E27FC236}">
                <a16:creationId xmlns:a16="http://schemas.microsoft.com/office/drawing/2014/main" id="{E954B7CE-B15A-DCBF-52E8-0B0BAB5B391F}"/>
              </a:ext>
            </a:extLst>
          </p:cNvPr>
          <p:cNvGrpSpPr/>
          <p:nvPr/>
        </p:nvGrpSpPr>
        <p:grpSpPr>
          <a:xfrm>
            <a:off x="4625458" y="2829659"/>
            <a:ext cx="528637" cy="527050"/>
            <a:chOff x="6551613" y="4445000"/>
            <a:chExt cx="528637" cy="527050"/>
          </a:xfrm>
          <a:solidFill>
            <a:schemeClr val="accent1"/>
          </a:solidFill>
        </p:grpSpPr>
        <p:sp>
          <p:nvSpPr>
            <p:cNvPr id="8" name="Freeform 148">
              <a:extLst>
                <a:ext uri="{FF2B5EF4-FFF2-40B4-BE49-F238E27FC236}">
                  <a16:creationId xmlns:a16="http://schemas.microsoft.com/office/drawing/2014/main" id="{F8F3CDE9-20FA-8E80-B608-1B892F5AA05C}"/>
                </a:ext>
              </a:extLst>
            </p:cNvPr>
            <p:cNvSpPr>
              <a:spLocks/>
            </p:cNvSpPr>
            <p:nvPr/>
          </p:nvSpPr>
          <p:spPr bwMode="auto">
            <a:xfrm>
              <a:off x="6794500" y="4476750"/>
              <a:ext cx="207962" cy="209550"/>
            </a:xfrm>
            <a:custGeom>
              <a:avLst/>
              <a:gdLst>
                <a:gd name="T0" fmla="*/ 83 w 131"/>
                <a:gd name="T1" fmla="*/ 28 h 132"/>
                <a:gd name="T2" fmla="*/ 48 w 131"/>
                <a:gd name="T3" fmla="*/ 28 h 132"/>
                <a:gd name="T4" fmla="*/ 48 w 131"/>
                <a:gd name="T5" fmla="*/ 6 h 132"/>
                <a:gd name="T6" fmla="*/ 48 w 131"/>
                <a:gd name="T7" fmla="*/ 6 h 132"/>
                <a:gd name="T8" fmla="*/ 46 w 131"/>
                <a:gd name="T9" fmla="*/ 2 h 132"/>
                <a:gd name="T10" fmla="*/ 45 w 131"/>
                <a:gd name="T11" fmla="*/ 0 h 132"/>
                <a:gd name="T12" fmla="*/ 43 w 131"/>
                <a:gd name="T13" fmla="*/ 0 h 132"/>
                <a:gd name="T14" fmla="*/ 39 w 131"/>
                <a:gd name="T15" fmla="*/ 2 h 132"/>
                <a:gd name="T16" fmla="*/ 0 w 131"/>
                <a:gd name="T17" fmla="*/ 39 h 132"/>
                <a:gd name="T18" fmla="*/ 39 w 131"/>
                <a:gd name="T19" fmla="*/ 75 h 132"/>
                <a:gd name="T20" fmla="*/ 39 w 131"/>
                <a:gd name="T21" fmla="*/ 75 h 132"/>
                <a:gd name="T22" fmla="*/ 43 w 131"/>
                <a:gd name="T23" fmla="*/ 77 h 132"/>
                <a:gd name="T24" fmla="*/ 45 w 131"/>
                <a:gd name="T25" fmla="*/ 77 h 132"/>
                <a:gd name="T26" fmla="*/ 46 w 131"/>
                <a:gd name="T27" fmla="*/ 75 h 132"/>
                <a:gd name="T28" fmla="*/ 48 w 131"/>
                <a:gd name="T29" fmla="*/ 71 h 132"/>
                <a:gd name="T30" fmla="*/ 48 w 131"/>
                <a:gd name="T31" fmla="*/ 49 h 132"/>
                <a:gd name="T32" fmla="*/ 83 w 131"/>
                <a:gd name="T33" fmla="*/ 49 h 132"/>
                <a:gd name="T34" fmla="*/ 83 w 131"/>
                <a:gd name="T35" fmla="*/ 49 h 132"/>
                <a:gd name="T36" fmla="*/ 88 w 131"/>
                <a:gd name="T37" fmla="*/ 49 h 132"/>
                <a:gd name="T38" fmla="*/ 93 w 131"/>
                <a:gd name="T39" fmla="*/ 51 h 132"/>
                <a:gd name="T40" fmla="*/ 102 w 131"/>
                <a:gd name="T41" fmla="*/ 58 h 132"/>
                <a:gd name="T42" fmla="*/ 109 w 131"/>
                <a:gd name="T43" fmla="*/ 66 h 132"/>
                <a:gd name="T44" fmla="*/ 110 w 131"/>
                <a:gd name="T45" fmla="*/ 71 h 132"/>
                <a:gd name="T46" fmla="*/ 110 w 131"/>
                <a:gd name="T47" fmla="*/ 77 h 132"/>
                <a:gd name="T48" fmla="*/ 110 w 131"/>
                <a:gd name="T49" fmla="*/ 132 h 132"/>
                <a:gd name="T50" fmla="*/ 131 w 131"/>
                <a:gd name="T51" fmla="*/ 132 h 132"/>
                <a:gd name="T52" fmla="*/ 131 w 131"/>
                <a:gd name="T53" fmla="*/ 77 h 132"/>
                <a:gd name="T54" fmla="*/ 131 w 131"/>
                <a:gd name="T55" fmla="*/ 77 h 132"/>
                <a:gd name="T56" fmla="*/ 129 w 131"/>
                <a:gd name="T57" fmla="*/ 66 h 132"/>
                <a:gd name="T58" fmla="*/ 128 w 131"/>
                <a:gd name="T59" fmla="*/ 58 h 132"/>
                <a:gd name="T60" fmla="*/ 123 w 131"/>
                <a:gd name="T61" fmla="*/ 49 h 132"/>
                <a:gd name="T62" fmla="*/ 117 w 131"/>
                <a:gd name="T63" fmla="*/ 42 h 132"/>
                <a:gd name="T64" fmla="*/ 110 w 131"/>
                <a:gd name="T65" fmla="*/ 37 h 132"/>
                <a:gd name="T66" fmla="*/ 102 w 131"/>
                <a:gd name="T67" fmla="*/ 32 h 132"/>
                <a:gd name="T68" fmla="*/ 93 w 131"/>
                <a:gd name="T69" fmla="*/ 30 h 132"/>
                <a:gd name="T70" fmla="*/ 83 w 131"/>
                <a:gd name="T71" fmla="*/ 28 h 132"/>
                <a:gd name="T72" fmla="*/ 83 w 131"/>
                <a:gd name="T73" fmla="*/ 28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31" h="132">
                  <a:moveTo>
                    <a:pt x="83" y="28"/>
                  </a:moveTo>
                  <a:lnTo>
                    <a:pt x="48" y="28"/>
                  </a:lnTo>
                  <a:lnTo>
                    <a:pt x="48" y="6"/>
                  </a:lnTo>
                  <a:lnTo>
                    <a:pt x="48" y="6"/>
                  </a:lnTo>
                  <a:lnTo>
                    <a:pt x="46" y="2"/>
                  </a:lnTo>
                  <a:lnTo>
                    <a:pt x="45" y="0"/>
                  </a:lnTo>
                  <a:lnTo>
                    <a:pt x="43" y="0"/>
                  </a:lnTo>
                  <a:lnTo>
                    <a:pt x="39" y="2"/>
                  </a:lnTo>
                  <a:lnTo>
                    <a:pt x="0" y="39"/>
                  </a:lnTo>
                  <a:lnTo>
                    <a:pt x="39" y="75"/>
                  </a:lnTo>
                  <a:lnTo>
                    <a:pt x="39" y="75"/>
                  </a:lnTo>
                  <a:lnTo>
                    <a:pt x="43" y="77"/>
                  </a:lnTo>
                  <a:lnTo>
                    <a:pt x="45" y="77"/>
                  </a:lnTo>
                  <a:lnTo>
                    <a:pt x="46" y="75"/>
                  </a:lnTo>
                  <a:lnTo>
                    <a:pt x="48" y="71"/>
                  </a:lnTo>
                  <a:lnTo>
                    <a:pt x="48" y="49"/>
                  </a:lnTo>
                  <a:lnTo>
                    <a:pt x="83" y="49"/>
                  </a:lnTo>
                  <a:lnTo>
                    <a:pt x="83" y="49"/>
                  </a:lnTo>
                  <a:lnTo>
                    <a:pt x="88" y="49"/>
                  </a:lnTo>
                  <a:lnTo>
                    <a:pt x="93" y="51"/>
                  </a:lnTo>
                  <a:lnTo>
                    <a:pt x="102" y="58"/>
                  </a:lnTo>
                  <a:lnTo>
                    <a:pt x="109" y="66"/>
                  </a:lnTo>
                  <a:lnTo>
                    <a:pt x="110" y="71"/>
                  </a:lnTo>
                  <a:lnTo>
                    <a:pt x="110" y="77"/>
                  </a:lnTo>
                  <a:lnTo>
                    <a:pt x="110" y="132"/>
                  </a:lnTo>
                  <a:lnTo>
                    <a:pt x="131" y="132"/>
                  </a:lnTo>
                  <a:lnTo>
                    <a:pt x="131" y="77"/>
                  </a:lnTo>
                  <a:lnTo>
                    <a:pt x="131" y="77"/>
                  </a:lnTo>
                  <a:lnTo>
                    <a:pt x="129" y="66"/>
                  </a:lnTo>
                  <a:lnTo>
                    <a:pt x="128" y="58"/>
                  </a:lnTo>
                  <a:lnTo>
                    <a:pt x="123" y="49"/>
                  </a:lnTo>
                  <a:lnTo>
                    <a:pt x="117" y="42"/>
                  </a:lnTo>
                  <a:lnTo>
                    <a:pt x="110" y="37"/>
                  </a:lnTo>
                  <a:lnTo>
                    <a:pt x="102" y="32"/>
                  </a:lnTo>
                  <a:lnTo>
                    <a:pt x="93" y="30"/>
                  </a:lnTo>
                  <a:lnTo>
                    <a:pt x="83" y="28"/>
                  </a:lnTo>
                  <a:lnTo>
                    <a:pt x="83" y="2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r-FR">
                <a:solidFill>
                  <a:schemeClr val="accent1"/>
                </a:solidFill>
              </a:endParaRPr>
            </a:p>
          </p:txBody>
        </p:sp>
        <p:sp>
          <p:nvSpPr>
            <p:cNvPr id="9" name="Freeform 149">
              <a:extLst>
                <a:ext uri="{FF2B5EF4-FFF2-40B4-BE49-F238E27FC236}">
                  <a16:creationId xmlns:a16="http://schemas.microsoft.com/office/drawing/2014/main" id="{702480B1-50A0-CAEC-5276-17820B9D73A0}"/>
                </a:ext>
              </a:extLst>
            </p:cNvPr>
            <p:cNvSpPr>
              <a:spLocks/>
            </p:cNvSpPr>
            <p:nvPr/>
          </p:nvSpPr>
          <p:spPr bwMode="auto">
            <a:xfrm>
              <a:off x="6629400" y="4719638"/>
              <a:ext cx="174625" cy="219075"/>
            </a:xfrm>
            <a:custGeom>
              <a:avLst/>
              <a:gdLst>
                <a:gd name="T0" fmla="*/ 62 w 110"/>
                <a:gd name="T1" fmla="*/ 67 h 138"/>
                <a:gd name="T2" fmla="*/ 62 w 110"/>
                <a:gd name="T3" fmla="*/ 90 h 138"/>
                <a:gd name="T4" fmla="*/ 48 w 110"/>
                <a:gd name="T5" fmla="*/ 90 h 138"/>
                <a:gd name="T6" fmla="*/ 48 w 110"/>
                <a:gd name="T7" fmla="*/ 90 h 138"/>
                <a:gd name="T8" fmla="*/ 43 w 110"/>
                <a:gd name="T9" fmla="*/ 90 h 138"/>
                <a:gd name="T10" fmla="*/ 38 w 110"/>
                <a:gd name="T11" fmla="*/ 88 h 138"/>
                <a:gd name="T12" fmla="*/ 29 w 110"/>
                <a:gd name="T13" fmla="*/ 81 h 138"/>
                <a:gd name="T14" fmla="*/ 22 w 110"/>
                <a:gd name="T15" fmla="*/ 73 h 138"/>
                <a:gd name="T16" fmla="*/ 20 w 110"/>
                <a:gd name="T17" fmla="*/ 67 h 138"/>
                <a:gd name="T18" fmla="*/ 20 w 110"/>
                <a:gd name="T19" fmla="*/ 62 h 138"/>
                <a:gd name="T20" fmla="*/ 20 w 110"/>
                <a:gd name="T21" fmla="*/ 0 h 138"/>
                <a:gd name="T22" fmla="*/ 0 w 110"/>
                <a:gd name="T23" fmla="*/ 0 h 138"/>
                <a:gd name="T24" fmla="*/ 0 w 110"/>
                <a:gd name="T25" fmla="*/ 62 h 138"/>
                <a:gd name="T26" fmla="*/ 0 w 110"/>
                <a:gd name="T27" fmla="*/ 62 h 138"/>
                <a:gd name="T28" fmla="*/ 1 w 110"/>
                <a:gd name="T29" fmla="*/ 73 h 138"/>
                <a:gd name="T30" fmla="*/ 3 w 110"/>
                <a:gd name="T31" fmla="*/ 81 h 138"/>
                <a:gd name="T32" fmla="*/ 8 w 110"/>
                <a:gd name="T33" fmla="*/ 90 h 138"/>
                <a:gd name="T34" fmla="*/ 14 w 110"/>
                <a:gd name="T35" fmla="*/ 97 h 138"/>
                <a:gd name="T36" fmla="*/ 20 w 110"/>
                <a:gd name="T37" fmla="*/ 102 h 138"/>
                <a:gd name="T38" fmla="*/ 29 w 110"/>
                <a:gd name="T39" fmla="*/ 107 h 138"/>
                <a:gd name="T40" fmla="*/ 38 w 110"/>
                <a:gd name="T41" fmla="*/ 109 h 138"/>
                <a:gd name="T42" fmla="*/ 48 w 110"/>
                <a:gd name="T43" fmla="*/ 111 h 138"/>
                <a:gd name="T44" fmla="*/ 62 w 110"/>
                <a:gd name="T45" fmla="*/ 111 h 138"/>
                <a:gd name="T46" fmla="*/ 62 w 110"/>
                <a:gd name="T47" fmla="*/ 133 h 138"/>
                <a:gd name="T48" fmla="*/ 62 w 110"/>
                <a:gd name="T49" fmla="*/ 133 h 138"/>
                <a:gd name="T50" fmla="*/ 64 w 110"/>
                <a:gd name="T51" fmla="*/ 137 h 138"/>
                <a:gd name="T52" fmla="*/ 65 w 110"/>
                <a:gd name="T53" fmla="*/ 138 h 138"/>
                <a:gd name="T54" fmla="*/ 67 w 110"/>
                <a:gd name="T55" fmla="*/ 138 h 138"/>
                <a:gd name="T56" fmla="*/ 71 w 110"/>
                <a:gd name="T57" fmla="*/ 137 h 138"/>
                <a:gd name="T58" fmla="*/ 110 w 110"/>
                <a:gd name="T59" fmla="*/ 100 h 138"/>
                <a:gd name="T60" fmla="*/ 71 w 110"/>
                <a:gd name="T61" fmla="*/ 64 h 138"/>
                <a:gd name="T62" fmla="*/ 71 w 110"/>
                <a:gd name="T63" fmla="*/ 64 h 138"/>
                <a:gd name="T64" fmla="*/ 67 w 110"/>
                <a:gd name="T65" fmla="*/ 62 h 138"/>
                <a:gd name="T66" fmla="*/ 65 w 110"/>
                <a:gd name="T67" fmla="*/ 62 h 138"/>
                <a:gd name="T68" fmla="*/ 64 w 110"/>
                <a:gd name="T69" fmla="*/ 64 h 138"/>
                <a:gd name="T70" fmla="*/ 62 w 110"/>
                <a:gd name="T71" fmla="*/ 67 h 138"/>
                <a:gd name="T72" fmla="*/ 62 w 110"/>
                <a:gd name="T73" fmla="*/ 67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10" h="138">
                  <a:moveTo>
                    <a:pt x="62" y="67"/>
                  </a:moveTo>
                  <a:lnTo>
                    <a:pt x="62" y="90"/>
                  </a:lnTo>
                  <a:lnTo>
                    <a:pt x="48" y="90"/>
                  </a:lnTo>
                  <a:lnTo>
                    <a:pt x="48" y="90"/>
                  </a:lnTo>
                  <a:lnTo>
                    <a:pt x="43" y="90"/>
                  </a:lnTo>
                  <a:lnTo>
                    <a:pt x="38" y="88"/>
                  </a:lnTo>
                  <a:lnTo>
                    <a:pt x="29" y="81"/>
                  </a:lnTo>
                  <a:lnTo>
                    <a:pt x="22" y="73"/>
                  </a:lnTo>
                  <a:lnTo>
                    <a:pt x="20" y="67"/>
                  </a:lnTo>
                  <a:lnTo>
                    <a:pt x="20" y="62"/>
                  </a:lnTo>
                  <a:lnTo>
                    <a:pt x="20" y="0"/>
                  </a:lnTo>
                  <a:lnTo>
                    <a:pt x="0" y="0"/>
                  </a:lnTo>
                  <a:lnTo>
                    <a:pt x="0" y="62"/>
                  </a:lnTo>
                  <a:lnTo>
                    <a:pt x="0" y="62"/>
                  </a:lnTo>
                  <a:lnTo>
                    <a:pt x="1" y="73"/>
                  </a:lnTo>
                  <a:lnTo>
                    <a:pt x="3" y="81"/>
                  </a:lnTo>
                  <a:lnTo>
                    <a:pt x="8" y="90"/>
                  </a:lnTo>
                  <a:lnTo>
                    <a:pt x="14" y="97"/>
                  </a:lnTo>
                  <a:lnTo>
                    <a:pt x="20" y="102"/>
                  </a:lnTo>
                  <a:lnTo>
                    <a:pt x="29" y="107"/>
                  </a:lnTo>
                  <a:lnTo>
                    <a:pt x="38" y="109"/>
                  </a:lnTo>
                  <a:lnTo>
                    <a:pt x="48" y="111"/>
                  </a:lnTo>
                  <a:lnTo>
                    <a:pt x="62" y="111"/>
                  </a:lnTo>
                  <a:lnTo>
                    <a:pt x="62" y="133"/>
                  </a:lnTo>
                  <a:lnTo>
                    <a:pt x="62" y="133"/>
                  </a:lnTo>
                  <a:lnTo>
                    <a:pt x="64" y="137"/>
                  </a:lnTo>
                  <a:lnTo>
                    <a:pt x="65" y="138"/>
                  </a:lnTo>
                  <a:lnTo>
                    <a:pt x="67" y="138"/>
                  </a:lnTo>
                  <a:lnTo>
                    <a:pt x="71" y="137"/>
                  </a:lnTo>
                  <a:lnTo>
                    <a:pt x="110" y="100"/>
                  </a:lnTo>
                  <a:lnTo>
                    <a:pt x="71" y="64"/>
                  </a:lnTo>
                  <a:lnTo>
                    <a:pt x="71" y="64"/>
                  </a:lnTo>
                  <a:lnTo>
                    <a:pt x="67" y="62"/>
                  </a:lnTo>
                  <a:lnTo>
                    <a:pt x="65" y="62"/>
                  </a:lnTo>
                  <a:lnTo>
                    <a:pt x="64" y="64"/>
                  </a:lnTo>
                  <a:lnTo>
                    <a:pt x="62" y="67"/>
                  </a:lnTo>
                  <a:lnTo>
                    <a:pt x="62" y="67"/>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r-FR">
                <a:solidFill>
                  <a:schemeClr val="accent1"/>
                </a:solidFill>
              </a:endParaRPr>
            </a:p>
          </p:txBody>
        </p:sp>
        <p:sp>
          <p:nvSpPr>
            <p:cNvPr id="14" name="Freeform 150">
              <a:extLst>
                <a:ext uri="{FF2B5EF4-FFF2-40B4-BE49-F238E27FC236}">
                  <a16:creationId xmlns:a16="http://schemas.microsoft.com/office/drawing/2014/main" id="{9A0618C6-F517-D317-4FA5-055A567DCF44}"/>
                </a:ext>
              </a:extLst>
            </p:cNvPr>
            <p:cNvSpPr>
              <a:spLocks/>
            </p:cNvSpPr>
            <p:nvPr/>
          </p:nvSpPr>
          <p:spPr bwMode="auto">
            <a:xfrm>
              <a:off x="6551613" y="4592638"/>
              <a:ext cx="263525" cy="104775"/>
            </a:xfrm>
            <a:custGeom>
              <a:avLst/>
              <a:gdLst>
                <a:gd name="T0" fmla="*/ 153 w 166"/>
                <a:gd name="T1" fmla="*/ 16 h 66"/>
                <a:gd name="T2" fmla="*/ 108 w 166"/>
                <a:gd name="T3" fmla="*/ 0 h 66"/>
                <a:gd name="T4" fmla="*/ 90 w 166"/>
                <a:gd name="T5" fmla="*/ 54 h 66"/>
                <a:gd name="T6" fmla="*/ 90 w 166"/>
                <a:gd name="T7" fmla="*/ 30 h 66"/>
                <a:gd name="T8" fmla="*/ 85 w 166"/>
                <a:gd name="T9" fmla="*/ 21 h 66"/>
                <a:gd name="T10" fmla="*/ 90 w 166"/>
                <a:gd name="T11" fmla="*/ 16 h 66"/>
                <a:gd name="T12" fmla="*/ 83 w 166"/>
                <a:gd name="T13" fmla="*/ 9 h 66"/>
                <a:gd name="T14" fmla="*/ 76 w 166"/>
                <a:gd name="T15" fmla="*/ 16 h 66"/>
                <a:gd name="T16" fmla="*/ 82 w 166"/>
                <a:gd name="T17" fmla="*/ 21 h 66"/>
                <a:gd name="T18" fmla="*/ 76 w 166"/>
                <a:gd name="T19" fmla="*/ 30 h 66"/>
                <a:gd name="T20" fmla="*/ 76 w 166"/>
                <a:gd name="T21" fmla="*/ 54 h 66"/>
                <a:gd name="T22" fmla="*/ 59 w 166"/>
                <a:gd name="T23" fmla="*/ 0 h 66"/>
                <a:gd name="T24" fmla="*/ 14 w 166"/>
                <a:gd name="T25" fmla="*/ 16 h 66"/>
                <a:gd name="T26" fmla="*/ 14 w 166"/>
                <a:gd name="T27" fmla="*/ 16 h 66"/>
                <a:gd name="T28" fmla="*/ 12 w 166"/>
                <a:gd name="T29" fmla="*/ 16 h 66"/>
                <a:gd name="T30" fmla="*/ 9 w 166"/>
                <a:gd name="T31" fmla="*/ 19 h 66"/>
                <a:gd name="T32" fmla="*/ 5 w 166"/>
                <a:gd name="T33" fmla="*/ 26 h 66"/>
                <a:gd name="T34" fmla="*/ 5 w 166"/>
                <a:gd name="T35" fmla="*/ 26 h 66"/>
                <a:gd name="T36" fmla="*/ 2 w 166"/>
                <a:gd name="T37" fmla="*/ 47 h 66"/>
                <a:gd name="T38" fmla="*/ 0 w 166"/>
                <a:gd name="T39" fmla="*/ 66 h 66"/>
                <a:gd name="T40" fmla="*/ 166 w 166"/>
                <a:gd name="T41" fmla="*/ 66 h 66"/>
                <a:gd name="T42" fmla="*/ 166 w 166"/>
                <a:gd name="T43" fmla="*/ 66 h 66"/>
                <a:gd name="T44" fmla="*/ 165 w 166"/>
                <a:gd name="T45" fmla="*/ 47 h 66"/>
                <a:gd name="T46" fmla="*/ 161 w 166"/>
                <a:gd name="T47" fmla="*/ 26 h 66"/>
                <a:gd name="T48" fmla="*/ 161 w 166"/>
                <a:gd name="T49" fmla="*/ 26 h 66"/>
                <a:gd name="T50" fmla="*/ 158 w 166"/>
                <a:gd name="T51" fmla="*/ 19 h 66"/>
                <a:gd name="T52" fmla="*/ 154 w 166"/>
                <a:gd name="T53" fmla="*/ 16 h 66"/>
                <a:gd name="T54" fmla="*/ 153 w 166"/>
                <a:gd name="T55" fmla="*/ 16 h 66"/>
                <a:gd name="T56" fmla="*/ 153 w 166"/>
                <a:gd name="T57" fmla="*/ 16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66" h="66">
                  <a:moveTo>
                    <a:pt x="153" y="16"/>
                  </a:moveTo>
                  <a:lnTo>
                    <a:pt x="108" y="0"/>
                  </a:lnTo>
                  <a:lnTo>
                    <a:pt x="90" y="54"/>
                  </a:lnTo>
                  <a:lnTo>
                    <a:pt x="90" y="30"/>
                  </a:lnTo>
                  <a:lnTo>
                    <a:pt x="85" y="21"/>
                  </a:lnTo>
                  <a:lnTo>
                    <a:pt x="90" y="16"/>
                  </a:lnTo>
                  <a:lnTo>
                    <a:pt x="83" y="9"/>
                  </a:lnTo>
                  <a:lnTo>
                    <a:pt x="76" y="16"/>
                  </a:lnTo>
                  <a:lnTo>
                    <a:pt x="82" y="21"/>
                  </a:lnTo>
                  <a:lnTo>
                    <a:pt x="76" y="30"/>
                  </a:lnTo>
                  <a:lnTo>
                    <a:pt x="76" y="54"/>
                  </a:lnTo>
                  <a:lnTo>
                    <a:pt x="59" y="0"/>
                  </a:lnTo>
                  <a:lnTo>
                    <a:pt x="14" y="16"/>
                  </a:lnTo>
                  <a:lnTo>
                    <a:pt x="14" y="16"/>
                  </a:lnTo>
                  <a:lnTo>
                    <a:pt x="12" y="16"/>
                  </a:lnTo>
                  <a:lnTo>
                    <a:pt x="9" y="19"/>
                  </a:lnTo>
                  <a:lnTo>
                    <a:pt x="5" y="26"/>
                  </a:lnTo>
                  <a:lnTo>
                    <a:pt x="5" y="26"/>
                  </a:lnTo>
                  <a:lnTo>
                    <a:pt x="2" y="47"/>
                  </a:lnTo>
                  <a:lnTo>
                    <a:pt x="0" y="66"/>
                  </a:lnTo>
                  <a:lnTo>
                    <a:pt x="166" y="66"/>
                  </a:lnTo>
                  <a:lnTo>
                    <a:pt x="166" y="66"/>
                  </a:lnTo>
                  <a:lnTo>
                    <a:pt x="165" y="47"/>
                  </a:lnTo>
                  <a:lnTo>
                    <a:pt x="161" y="26"/>
                  </a:lnTo>
                  <a:lnTo>
                    <a:pt x="161" y="26"/>
                  </a:lnTo>
                  <a:lnTo>
                    <a:pt x="158" y="19"/>
                  </a:lnTo>
                  <a:lnTo>
                    <a:pt x="154" y="16"/>
                  </a:lnTo>
                  <a:lnTo>
                    <a:pt x="153" y="16"/>
                  </a:lnTo>
                  <a:lnTo>
                    <a:pt x="153" y="16"/>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r-FR">
                <a:solidFill>
                  <a:schemeClr val="accent1"/>
                </a:solidFill>
              </a:endParaRPr>
            </a:p>
          </p:txBody>
        </p:sp>
        <p:sp>
          <p:nvSpPr>
            <p:cNvPr id="15" name="Freeform 151">
              <a:extLst>
                <a:ext uri="{FF2B5EF4-FFF2-40B4-BE49-F238E27FC236}">
                  <a16:creationId xmlns:a16="http://schemas.microsoft.com/office/drawing/2014/main" id="{32F8BDE4-49D2-0709-245E-B17DF2122A99}"/>
                </a:ext>
              </a:extLst>
            </p:cNvPr>
            <p:cNvSpPr>
              <a:spLocks/>
            </p:cNvSpPr>
            <p:nvPr/>
          </p:nvSpPr>
          <p:spPr bwMode="auto">
            <a:xfrm>
              <a:off x="6630988" y="4445000"/>
              <a:ext cx="104775" cy="161925"/>
            </a:xfrm>
            <a:custGeom>
              <a:avLst/>
              <a:gdLst>
                <a:gd name="T0" fmla="*/ 61 w 66"/>
                <a:gd name="T1" fmla="*/ 41 h 102"/>
                <a:gd name="T2" fmla="*/ 61 w 66"/>
                <a:gd name="T3" fmla="*/ 41 h 102"/>
                <a:gd name="T4" fmla="*/ 63 w 66"/>
                <a:gd name="T5" fmla="*/ 41 h 102"/>
                <a:gd name="T6" fmla="*/ 64 w 66"/>
                <a:gd name="T7" fmla="*/ 45 h 102"/>
                <a:gd name="T8" fmla="*/ 64 w 66"/>
                <a:gd name="T9" fmla="*/ 45 h 102"/>
                <a:gd name="T10" fmla="*/ 66 w 66"/>
                <a:gd name="T11" fmla="*/ 48 h 102"/>
                <a:gd name="T12" fmla="*/ 66 w 66"/>
                <a:gd name="T13" fmla="*/ 53 h 102"/>
                <a:gd name="T14" fmla="*/ 64 w 66"/>
                <a:gd name="T15" fmla="*/ 57 h 102"/>
                <a:gd name="T16" fmla="*/ 61 w 66"/>
                <a:gd name="T17" fmla="*/ 60 h 102"/>
                <a:gd name="T18" fmla="*/ 61 w 66"/>
                <a:gd name="T19" fmla="*/ 60 h 102"/>
                <a:gd name="T20" fmla="*/ 59 w 66"/>
                <a:gd name="T21" fmla="*/ 62 h 102"/>
                <a:gd name="T22" fmla="*/ 58 w 66"/>
                <a:gd name="T23" fmla="*/ 62 h 102"/>
                <a:gd name="T24" fmla="*/ 54 w 66"/>
                <a:gd name="T25" fmla="*/ 76 h 102"/>
                <a:gd name="T26" fmla="*/ 54 w 66"/>
                <a:gd name="T27" fmla="*/ 83 h 102"/>
                <a:gd name="T28" fmla="*/ 33 w 66"/>
                <a:gd name="T29" fmla="*/ 102 h 102"/>
                <a:gd name="T30" fmla="*/ 13 w 66"/>
                <a:gd name="T31" fmla="*/ 83 h 102"/>
                <a:gd name="T32" fmla="*/ 13 w 66"/>
                <a:gd name="T33" fmla="*/ 76 h 102"/>
                <a:gd name="T34" fmla="*/ 9 w 66"/>
                <a:gd name="T35" fmla="*/ 62 h 102"/>
                <a:gd name="T36" fmla="*/ 9 w 66"/>
                <a:gd name="T37" fmla="*/ 62 h 102"/>
                <a:gd name="T38" fmla="*/ 7 w 66"/>
                <a:gd name="T39" fmla="*/ 62 h 102"/>
                <a:gd name="T40" fmla="*/ 6 w 66"/>
                <a:gd name="T41" fmla="*/ 60 h 102"/>
                <a:gd name="T42" fmla="*/ 6 w 66"/>
                <a:gd name="T43" fmla="*/ 60 h 102"/>
                <a:gd name="T44" fmla="*/ 2 w 66"/>
                <a:gd name="T45" fmla="*/ 57 h 102"/>
                <a:gd name="T46" fmla="*/ 0 w 66"/>
                <a:gd name="T47" fmla="*/ 53 h 102"/>
                <a:gd name="T48" fmla="*/ 0 w 66"/>
                <a:gd name="T49" fmla="*/ 48 h 102"/>
                <a:gd name="T50" fmla="*/ 2 w 66"/>
                <a:gd name="T51" fmla="*/ 45 h 102"/>
                <a:gd name="T52" fmla="*/ 2 w 66"/>
                <a:gd name="T53" fmla="*/ 45 h 102"/>
                <a:gd name="T54" fmla="*/ 4 w 66"/>
                <a:gd name="T55" fmla="*/ 41 h 102"/>
                <a:gd name="T56" fmla="*/ 6 w 66"/>
                <a:gd name="T57" fmla="*/ 41 h 102"/>
                <a:gd name="T58" fmla="*/ 6 w 66"/>
                <a:gd name="T59" fmla="*/ 41 h 102"/>
                <a:gd name="T60" fmla="*/ 6 w 66"/>
                <a:gd name="T61" fmla="*/ 24 h 102"/>
                <a:gd name="T62" fmla="*/ 6 w 66"/>
                <a:gd name="T63" fmla="*/ 24 h 102"/>
                <a:gd name="T64" fmla="*/ 7 w 66"/>
                <a:gd name="T65" fmla="*/ 13 h 102"/>
                <a:gd name="T66" fmla="*/ 13 w 66"/>
                <a:gd name="T67" fmla="*/ 7 h 102"/>
                <a:gd name="T68" fmla="*/ 16 w 66"/>
                <a:gd name="T69" fmla="*/ 3 h 102"/>
                <a:gd name="T70" fmla="*/ 19 w 66"/>
                <a:gd name="T71" fmla="*/ 1 h 102"/>
                <a:gd name="T72" fmla="*/ 26 w 66"/>
                <a:gd name="T73" fmla="*/ 0 h 102"/>
                <a:gd name="T74" fmla="*/ 32 w 66"/>
                <a:gd name="T75" fmla="*/ 0 h 102"/>
                <a:gd name="T76" fmla="*/ 32 w 66"/>
                <a:gd name="T77" fmla="*/ 0 h 102"/>
                <a:gd name="T78" fmla="*/ 38 w 66"/>
                <a:gd name="T79" fmla="*/ 0 h 102"/>
                <a:gd name="T80" fmla="*/ 44 w 66"/>
                <a:gd name="T81" fmla="*/ 1 h 102"/>
                <a:gd name="T82" fmla="*/ 47 w 66"/>
                <a:gd name="T83" fmla="*/ 3 h 102"/>
                <a:gd name="T84" fmla="*/ 51 w 66"/>
                <a:gd name="T85" fmla="*/ 8 h 102"/>
                <a:gd name="T86" fmla="*/ 51 w 66"/>
                <a:gd name="T87" fmla="*/ 8 h 102"/>
                <a:gd name="T88" fmla="*/ 54 w 66"/>
                <a:gd name="T89" fmla="*/ 8 h 102"/>
                <a:gd name="T90" fmla="*/ 58 w 66"/>
                <a:gd name="T91" fmla="*/ 10 h 102"/>
                <a:gd name="T92" fmla="*/ 59 w 66"/>
                <a:gd name="T93" fmla="*/ 13 h 102"/>
                <a:gd name="T94" fmla="*/ 61 w 66"/>
                <a:gd name="T95" fmla="*/ 17 h 102"/>
                <a:gd name="T96" fmla="*/ 61 w 66"/>
                <a:gd name="T97" fmla="*/ 41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66" h="102">
                  <a:moveTo>
                    <a:pt x="61" y="41"/>
                  </a:moveTo>
                  <a:lnTo>
                    <a:pt x="61" y="41"/>
                  </a:lnTo>
                  <a:lnTo>
                    <a:pt x="63" y="41"/>
                  </a:lnTo>
                  <a:lnTo>
                    <a:pt x="64" y="45"/>
                  </a:lnTo>
                  <a:lnTo>
                    <a:pt x="64" y="45"/>
                  </a:lnTo>
                  <a:lnTo>
                    <a:pt x="66" y="48"/>
                  </a:lnTo>
                  <a:lnTo>
                    <a:pt x="66" y="53"/>
                  </a:lnTo>
                  <a:lnTo>
                    <a:pt x="64" y="57"/>
                  </a:lnTo>
                  <a:lnTo>
                    <a:pt x="61" y="60"/>
                  </a:lnTo>
                  <a:lnTo>
                    <a:pt x="61" y="60"/>
                  </a:lnTo>
                  <a:lnTo>
                    <a:pt x="59" y="62"/>
                  </a:lnTo>
                  <a:lnTo>
                    <a:pt x="58" y="62"/>
                  </a:lnTo>
                  <a:lnTo>
                    <a:pt x="54" y="76"/>
                  </a:lnTo>
                  <a:lnTo>
                    <a:pt x="54" y="83"/>
                  </a:lnTo>
                  <a:lnTo>
                    <a:pt x="33" y="102"/>
                  </a:lnTo>
                  <a:lnTo>
                    <a:pt x="13" y="83"/>
                  </a:lnTo>
                  <a:lnTo>
                    <a:pt x="13" y="76"/>
                  </a:lnTo>
                  <a:lnTo>
                    <a:pt x="9" y="62"/>
                  </a:lnTo>
                  <a:lnTo>
                    <a:pt x="9" y="62"/>
                  </a:lnTo>
                  <a:lnTo>
                    <a:pt x="7" y="62"/>
                  </a:lnTo>
                  <a:lnTo>
                    <a:pt x="6" y="60"/>
                  </a:lnTo>
                  <a:lnTo>
                    <a:pt x="6" y="60"/>
                  </a:lnTo>
                  <a:lnTo>
                    <a:pt x="2" y="57"/>
                  </a:lnTo>
                  <a:lnTo>
                    <a:pt x="0" y="53"/>
                  </a:lnTo>
                  <a:lnTo>
                    <a:pt x="0" y="48"/>
                  </a:lnTo>
                  <a:lnTo>
                    <a:pt x="2" y="45"/>
                  </a:lnTo>
                  <a:lnTo>
                    <a:pt x="2" y="45"/>
                  </a:lnTo>
                  <a:lnTo>
                    <a:pt x="4" y="41"/>
                  </a:lnTo>
                  <a:lnTo>
                    <a:pt x="6" y="41"/>
                  </a:lnTo>
                  <a:lnTo>
                    <a:pt x="6" y="41"/>
                  </a:lnTo>
                  <a:lnTo>
                    <a:pt x="6" y="24"/>
                  </a:lnTo>
                  <a:lnTo>
                    <a:pt x="6" y="24"/>
                  </a:lnTo>
                  <a:lnTo>
                    <a:pt x="7" y="13"/>
                  </a:lnTo>
                  <a:lnTo>
                    <a:pt x="13" y="7"/>
                  </a:lnTo>
                  <a:lnTo>
                    <a:pt x="16" y="3"/>
                  </a:lnTo>
                  <a:lnTo>
                    <a:pt x="19" y="1"/>
                  </a:lnTo>
                  <a:lnTo>
                    <a:pt x="26" y="0"/>
                  </a:lnTo>
                  <a:lnTo>
                    <a:pt x="32" y="0"/>
                  </a:lnTo>
                  <a:lnTo>
                    <a:pt x="32" y="0"/>
                  </a:lnTo>
                  <a:lnTo>
                    <a:pt x="38" y="0"/>
                  </a:lnTo>
                  <a:lnTo>
                    <a:pt x="44" y="1"/>
                  </a:lnTo>
                  <a:lnTo>
                    <a:pt x="47" y="3"/>
                  </a:lnTo>
                  <a:lnTo>
                    <a:pt x="51" y="8"/>
                  </a:lnTo>
                  <a:lnTo>
                    <a:pt x="51" y="8"/>
                  </a:lnTo>
                  <a:lnTo>
                    <a:pt x="54" y="8"/>
                  </a:lnTo>
                  <a:lnTo>
                    <a:pt x="58" y="10"/>
                  </a:lnTo>
                  <a:lnTo>
                    <a:pt x="59" y="13"/>
                  </a:lnTo>
                  <a:lnTo>
                    <a:pt x="61" y="17"/>
                  </a:lnTo>
                  <a:lnTo>
                    <a:pt x="61" y="41"/>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r-FR">
                <a:solidFill>
                  <a:schemeClr val="accent1"/>
                </a:solidFill>
              </a:endParaRPr>
            </a:p>
          </p:txBody>
        </p:sp>
        <p:sp>
          <p:nvSpPr>
            <p:cNvPr id="16" name="Freeform 152">
              <a:extLst>
                <a:ext uri="{FF2B5EF4-FFF2-40B4-BE49-F238E27FC236}">
                  <a16:creationId xmlns:a16="http://schemas.microsoft.com/office/drawing/2014/main" id="{C42F6F95-AC02-2432-8077-703EC57FBEE5}"/>
                </a:ext>
              </a:extLst>
            </p:cNvPr>
            <p:cNvSpPr>
              <a:spLocks/>
            </p:cNvSpPr>
            <p:nvPr/>
          </p:nvSpPr>
          <p:spPr bwMode="auto">
            <a:xfrm>
              <a:off x="6815138" y="4867275"/>
              <a:ext cx="265112" cy="104775"/>
            </a:xfrm>
            <a:custGeom>
              <a:avLst/>
              <a:gdLst>
                <a:gd name="T0" fmla="*/ 153 w 167"/>
                <a:gd name="T1" fmla="*/ 16 h 66"/>
                <a:gd name="T2" fmla="*/ 108 w 167"/>
                <a:gd name="T3" fmla="*/ 0 h 66"/>
                <a:gd name="T4" fmla="*/ 90 w 167"/>
                <a:gd name="T5" fmla="*/ 54 h 66"/>
                <a:gd name="T6" fmla="*/ 90 w 167"/>
                <a:gd name="T7" fmla="*/ 30 h 66"/>
                <a:gd name="T8" fmla="*/ 85 w 167"/>
                <a:gd name="T9" fmla="*/ 21 h 66"/>
                <a:gd name="T10" fmla="*/ 90 w 167"/>
                <a:gd name="T11" fmla="*/ 16 h 66"/>
                <a:gd name="T12" fmla="*/ 84 w 167"/>
                <a:gd name="T13" fmla="*/ 9 h 66"/>
                <a:gd name="T14" fmla="*/ 77 w 167"/>
                <a:gd name="T15" fmla="*/ 16 h 66"/>
                <a:gd name="T16" fmla="*/ 82 w 167"/>
                <a:gd name="T17" fmla="*/ 21 h 66"/>
                <a:gd name="T18" fmla="*/ 77 w 167"/>
                <a:gd name="T19" fmla="*/ 30 h 66"/>
                <a:gd name="T20" fmla="*/ 77 w 167"/>
                <a:gd name="T21" fmla="*/ 54 h 66"/>
                <a:gd name="T22" fmla="*/ 59 w 167"/>
                <a:gd name="T23" fmla="*/ 0 h 66"/>
                <a:gd name="T24" fmla="*/ 14 w 167"/>
                <a:gd name="T25" fmla="*/ 16 h 66"/>
                <a:gd name="T26" fmla="*/ 14 w 167"/>
                <a:gd name="T27" fmla="*/ 16 h 66"/>
                <a:gd name="T28" fmla="*/ 13 w 167"/>
                <a:gd name="T29" fmla="*/ 16 h 66"/>
                <a:gd name="T30" fmla="*/ 9 w 167"/>
                <a:gd name="T31" fmla="*/ 19 h 66"/>
                <a:gd name="T32" fmla="*/ 6 w 167"/>
                <a:gd name="T33" fmla="*/ 26 h 66"/>
                <a:gd name="T34" fmla="*/ 6 w 167"/>
                <a:gd name="T35" fmla="*/ 26 h 66"/>
                <a:gd name="T36" fmla="*/ 2 w 167"/>
                <a:gd name="T37" fmla="*/ 47 h 66"/>
                <a:gd name="T38" fmla="*/ 0 w 167"/>
                <a:gd name="T39" fmla="*/ 66 h 66"/>
                <a:gd name="T40" fmla="*/ 167 w 167"/>
                <a:gd name="T41" fmla="*/ 66 h 66"/>
                <a:gd name="T42" fmla="*/ 167 w 167"/>
                <a:gd name="T43" fmla="*/ 66 h 66"/>
                <a:gd name="T44" fmla="*/ 165 w 167"/>
                <a:gd name="T45" fmla="*/ 47 h 66"/>
                <a:gd name="T46" fmla="*/ 161 w 167"/>
                <a:gd name="T47" fmla="*/ 26 h 66"/>
                <a:gd name="T48" fmla="*/ 161 w 167"/>
                <a:gd name="T49" fmla="*/ 26 h 66"/>
                <a:gd name="T50" fmla="*/ 158 w 167"/>
                <a:gd name="T51" fmla="*/ 19 h 66"/>
                <a:gd name="T52" fmla="*/ 155 w 167"/>
                <a:gd name="T53" fmla="*/ 16 h 66"/>
                <a:gd name="T54" fmla="*/ 153 w 167"/>
                <a:gd name="T55" fmla="*/ 16 h 66"/>
                <a:gd name="T56" fmla="*/ 153 w 167"/>
                <a:gd name="T57" fmla="*/ 16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67" h="66">
                  <a:moveTo>
                    <a:pt x="153" y="16"/>
                  </a:moveTo>
                  <a:lnTo>
                    <a:pt x="108" y="0"/>
                  </a:lnTo>
                  <a:lnTo>
                    <a:pt x="90" y="54"/>
                  </a:lnTo>
                  <a:lnTo>
                    <a:pt x="90" y="30"/>
                  </a:lnTo>
                  <a:lnTo>
                    <a:pt x="85" y="21"/>
                  </a:lnTo>
                  <a:lnTo>
                    <a:pt x="90" y="16"/>
                  </a:lnTo>
                  <a:lnTo>
                    <a:pt x="84" y="9"/>
                  </a:lnTo>
                  <a:lnTo>
                    <a:pt x="77" y="16"/>
                  </a:lnTo>
                  <a:lnTo>
                    <a:pt x="82" y="21"/>
                  </a:lnTo>
                  <a:lnTo>
                    <a:pt x="77" y="30"/>
                  </a:lnTo>
                  <a:lnTo>
                    <a:pt x="77" y="54"/>
                  </a:lnTo>
                  <a:lnTo>
                    <a:pt x="59" y="0"/>
                  </a:lnTo>
                  <a:lnTo>
                    <a:pt x="14" y="16"/>
                  </a:lnTo>
                  <a:lnTo>
                    <a:pt x="14" y="16"/>
                  </a:lnTo>
                  <a:lnTo>
                    <a:pt x="13" y="16"/>
                  </a:lnTo>
                  <a:lnTo>
                    <a:pt x="9" y="19"/>
                  </a:lnTo>
                  <a:lnTo>
                    <a:pt x="6" y="26"/>
                  </a:lnTo>
                  <a:lnTo>
                    <a:pt x="6" y="26"/>
                  </a:lnTo>
                  <a:lnTo>
                    <a:pt x="2" y="47"/>
                  </a:lnTo>
                  <a:lnTo>
                    <a:pt x="0" y="66"/>
                  </a:lnTo>
                  <a:lnTo>
                    <a:pt x="167" y="66"/>
                  </a:lnTo>
                  <a:lnTo>
                    <a:pt x="167" y="66"/>
                  </a:lnTo>
                  <a:lnTo>
                    <a:pt x="165" y="47"/>
                  </a:lnTo>
                  <a:lnTo>
                    <a:pt x="161" y="26"/>
                  </a:lnTo>
                  <a:lnTo>
                    <a:pt x="161" y="26"/>
                  </a:lnTo>
                  <a:lnTo>
                    <a:pt x="158" y="19"/>
                  </a:lnTo>
                  <a:lnTo>
                    <a:pt x="155" y="16"/>
                  </a:lnTo>
                  <a:lnTo>
                    <a:pt x="153" y="16"/>
                  </a:lnTo>
                  <a:lnTo>
                    <a:pt x="153" y="16"/>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r-FR">
                <a:solidFill>
                  <a:schemeClr val="accent1"/>
                </a:solidFill>
              </a:endParaRPr>
            </a:p>
          </p:txBody>
        </p:sp>
        <p:sp>
          <p:nvSpPr>
            <p:cNvPr id="18" name="Freeform 153">
              <a:extLst>
                <a:ext uri="{FF2B5EF4-FFF2-40B4-BE49-F238E27FC236}">
                  <a16:creationId xmlns:a16="http://schemas.microsoft.com/office/drawing/2014/main" id="{048C1818-02E3-D15B-2D98-E73D0A718496}"/>
                </a:ext>
              </a:extLst>
            </p:cNvPr>
            <p:cNvSpPr>
              <a:spLocks/>
            </p:cNvSpPr>
            <p:nvPr/>
          </p:nvSpPr>
          <p:spPr bwMode="auto">
            <a:xfrm>
              <a:off x="6896100" y="4719638"/>
              <a:ext cx="103187" cy="161925"/>
            </a:xfrm>
            <a:custGeom>
              <a:avLst/>
              <a:gdLst>
                <a:gd name="T0" fmla="*/ 60 w 65"/>
                <a:gd name="T1" fmla="*/ 41 h 102"/>
                <a:gd name="T2" fmla="*/ 60 w 65"/>
                <a:gd name="T3" fmla="*/ 41 h 102"/>
                <a:gd name="T4" fmla="*/ 62 w 65"/>
                <a:gd name="T5" fmla="*/ 41 h 102"/>
                <a:gd name="T6" fmla="*/ 64 w 65"/>
                <a:gd name="T7" fmla="*/ 45 h 102"/>
                <a:gd name="T8" fmla="*/ 64 w 65"/>
                <a:gd name="T9" fmla="*/ 45 h 102"/>
                <a:gd name="T10" fmla="*/ 65 w 65"/>
                <a:gd name="T11" fmla="*/ 48 h 102"/>
                <a:gd name="T12" fmla="*/ 65 w 65"/>
                <a:gd name="T13" fmla="*/ 53 h 102"/>
                <a:gd name="T14" fmla="*/ 64 w 65"/>
                <a:gd name="T15" fmla="*/ 57 h 102"/>
                <a:gd name="T16" fmla="*/ 60 w 65"/>
                <a:gd name="T17" fmla="*/ 60 h 102"/>
                <a:gd name="T18" fmla="*/ 60 w 65"/>
                <a:gd name="T19" fmla="*/ 60 h 102"/>
                <a:gd name="T20" fmla="*/ 59 w 65"/>
                <a:gd name="T21" fmla="*/ 62 h 102"/>
                <a:gd name="T22" fmla="*/ 57 w 65"/>
                <a:gd name="T23" fmla="*/ 62 h 102"/>
                <a:gd name="T24" fmla="*/ 53 w 65"/>
                <a:gd name="T25" fmla="*/ 76 h 102"/>
                <a:gd name="T26" fmla="*/ 53 w 65"/>
                <a:gd name="T27" fmla="*/ 83 h 102"/>
                <a:gd name="T28" fmla="*/ 33 w 65"/>
                <a:gd name="T29" fmla="*/ 102 h 102"/>
                <a:gd name="T30" fmla="*/ 12 w 65"/>
                <a:gd name="T31" fmla="*/ 83 h 102"/>
                <a:gd name="T32" fmla="*/ 12 w 65"/>
                <a:gd name="T33" fmla="*/ 76 h 102"/>
                <a:gd name="T34" fmla="*/ 8 w 65"/>
                <a:gd name="T35" fmla="*/ 62 h 102"/>
                <a:gd name="T36" fmla="*/ 8 w 65"/>
                <a:gd name="T37" fmla="*/ 62 h 102"/>
                <a:gd name="T38" fmla="*/ 7 w 65"/>
                <a:gd name="T39" fmla="*/ 62 h 102"/>
                <a:gd name="T40" fmla="*/ 5 w 65"/>
                <a:gd name="T41" fmla="*/ 60 h 102"/>
                <a:gd name="T42" fmla="*/ 5 w 65"/>
                <a:gd name="T43" fmla="*/ 60 h 102"/>
                <a:gd name="T44" fmla="*/ 1 w 65"/>
                <a:gd name="T45" fmla="*/ 57 h 102"/>
                <a:gd name="T46" fmla="*/ 0 w 65"/>
                <a:gd name="T47" fmla="*/ 53 h 102"/>
                <a:gd name="T48" fmla="*/ 0 w 65"/>
                <a:gd name="T49" fmla="*/ 48 h 102"/>
                <a:gd name="T50" fmla="*/ 1 w 65"/>
                <a:gd name="T51" fmla="*/ 45 h 102"/>
                <a:gd name="T52" fmla="*/ 1 w 65"/>
                <a:gd name="T53" fmla="*/ 45 h 102"/>
                <a:gd name="T54" fmla="*/ 3 w 65"/>
                <a:gd name="T55" fmla="*/ 41 h 102"/>
                <a:gd name="T56" fmla="*/ 5 w 65"/>
                <a:gd name="T57" fmla="*/ 41 h 102"/>
                <a:gd name="T58" fmla="*/ 5 w 65"/>
                <a:gd name="T59" fmla="*/ 41 h 102"/>
                <a:gd name="T60" fmla="*/ 5 w 65"/>
                <a:gd name="T61" fmla="*/ 24 h 102"/>
                <a:gd name="T62" fmla="*/ 5 w 65"/>
                <a:gd name="T63" fmla="*/ 24 h 102"/>
                <a:gd name="T64" fmla="*/ 7 w 65"/>
                <a:gd name="T65" fmla="*/ 14 h 102"/>
                <a:gd name="T66" fmla="*/ 12 w 65"/>
                <a:gd name="T67" fmla="*/ 7 h 102"/>
                <a:gd name="T68" fmla="*/ 15 w 65"/>
                <a:gd name="T69" fmla="*/ 3 h 102"/>
                <a:gd name="T70" fmla="*/ 19 w 65"/>
                <a:gd name="T71" fmla="*/ 2 h 102"/>
                <a:gd name="T72" fmla="*/ 26 w 65"/>
                <a:gd name="T73" fmla="*/ 0 h 102"/>
                <a:gd name="T74" fmla="*/ 31 w 65"/>
                <a:gd name="T75" fmla="*/ 0 h 102"/>
                <a:gd name="T76" fmla="*/ 31 w 65"/>
                <a:gd name="T77" fmla="*/ 0 h 102"/>
                <a:gd name="T78" fmla="*/ 38 w 65"/>
                <a:gd name="T79" fmla="*/ 0 h 102"/>
                <a:gd name="T80" fmla="*/ 43 w 65"/>
                <a:gd name="T81" fmla="*/ 2 h 102"/>
                <a:gd name="T82" fmla="*/ 46 w 65"/>
                <a:gd name="T83" fmla="*/ 3 h 102"/>
                <a:gd name="T84" fmla="*/ 50 w 65"/>
                <a:gd name="T85" fmla="*/ 8 h 102"/>
                <a:gd name="T86" fmla="*/ 50 w 65"/>
                <a:gd name="T87" fmla="*/ 8 h 102"/>
                <a:gd name="T88" fmla="*/ 53 w 65"/>
                <a:gd name="T89" fmla="*/ 8 h 102"/>
                <a:gd name="T90" fmla="*/ 57 w 65"/>
                <a:gd name="T91" fmla="*/ 10 h 102"/>
                <a:gd name="T92" fmla="*/ 59 w 65"/>
                <a:gd name="T93" fmla="*/ 14 h 102"/>
                <a:gd name="T94" fmla="*/ 60 w 65"/>
                <a:gd name="T95" fmla="*/ 17 h 102"/>
                <a:gd name="T96" fmla="*/ 60 w 65"/>
                <a:gd name="T97" fmla="*/ 41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65" h="102">
                  <a:moveTo>
                    <a:pt x="60" y="41"/>
                  </a:moveTo>
                  <a:lnTo>
                    <a:pt x="60" y="41"/>
                  </a:lnTo>
                  <a:lnTo>
                    <a:pt x="62" y="41"/>
                  </a:lnTo>
                  <a:lnTo>
                    <a:pt x="64" y="45"/>
                  </a:lnTo>
                  <a:lnTo>
                    <a:pt x="64" y="45"/>
                  </a:lnTo>
                  <a:lnTo>
                    <a:pt x="65" y="48"/>
                  </a:lnTo>
                  <a:lnTo>
                    <a:pt x="65" y="53"/>
                  </a:lnTo>
                  <a:lnTo>
                    <a:pt x="64" y="57"/>
                  </a:lnTo>
                  <a:lnTo>
                    <a:pt x="60" y="60"/>
                  </a:lnTo>
                  <a:lnTo>
                    <a:pt x="60" y="60"/>
                  </a:lnTo>
                  <a:lnTo>
                    <a:pt x="59" y="62"/>
                  </a:lnTo>
                  <a:lnTo>
                    <a:pt x="57" y="62"/>
                  </a:lnTo>
                  <a:lnTo>
                    <a:pt x="53" y="76"/>
                  </a:lnTo>
                  <a:lnTo>
                    <a:pt x="53" y="83"/>
                  </a:lnTo>
                  <a:lnTo>
                    <a:pt x="33" y="102"/>
                  </a:lnTo>
                  <a:lnTo>
                    <a:pt x="12" y="83"/>
                  </a:lnTo>
                  <a:lnTo>
                    <a:pt x="12" y="76"/>
                  </a:lnTo>
                  <a:lnTo>
                    <a:pt x="8" y="62"/>
                  </a:lnTo>
                  <a:lnTo>
                    <a:pt x="8" y="62"/>
                  </a:lnTo>
                  <a:lnTo>
                    <a:pt x="7" y="62"/>
                  </a:lnTo>
                  <a:lnTo>
                    <a:pt x="5" y="60"/>
                  </a:lnTo>
                  <a:lnTo>
                    <a:pt x="5" y="60"/>
                  </a:lnTo>
                  <a:lnTo>
                    <a:pt x="1" y="57"/>
                  </a:lnTo>
                  <a:lnTo>
                    <a:pt x="0" y="53"/>
                  </a:lnTo>
                  <a:lnTo>
                    <a:pt x="0" y="48"/>
                  </a:lnTo>
                  <a:lnTo>
                    <a:pt x="1" y="45"/>
                  </a:lnTo>
                  <a:lnTo>
                    <a:pt x="1" y="45"/>
                  </a:lnTo>
                  <a:lnTo>
                    <a:pt x="3" y="41"/>
                  </a:lnTo>
                  <a:lnTo>
                    <a:pt x="5" y="41"/>
                  </a:lnTo>
                  <a:lnTo>
                    <a:pt x="5" y="41"/>
                  </a:lnTo>
                  <a:lnTo>
                    <a:pt x="5" y="24"/>
                  </a:lnTo>
                  <a:lnTo>
                    <a:pt x="5" y="24"/>
                  </a:lnTo>
                  <a:lnTo>
                    <a:pt x="7" y="14"/>
                  </a:lnTo>
                  <a:lnTo>
                    <a:pt x="12" y="7"/>
                  </a:lnTo>
                  <a:lnTo>
                    <a:pt x="15" y="3"/>
                  </a:lnTo>
                  <a:lnTo>
                    <a:pt x="19" y="2"/>
                  </a:lnTo>
                  <a:lnTo>
                    <a:pt x="26" y="0"/>
                  </a:lnTo>
                  <a:lnTo>
                    <a:pt x="31" y="0"/>
                  </a:lnTo>
                  <a:lnTo>
                    <a:pt x="31" y="0"/>
                  </a:lnTo>
                  <a:lnTo>
                    <a:pt x="38" y="0"/>
                  </a:lnTo>
                  <a:lnTo>
                    <a:pt x="43" y="2"/>
                  </a:lnTo>
                  <a:lnTo>
                    <a:pt x="46" y="3"/>
                  </a:lnTo>
                  <a:lnTo>
                    <a:pt x="50" y="8"/>
                  </a:lnTo>
                  <a:lnTo>
                    <a:pt x="50" y="8"/>
                  </a:lnTo>
                  <a:lnTo>
                    <a:pt x="53" y="8"/>
                  </a:lnTo>
                  <a:lnTo>
                    <a:pt x="57" y="10"/>
                  </a:lnTo>
                  <a:lnTo>
                    <a:pt x="59" y="14"/>
                  </a:lnTo>
                  <a:lnTo>
                    <a:pt x="60" y="17"/>
                  </a:lnTo>
                  <a:lnTo>
                    <a:pt x="60" y="41"/>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r-FR">
                <a:solidFill>
                  <a:schemeClr val="accent1"/>
                </a:solidFill>
              </a:endParaRPr>
            </a:p>
          </p:txBody>
        </p:sp>
      </p:grpSp>
    </p:spTree>
    <p:extLst>
      <p:ext uri="{BB962C8B-B14F-4D97-AF65-F5344CB8AC3E}">
        <p14:creationId xmlns:p14="http://schemas.microsoft.com/office/powerpoint/2010/main" val="353270303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3B2FD3DA-3A0C-CE78-B5A4-0387197B7E7B}"/>
              </a:ext>
            </a:extLst>
          </p:cNvPr>
          <p:cNvSpPr>
            <a:spLocks noGrp="1"/>
          </p:cNvSpPr>
          <p:nvPr>
            <p:ph type="title"/>
          </p:nvPr>
        </p:nvSpPr>
        <p:spPr>
          <a:xfrm>
            <a:off x="560561" y="265013"/>
            <a:ext cx="11068493" cy="809877"/>
          </a:xfrm>
        </p:spPr>
        <p:txBody>
          <a:bodyPr/>
          <a:lstStyle/>
          <a:p>
            <a:r>
              <a:rPr lang="fr-FR" sz="1800" dirty="0">
                <a:solidFill>
                  <a:schemeClr val="accent1"/>
                </a:solidFill>
              </a:rPr>
              <a:t>Le mentorat, qu’est-ce que c’est ?</a:t>
            </a:r>
            <a:br>
              <a:rPr lang="fr-FR" b="1" dirty="0"/>
            </a:br>
            <a:r>
              <a:rPr lang="fr-FR" b="1" dirty="0"/>
              <a:t>Quels impacts du mentorat sur les jeunes ? </a:t>
            </a:r>
          </a:p>
        </p:txBody>
      </p:sp>
      <p:sp>
        <p:nvSpPr>
          <p:cNvPr id="5" name="Espace réservé du numéro de diapositive 4"/>
          <p:cNvSpPr>
            <a:spLocks noGrp="1"/>
          </p:cNvSpPr>
          <p:nvPr>
            <p:ph type="sldNum" sz="quarter" idx="4"/>
          </p:nvPr>
        </p:nvSpPr>
        <p:spPr/>
        <p:txBody>
          <a:bodyPr/>
          <a:lstStyle/>
          <a:p>
            <a:fld id="{6E2D2B3B-882E-40F3-A32F-6DD516915044}" type="slidenum">
              <a:rPr lang="en-US" smtClean="0">
                <a:latin typeface="Montserrat" panose="00000500000000000000" pitchFamily="2" charset="0"/>
              </a:rPr>
              <a:pPr/>
              <a:t>6</a:t>
            </a:fld>
            <a:endParaRPr lang="en-US" dirty="0">
              <a:latin typeface="Montserrat" panose="00000500000000000000" pitchFamily="2" charset="0"/>
            </a:endParaRPr>
          </a:p>
        </p:txBody>
      </p:sp>
      <p:sp>
        <p:nvSpPr>
          <p:cNvPr id="7" name="Textfeld 2">
            <a:extLst>
              <a:ext uri="{FF2B5EF4-FFF2-40B4-BE49-F238E27FC236}">
                <a16:creationId xmlns:a16="http://schemas.microsoft.com/office/drawing/2014/main" id="{EF348DFF-CE41-EC61-1824-B337A44605D6}"/>
              </a:ext>
            </a:extLst>
          </p:cNvPr>
          <p:cNvSpPr txBox="1"/>
          <p:nvPr/>
        </p:nvSpPr>
        <p:spPr bwMode="auto">
          <a:xfrm>
            <a:off x="514349" y="6165850"/>
            <a:ext cx="11160917" cy="148759"/>
          </a:xfrm>
          <a:prstGeom prst="rect">
            <a:avLst/>
          </a:prstGeom>
          <a:noFill/>
          <a:ln w="19050">
            <a:noFill/>
            <a:miter lim="800000"/>
            <a:headEnd/>
            <a:tailEnd/>
          </a:ln>
          <a:effectLst/>
        </p:spPr>
        <p:txBody>
          <a:bodyPr vert="horz" wrap="square" lIns="0" tIns="25400" rIns="0" bIns="0" numCol="1" rtlCol="0" anchor="t" anchorCtr="0" compatLnSpc="1">
            <a:prstTxWarp prst="textNoShape">
              <a:avLst/>
            </a:prstTxWarp>
            <a:spAutoFit/>
          </a:bodyPr>
          <a:lstStyle/>
          <a:p>
            <a:r>
              <a:rPr lang="fr-FR" sz="800" dirty="0">
                <a:solidFill>
                  <a:schemeClr val="tx1">
                    <a:lumMod val="100000"/>
                  </a:schemeClr>
                </a:solidFill>
                <a:latin typeface="Montserrat" pitchFamily="2" charset="0"/>
              </a:rPr>
              <a:t>Source: Etude d’impact Break Poverty 2021-2022</a:t>
            </a:r>
          </a:p>
        </p:txBody>
      </p:sp>
      <p:grpSp>
        <p:nvGrpSpPr>
          <p:cNvPr id="66" name="Group 65">
            <a:extLst>
              <a:ext uri="{FF2B5EF4-FFF2-40B4-BE49-F238E27FC236}">
                <a16:creationId xmlns:a16="http://schemas.microsoft.com/office/drawing/2014/main" id="{9EAF2CB6-30A2-772E-CB30-86617FE9F179}"/>
              </a:ext>
            </a:extLst>
          </p:cNvPr>
          <p:cNvGrpSpPr/>
          <p:nvPr/>
        </p:nvGrpSpPr>
        <p:grpSpPr>
          <a:xfrm>
            <a:off x="1096780" y="2160999"/>
            <a:ext cx="9553735" cy="725249"/>
            <a:chOff x="1096780" y="1959697"/>
            <a:chExt cx="9553735" cy="725249"/>
          </a:xfrm>
        </p:grpSpPr>
        <p:cxnSp>
          <p:nvCxnSpPr>
            <p:cNvPr id="59" name="Straight Connector 58">
              <a:extLst>
                <a:ext uri="{FF2B5EF4-FFF2-40B4-BE49-F238E27FC236}">
                  <a16:creationId xmlns:a16="http://schemas.microsoft.com/office/drawing/2014/main" id="{9EAA0C3C-73EE-60AF-CCF1-5C0C1DE43B0C}"/>
                </a:ext>
              </a:extLst>
            </p:cNvPr>
            <p:cNvCxnSpPr/>
            <p:nvPr/>
          </p:nvCxnSpPr>
          <p:spPr>
            <a:xfrm>
              <a:off x="6608432" y="1959697"/>
              <a:ext cx="0" cy="725249"/>
            </a:xfrm>
            <a:prstGeom prst="line">
              <a:avLst/>
            </a:prstGeom>
          </p:spPr>
          <p:style>
            <a:lnRef idx="1">
              <a:schemeClr val="accent1"/>
            </a:lnRef>
            <a:fillRef idx="0">
              <a:schemeClr val="accent1"/>
            </a:fillRef>
            <a:effectRef idx="0">
              <a:schemeClr val="accent1"/>
            </a:effectRef>
            <a:fontRef idx="minor">
              <a:schemeClr val="tx1"/>
            </a:fontRef>
          </p:style>
        </p:cxnSp>
        <p:sp>
          <p:nvSpPr>
            <p:cNvPr id="2" name="ZoneTexte 1"/>
            <p:cNvSpPr txBox="1"/>
            <p:nvPr/>
          </p:nvSpPr>
          <p:spPr>
            <a:xfrm>
              <a:off x="1857676" y="2045322"/>
              <a:ext cx="4360244" cy="553998"/>
            </a:xfrm>
            <a:prstGeom prst="rect">
              <a:avLst/>
            </a:prstGeom>
            <a:solidFill>
              <a:schemeClr val="bg1"/>
            </a:solidFill>
          </p:spPr>
          <p:txBody>
            <a:bodyPr wrap="square" lIns="0" tIns="0" rIns="0" bIns="0" rtlCol="0">
              <a:spAutoFit/>
            </a:bodyPr>
            <a:lstStyle/>
            <a:p>
              <a:r>
                <a:rPr lang="fr-FR" sz="1200" b="1" dirty="0">
                  <a:solidFill>
                    <a:schemeClr val="accent2"/>
                  </a:solidFill>
                  <a:latin typeface="Montserrat" panose="00000500000000000000" pitchFamily="2" charset="0"/>
                </a:rPr>
                <a:t>Des jeunes plus engagés scolairement et dont les résultats sont meilleurs que les jeunes non-accompagnés </a:t>
              </a:r>
            </a:p>
          </p:txBody>
        </p:sp>
        <p:sp>
          <p:nvSpPr>
            <p:cNvPr id="3" name="ZoneTexte 2"/>
            <p:cNvSpPr txBox="1"/>
            <p:nvPr/>
          </p:nvSpPr>
          <p:spPr>
            <a:xfrm>
              <a:off x="7002542" y="2045322"/>
              <a:ext cx="3647973" cy="553998"/>
            </a:xfrm>
            <a:prstGeom prst="rect">
              <a:avLst/>
            </a:prstGeom>
            <a:noFill/>
          </p:spPr>
          <p:txBody>
            <a:bodyPr wrap="square" lIns="0" tIns="0" rIns="0" bIns="0" rtlCol="0">
              <a:spAutoFit/>
            </a:bodyPr>
            <a:lstStyle/>
            <a:p>
              <a:r>
                <a:rPr lang="fr-FR" sz="1200" b="1" dirty="0">
                  <a:solidFill>
                    <a:schemeClr val="tx1">
                      <a:lumMod val="90000"/>
                      <a:lumOff val="10000"/>
                    </a:schemeClr>
                  </a:solidFill>
                  <a:latin typeface="Montserrat" panose="00000500000000000000" pitchFamily="2" charset="0"/>
                </a:rPr>
                <a:t>82% </a:t>
              </a:r>
              <a:r>
                <a:rPr lang="fr-FR" sz="1200" dirty="0">
                  <a:solidFill>
                    <a:schemeClr val="tx1">
                      <a:lumMod val="90000"/>
                      <a:lumOff val="10000"/>
                    </a:schemeClr>
                  </a:solidFill>
                  <a:latin typeface="Montserrat" panose="00000500000000000000" pitchFamily="2" charset="0"/>
                </a:rPr>
                <a:t>des jeunes osent</a:t>
              </a:r>
              <a:r>
                <a:rPr lang="fr-FR" sz="1200" b="1" dirty="0">
                  <a:solidFill>
                    <a:schemeClr val="tx1">
                      <a:lumMod val="90000"/>
                      <a:lumOff val="10000"/>
                    </a:schemeClr>
                  </a:solidFill>
                  <a:latin typeface="Montserrat" panose="00000500000000000000" pitchFamily="2" charset="0"/>
                </a:rPr>
                <a:t> davantage interroger le professeur </a:t>
              </a:r>
              <a:r>
                <a:rPr lang="fr-FR" sz="1200" dirty="0">
                  <a:solidFill>
                    <a:schemeClr val="tx1">
                      <a:lumMod val="90000"/>
                      <a:lumOff val="10000"/>
                    </a:schemeClr>
                  </a:solidFill>
                  <a:latin typeface="Montserrat" panose="00000500000000000000" pitchFamily="2" charset="0"/>
                </a:rPr>
                <a:t>lorsqu’ils ne comprennent pas un cours </a:t>
              </a:r>
            </a:p>
          </p:txBody>
        </p:sp>
        <p:grpSp>
          <p:nvGrpSpPr>
            <p:cNvPr id="19" name="Groupe 18">
              <a:extLst>
                <a:ext uri="{FF2B5EF4-FFF2-40B4-BE49-F238E27FC236}">
                  <a16:creationId xmlns:a16="http://schemas.microsoft.com/office/drawing/2014/main" id="{7D52783F-D099-1AFD-A2E2-7DDC52DCE6EC}"/>
                </a:ext>
              </a:extLst>
            </p:cNvPr>
            <p:cNvGrpSpPr/>
            <p:nvPr/>
          </p:nvGrpSpPr>
          <p:grpSpPr>
            <a:xfrm>
              <a:off x="1096780" y="2060711"/>
              <a:ext cx="507778" cy="523221"/>
              <a:chOff x="5906482" y="2245320"/>
              <a:chExt cx="776332" cy="799942"/>
            </a:xfrm>
          </p:grpSpPr>
          <p:grpSp>
            <p:nvGrpSpPr>
              <p:cNvPr id="20" name="Groupe 19">
                <a:extLst>
                  <a:ext uri="{FF2B5EF4-FFF2-40B4-BE49-F238E27FC236}">
                    <a16:creationId xmlns:a16="http://schemas.microsoft.com/office/drawing/2014/main" id="{D5BE52E2-D5BB-5B45-8318-9EA1B8F82ACF}"/>
                  </a:ext>
                </a:extLst>
              </p:cNvPr>
              <p:cNvGrpSpPr/>
              <p:nvPr/>
            </p:nvGrpSpPr>
            <p:grpSpPr>
              <a:xfrm>
                <a:off x="5906482" y="2245320"/>
                <a:ext cx="776332" cy="749181"/>
                <a:chOff x="6745438" y="5559744"/>
                <a:chExt cx="936016" cy="951907"/>
              </a:xfrm>
            </p:grpSpPr>
            <p:pic>
              <p:nvPicPr>
                <p:cNvPr id="28" name="Picture 10">
                  <a:extLst>
                    <a:ext uri="{FF2B5EF4-FFF2-40B4-BE49-F238E27FC236}">
                      <a16:creationId xmlns:a16="http://schemas.microsoft.com/office/drawing/2014/main" id="{69CB2EA8-9442-AC21-4C24-7792F45E2635}"/>
                    </a:ext>
                  </a:extLst>
                </p:cNvPr>
                <p:cNvPicPr>
                  <a:picLocks noChangeAspect="1" noChangeArrowheads="1"/>
                </p:cNvPicPr>
                <p:nvPr/>
              </p:nvPicPr>
              <p:blipFill rotWithShape="1">
                <a:blip r:embed="rId3">
                  <a:duotone>
                    <a:schemeClr val="accent1">
                      <a:shade val="45000"/>
                      <a:satMod val="135000"/>
                    </a:schemeClr>
                    <a:prstClr val="white"/>
                  </a:duotone>
                  <a:extLst>
                    <a:ext uri="{28A0092B-C50C-407E-A947-70E740481C1C}">
                      <a14:useLocalDpi xmlns:a14="http://schemas.microsoft.com/office/drawing/2010/main" val="0"/>
                    </a:ext>
                  </a:extLst>
                </a:blip>
                <a:srcRect b="18979"/>
                <a:stretch/>
              </p:blipFill>
              <p:spPr bwMode="auto">
                <a:xfrm>
                  <a:off x="6745438" y="5559744"/>
                  <a:ext cx="936016" cy="758370"/>
                </a:xfrm>
                <a:prstGeom prst="rect">
                  <a:avLst/>
                </a:prstGeom>
                <a:solidFill>
                  <a:srgbClr val="FFFFFF"/>
                </a:solidFill>
              </p:spPr>
            </p:pic>
            <p:sp>
              <p:nvSpPr>
                <p:cNvPr id="29" name="Rectangle 28">
                  <a:extLst>
                    <a:ext uri="{FF2B5EF4-FFF2-40B4-BE49-F238E27FC236}">
                      <a16:creationId xmlns:a16="http://schemas.microsoft.com/office/drawing/2014/main" id="{F6C45C56-4222-7D77-BD00-FE2818DB0501}"/>
                    </a:ext>
                  </a:extLst>
                </p:cNvPr>
                <p:cNvSpPr/>
                <p:nvPr/>
              </p:nvSpPr>
              <p:spPr>
                <a:xfrm>
                  <a:off x="6991695" y="6107205"/>
                  <a:ext cx="45719" cy="404446"/>
                </a:xfrm>
                <a:prstGeom prst="rect">
                  <a:avLst/>
                </a:prstGeom>
                <a:solidFill>
                  <a:srgbClr val="FFFFFF"/>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185738" marR="0" lvl="0" indent="-185738" defTabSz="23603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fr-FR" sz="1400" b="0" i="0" u="none" strike="noStrike" kern="0" cap="none" spc="0" normalizeH="0" baseline="0" noProof="0" dirty="0">
                    <a:ln>
                      <a:noFill/>
                    </a:ln>
                    <a:solidFill>
                      <a:schemeClr val="bg1"/>
                    </a:solidFill>
                    <a:effectLst/>
                    <a:highlight>
                      <a:srgbClr val="FFFF00"/>
                    </a:highlight>
                    <a:uLnTx/>
                    <a:uFillTx/>
                    <a:latin typeface="Montserrat" panose="00000500000000000000" pitchFamily="2" charset="0"/>
                    <a:cs typeface="Helvetica"/>
                  </a:endParaRPr>
                </a:p>
              </p:txBody>
            </p:sp>
            <p:sp>
              <p:nvSpPr>
                <p:cNvPr id="30" name="Rectangle 29">
                  <a:extLst>
                    <a:ext uri="{FF2B5EF4-FFF2-40B4-BE49-F238E27FC236}">
                      <a16:creationId xmlns:a16="http://schemas.microsoft.com/office/drawing/2014/main" id="{F4B8C18D-FB2D-EB66-5330-48DA17C178F3}"/>
                    </a:ext>
                  </a:extLst>
                </p:cNvPr>
                <p:cNvSpPr/>
                <p:nvPr/>
              </p:nvSpPr>
              <p:spPr>
                <a:xfrm>
                  <a:off x="7380783" y="6079495"/>
                  <a:ext cx="45719" cy="404446"/>
                </a:xfrm>
                <a:prstGeom prst="rect">
                  <a:avLst/>
                </a:prstGeom>
                <a:solidFill>
                  <a:srgbClr val="FFFFFF"/>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185738" marR="0" lvl="0" indent="-185738" defTabSz="23603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fr-FR" sz="1400" b="0" i="0" u="none" strike="noStrike" kern="0" cap="none" spc="0" normalizeH="0" baseline="0" noProof="0" dirty="0">
                    <a:ln>
                      <a:noFill/>
                    </a:ln>
                    <a:solidFill>
                      <a:schemeClr val="bg1"/>
                    </a:solidFill>
                    <a:effectLst/>
                    <a:highlight>
                      <a:srgbClr val="FFFF00"/>
                    </a:highlight>
                    <a:uLnTx/>
                    <a:uFillTx/>
                    <a:latin typeface="Montserrat" panose="00000500000000000000" pitchFamily="2" charset="0"/>
                    <a:cs typeface="Helvetica"/>
                  </a:endParaRPr>
                </a:p>
              </p:txBody>
            </p:sp>
          </p:grpSp>
          <p:sp>
            <p:nvSpPr>
              <p:cNvPr id="21" name="Freeform 55">
                <a:extLst>
                  <a:ext uri="{FF2B5EF4-FFF2-40B4-BE49-F238E27FC236}">
                    <a16:creationId xmlns:a16="http://schemas.microsoft.com/office/drawing/2014/main" id="{8A5603FD-DE6A-5869-8A0E-6F336BD818BB}"/>
                  </a:ext>
                </a:extLst>
              </p:cNvPr>
              <p:cNvSpPr>
                <a:spLocks noEditPoints="1"/>
              </p:cNvSpPr>
              <p:nvPr/>
            </p:nvSpPr>
            <p:spPr bwMode="auto">
              <a:xfrm>
                <a:off x="6100209" y="2711887"/>
                <a:ext cx="365125" cy="333375"/>
              </a:xfrm>
              <a:custGeom>
                <a:avLst/>
                <a:gdLst>
                  <a:gd name="T0" fmla="*/ 98 w 230"/>
                  <a:gd name="T1" fmla="*/ 42 h 210"/>
                  <a:gd name="T2" fmla="*/ 116 w 230"/>
                  <a:gd name="T3" fmla="*/ 48 h 210"/>
                  <a:gd name="T4" fmla="*/ 134 w 230"/>
                  <a:gd name="T5" fmla="*/ 42 h 210"/>
                  <a:gd name="T6" fmla="*/ 134 w 230"/>
                  <a:gd name="T7" fmla="*/ 202 h 210"/>
                  <a:gd name="T8" fmla="*/ 126 w 230"/>
                  <a:gd name="T9" fmla="*/ 208 h 210"/>
                  <a:gd name="T10" fmla="*/ 108 w 230"/>
                  <a:gd name="T11" fmla="*/ 208 h 210"/>
                  <a:gd name="T12" fmla="*/ 98 w 230"/>
                  <a:gd name="T13" fmla="*/ 202 h 210"/>
                  <a:gd name="T14" fmla="*/ 98 w 230"/>
                  <a:gd name="T15" fmla="*/ 42 h 210"/>
                  <a:gd name="T16" fmla="*/ 106 w 230"/>
                  <a:gd name="T17" fmla="*/ 34 h 210"/>
                  <a:gd name="T18" fmla="*/ 84 w 230"/>
                  <a:gd name="T19" fmla="*/ 8 h 210"/>
                  <a:gd name="T20" fmla="*/ 72 w 230"/>
                  <a:gd name="T21" fmla="*/ 0 h 210"/>
                  <a:gd name="T22" fmla="*/ 58 w 230"/>
                  <a:gd name="T23" fmla="*/ 2 h 210"/>
                  <a:gd name="T24" fmla="*/ 84 w 230"/>
                  <a:gd name="T25" fmla="*/ 16 h 210"/>
                  <a:gd name="T26" fmla="*/ 106 w 230"/>
                  <a:gd name="T27" fmla="*/ 34 h 210"/>
                  <a:gd name="T28" fmla="*/ 98 w 230"/>
                  <a:gd name="T29" fmla="*/ 36 h 210"/>
                  <a:gd name="T30" fmla="*/ 64 w 230"/>
                  <a:gd name="T31" fmla="*/ 20 h 210"/>
                  <a:gd name="T32" fmla="*/ 28 w 230"/>
                  <a:gd name="T33" fmla="*/ 12 h 210"/>
                  <a:gd name="T34" fmla="*/ 38 w 230"/>
                  <a:gd name="T35" fmla="*/ 4 h 210"/>
                  <a:gd name="T36" fmla="*/ 56 w 230"/>
                  <a:gd name="T37" fmla="*/ 10 h 210"/>
                  <a:gd name="T38" fmla="*/ 86 w 230"/>
                  <a:gd name="T39" fmla="*/ 26 h 210"/>
                  <a:gd name="T40" fmla="*/ 98 w 230"/>
                  <a:gd name="T41" fmla="*/ 36 h 210"/>
                  <a:gd name="T42" fmla="*/ 128 w 230"/>
                  <a:gd name="T43" fmla="*/ 34 h 210"/>
                  <a:gd name="T44" fmla="*/ 150 w 230"/>
                  <a:gd name="T45" fmla="*/ 8 h 210"/>
                  <a:gd name="T46" fmla="*/ 162 w 230"/>
                  <a:gd name="T47" fmla="*/ 0 h 210"/>
                  <a:gd name="T48" fmla="*/ 176 w 230"/>
                  <a:gd name="T49" fmla="*/ 2 h 210"/>
                  <a:gd name="T50" fmla="*/ 150 w 230"/>
                  <a:gd name="T51" fmla="*/ 16 h 210"/>
                  <a:gd name="T52" fmla="*/ 128 w 230"/>
                  <a:gd name="T53" fmla="*/ 34 h 210"/>
                  <a:gd name="T54" fmla="*/ 136 w 230"/>
                  <a:gd name="T55" fmla="*/ 36 h 210"/>
                  <a:gd name="T56" fmla="*/ 170 w 230"/>
                  <a:gd name="T57" fmla="*/ 20 h 210"/>
                  <a:gd name="T58" fmla="*/ 206 w 230"/>
                  <a:gd name="T59" fmla="*/ 12 h 210"/>
                  <a:gd name="T60" fmla="*/ 196 w 230"/>
                  <a:gd name="T61" fmla="*/ 4 h 210"/>
                  <a:gd name="T62" fmla="*/ 178 w 230"/>
                  <a:gd name="T63" fmla="*/ 10 h 210"/>
                  <a:gd name="T64" fmla="*/ 148 w 230"/>
                  <a:gd name="T65" fmla="*/ 26 h 210"/>
                  <a:gd name="T66" fmla="*/ 136 w 230"/>
                  <a:gd name="T67" fmla="*/ 36 h 210"/>
                  <a:gd name="T68" fmla="*/ 140 w 230"/>
                  <a:gd name="T69" fmla="*/ 42 h 210"/>
                  <a:gd name="T70" fmla="*/ 140 w 230"/>
                  <a:gd name="T71" fmla="*/ 202 h 210"/>
                  <a:gd name="T72" fmla="*/ 206 w 230"/>
                  <a:gd name="T73" fmla="*/ 184 h 210"/>
                  <a:gd name="T74" fmla="*/ 230 w 230"/>
                  <a:gd name="T75" fmla="*/ 182 h 210"/>
                  <a:gd name="T76" fmla="*/ 230 w 230"/>
                  <a:gd name="T77" fmla="*/ 22 h 210"/>
                  <a:gd name="T78" fmla="*/ 182 w 230"/>
                  <a:gd name="T79" fmla="*/ 30 h 210"/>
                  <a:gd name="T80" fmla="*/ 140 w 230"/>
                  <a:gd name="T81" fmla="*/ 42 h 210"/>
                  <a:gd name="T82" fmla="*/ 92 w 230"/>
                  <a:gd name="T83" fmla="*/ 42 h 210"/>
                  <a:gd name="T84" fmla="*/ 92 w 230"/>
                  <a:gd name="T85" fmla="*/ 202 h 210"/>
                  <a:gd name="T86" fmla="*/ 48 w 230"/>
                  <a:gd name="T87" fmla="*/ 190 h 210"/>
                  <a:gd name="T88" fmla="*/ 0 w 230"/>
                  <a:gd name="T89" fmla="*/ 182 h 210"/>
                  <a:gd name="T90" fmla="*/ 0 w 230"/>
                  <a:gd name="T91" fmla="*/ 22 h 210"/>
                  <a:gd name="T92" fmla="*/ 24 w 230"/>
                  <a:gd name="T93" fmla="*/ 26 h 210"/>
                  <a:gd name="T94" fmla="*/ 70 w 230"/>
                  <a:gd name="T95" fmla="*/ 36 h 210"/>
                  <a:gd name="T96" fmla="*/ 92 w 230"/>
                  <a:gd name="T97" fmla="*/ 42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30" h="210">
                    <a:moveTo>
                      <a:pt x="98" y="42"/>
                    </a:moveTo>
                    <a:lnTo>
                      <a:pt x="98" y="42"/>
                    </a:lnTo>
                    <a:lnTo>
                      <a:pt x="108" y="46"/>
                    </a:lnTo>
                    <a:lnTo>
                      <a:pt x="116" y="48"/>
                    </a:lnTo>
                    <a:lnTo>
                      <a:pt x="126" y="46"/>
                    </a:lnTo>
                    <a:lnTo>
                      <a:pt x="134" y="42"/>
                    </a:lnTo>
                    <a:lnTo>
                      <a:pt x="134" y="42"/>
                    </a:lnTo>
                    <a:lnTo>
                      <a:pt x="134" y="202"/>
                    </a:lnTo>
                    <a:lnTo>
                      <a:pt x="134" y="202"/>
                    </a:lnTo>
                    <a:lnTo>
                      <a:pt x="126" y="208"/>
                    </a:lnTo>
                    <a:lnTo>
                      <a:pt x="116" y="210"/>
                    </a:lnTo>
                    <a:lnTo>
                      <a:pt x="108" y="208"/>
                    </a:lnTo>
                    <a:lnTo>
                      <a:pt x="98" y="202"/>
                    </a:lnTo>
                    <a:lnTo>
                      <a:pt x="98" y="202"/>
                    </a:lnTo>
                    <a:lnTo>
                      <a:pt x="98" y="42"/>
                    </a:lnTo>
                    <a:lnTo>
                      <a:pt x="98" y="42"/>
                    </a:lnTo>
                    <a:close/>
                    <a:moveTo>
                      <a:pt x="106" y="34"/>
                    </a:moveTo>
                    <a:lnTo>
                      <a:pt x="106" y="34"/>
                    </a:lnTo>
                    <a:lnTo>
                      <a:pt x="92" y="16"/>
                    </a:lnTo>
                    <a:lnTo>
                      <a:pt x="84" y="8"/>
                    </a:lnTo>
                    <a:lnTo>
                      <a:pt x="72" y="0"/>
                    </a:lnTo>
                    <a:lnTo>
                      <a:pt x="72" y="0"/>
                    </a:lnTo>
                    <a:lnTo>
                      <a:pt x="58" y="2"/>
                    </a:lnTo>
                    <a:lnTo>
                      <a:pt x="58" y="2"/>
                    </a:lnTo>
                    <a:lnTo>
                      <a:pt x="72" y="8"/>
                    </a:lnTo>
                    <a:lnTo>
                      <a:pt x="84" y="16"/>
                    </a:lnTo>
                    <a:lnTo>
                      <a:pt x="106" y="34"/>
                    </a:lnTo>
                    <a:lnTo>
                      <a:pt x="106" y="34"/>
                    </a:lnTo>
                    <a:close/>
                    <a:moveTo>
                      <a:pt x="98" y="36"/>
                    </a:moveTo>
                    <a:lnTo>
                      <a:pt x="98" y="36"/>
                    </a:lnTo>
                    <a:lnTo>
                      <a:pt x="82" y="28"/>
                    </a:lnTo>
                    <a:lnTo>
                      <a:pt x="64" y="20"/>
                    </a:lnTo>
                    <a:lnTo>
                      <a:pt x="46" y="16"/>
                    </a:lnTo>
                    <a:lnTo>
                      <a:pt x="28" y="12"/>
                    </a:lnTo>
                    <a:lnTo>
                      <a:pt x="28" y="12"/>
                    </a:lnTo>
                    <a:lnTo>
                      <a:pt x="38" y="4"/>
                    </a:lnTo>
                    <a:lnTo>
                      <a:pt x="38" y="4"/>
                    </a:lnTo>
                    <a:lnTo>
                      <a:pt x="56" y="10"/>
                    </a:lnTo>
                    <a:lnTo>
                      <a:pt x="72" y="18"/>
                    </a:lnTo>
                    <a:lnTo>
                      <a:pt x="86" y="26"/>
                    </a:lnTo>
                    <a:lnTo>
                      <a:pt x="98" y="36"/>
                    </a:lnTo>
                    <a:lnTo>
                      <a:pt x="98" y="36"/>
                    </a:lnTo>
                    <a:close/>
                    <a:moveTo>
                      <a:pt x="128" y="34"/>
                    </a:moveTo>
                    <a:lnTo>
                      <a:pt x="128" y="34"/>
                    </a:lnTo>
                    <a:lnTo>
                      <a:pt x="142" y="16"/>
                    </a:lnTo>
                    <a:lnTo>
                      <a:pt x="150" y="8"/>
                    </a:lnTo>
                    <a:lnTo>
                      <a:pt x="162" y="0"/>
                    </a:lnTo>
                    <a:lnTo>
                      <a:pt x="162" y="0"/>
                    </a:lnTo>
                    <a:lnTo>
                      <a:pt x="176" y="2"/>
                    </a:lnTo>
                    <a:lnTo>
                      <a:pt x="176" y="2"/>
                    </a:lnTo>
                    <a:lnTo>
                      <a:pt x="162" y="8"/>
                    </a:lnTo>
                    <a:lnTo>
                      <a:pt x="150" y="16"/>
                    </a:lnTo>
                    <a:lnTo>
                      <a:pt x="128" y="34"/>
                    </a:lnTo>
                    <a:lnTo>
                      <a:pt x="128" y="34"/>
                    </a:lnTo>
                    <a:close/>
                    <a:moveTo>
                      <a:pt x="136" y="36"/>
                    </a:moveTo>
                    <a:lnTo>
                      <a:pt x="136" y="36"/>
                    </a:lnTo>
                    <a:lnTo>
                      <a:pt x="152" y="28"/>
                    </a:lnTo>
                    <a:lnTo>
                      <a:pt x="170" y="20"/>
                    </a:lnTo>
                    <a:lnTo>
                      <a:pt x="188" y="16"/>
                    </a:lnTo>
                    <a:lnTo>
                      <a:pt x="206" y="12"/>
                    </a:lnTo>
                    <a:lnTo>
                      <a:pt x="206" y="12"/>
                    </a:lnTo>
                    <a:lnTo>
                      <a:pt x="196" y="4"/>
                    </a:lnTo>
                    <a:lnTo>
                      <a:pt x="196" y="4"/>
                    </a:lnTo>
                    <a:lnTo>
                      <a:pt x="178" y="10"/>
                    </a:lnTo>
                    <a:lnTo>
                      <a:pt x="162" y="18"/>
                    </a:lnTo>
                    <a:lnTo>
                      <a:pt x="148" y="26"/>
                    </a:lnTo>
                    <a:lnTo>
                      <a:pt x="136" y="36"/>
                    </a:lnTo>
                    <a:lnTo>
                      <a:pt x="136" y="36"/>
                    </a:lnTo>
                    <a:close/>
                    <a:moveTo>
                      <a:pt x="140" y="42"/>
                    </a:moveTo>
                    <a:lnTo>
                      <a:pt x="140" y="42"/>
                    </a:lnTo>
                    <a:lnTo>
                      <a:pt x="140" y="202"/>
                    </a:lnTo>
                    <a:lnTo>
                      <a:pt x="140" y="202"/>
                    </a:lnTo>
                    <a:lnTo>
                      <a:pt x="184" y="190"/>
                    </a:lnTo>
                    <a:lnTo>
                      <a:pt x="206" y="184"/>
                    </a:lnTo>
                    <a:lnTo>
                      <a:pt x="230" y="182"/>
                    </a:lnTo>
                    <a:lnTo>
                      <a:pt x="230" y="182"/>
                    </a:lnTo>
                    <a:lnTo>
                      <a:pt x="230" y="22"/>
                    </a:lnTo>
                    <a:lnTo>
                      <a:pt x="230" y="22"/>
                    </a:lnTo>
                    <a:lnTo>
                      <a:pt x="206" y="26"/>
                    </a:lnTo>
                    <a:lnTo>
                      <a:pt x="182" y="30"/>
                    </a:lnTo>
                    <a:lnTo>
                      <a:pt x="160" y="36"/>
                    </a:lnTo>
                    <a:lnTo>
                      <a:pt x="140" y="42"/>
                    </a:lnTo>
                    <a:lnTo>
                      <a:pt x="140" y="42"/>
                    </a:lnTo>
                    <a:close/>
                    <a:moveTo>
                      <a:pt x="92" y="42"/>
                    </a:moveTo>
                    <a:lnTo>
                      <a:pt x="92" y="42"/>
                    </a:lnTo>
                    <a:lnTo>
                      <a:pt x="92" y="202"/>
                    </a:lnTo>
                    <a:lnTo>
                      <a:pt x="92" y="202"/>
                    </a:lnTo>
                    <a:lnTo>
                      <a:pt x="48" y="190"/>
                    </a:lnTo>
                    <a:lnTo>
                      <a:pt x="24" y="184"/>
                    </a:lnTo>
                    <a:lnTo>
                      <a:pt x="0" y="182"/>
                    </a:lnTo>
                    <a:lnTo>
                      <a:pt x="0" y="182"/>
                    </a:lnTo>
                    <a:lnTo>
                      <a:pt x="0" y="22"/>
                    </a:lnTo>
                    <a:lnTo>
                      <a:pt x="0" y="22"/>
                    </a:lnTo>
                    <a:lnTo>
                      <a:pt x="24" y="26"/>
                    </a:lnTo>
                    <a:lnTo>
                      <a:pt x="48" y="30"/>
                    </a:lnTo>
                    <a:lnTo>
                      <a:pt x="70" y="36"/>
                    </a:lnTo>
                    <a:lnTo>
                      <a:pt x="92" y="42"/>
                    </a:lnTo>
                    <a:lnTo>
                      <a:pt x="92" y="42"/>
                    </a:lnTo>
                    <a:close/>
                  </a:path>
                </a:pathLst>
              </a:custGeom>
              <a:solidFill>
                <a:srgbClr val="FFFFFF"/>
              </a:solidFill>
              <a:ln>
                <a:solidFill>
                  <a:srgbClr val="4C2462"/>
                </a:solidFill>
              </a:ln>
            </p:spPr>
            <p:txBody>
              <a:bodyPr vert="horz" wrap="square" lIns="91440" tIns="45720" rIns="91440" bIns="45720" numCol="1" anchor="t" anchorCtr="0" compatLnSpc="1">
                <a:prstTxWarp prst="textNoShape">
                  <a:avLst/>
                </a:prstTxWarp>
              </a:bodyPr>
              <a:lstStyle/>
              <a:p>
                <a:pPr marL="0" marR="0" lvl="0" indent="0" defTabSz="236030" eaLnBrk="1" fontAlgn="auto" latinLnBrk="0" hangingPunct="1">
                  <a:lnSpc>
                    <a:spcPct val="100000"/>
                  </a:lnSpc>
                  <a:spcBef>
                    <a:spcPts val="0"/>
                  </a:spcBef>
                  <a:spcAft>
                    <a:spcPts val="0"/>
                  </a:spcAft>
                  <a:buClrTx/>
                  <a:buSzTx/>
                  <a:buFontTx/>
                  <a:buNone/>
                  <a:tabLst/>
                  <a:defRPr/>
                </a:pPr>
                <a:endParaRPr kumimoji="0" lang="fr-FR" sz="900" b="0" i="0" u="none" strike="noStrike" kern="0" cap="none" spc="0" normalizeH="0" baseline="0" noProof="0">
                  <a:ln>
                    <a:noFill/>
                  </a:ln>
                  <a:solidFill>
                    <a:schemeClr val="bg1"/>
                  </a:solidFill>
                  <a:effectLst/>
                  <a:highlight>
                    <a:srgbClr val="FFFF00"/>
                  </a:highlight>
                  <a:uLnTx/>
                  <a:uFillTx/>
                  <a:latin typeface="Montserrat" panose="00000500000000000000" pitchFamily="2" charset="0"/>
                  <a:cs typeface="Helvetica"/>
                </a:endParaRPr>
              </a:p>
            </p:txBody>
          </p:sp>
        </p:grpSp>
        <p:grpSp>
          <p:nvGrpSpPr>
            <p:cNvPr id="38" name="ChevronBlue">
              <a:extLst>
                <a:ext uri="{FF2B5EF4-FFF2-40B4-BE49-F238E27FC236}">
                  <a16:creationId xmlns:a16="http://schemas.microsoft.com/office/drawing/2014/main" id="{ADE37539-AA8C-868F-CB00-6CC3D066A4CB}"/>
                </a:ext>
              </a:extLst>
            </p:cNvPr>
            <p:cNvGrpSpPr>
              <a:grpSpLocks noChangeAspect="1"/>
            </p:cNvGrpSpPr>
            <p:nvPr/>
          </p:nvGrpSpPr>
          <p:grpSpPr>
            <a:xfrm>
              <a:off x="6480364" y="2194253"/>
              <a:ext cx="256136" cy="256136"/>
              <a:chOff x="1016000" y="1016000"/>
              <a:chExt cx="396228" cy="396228"/>
            </a:xfrm>
            <a:solidFill>
              <a:schemeClr val="accent1"/>
            </a:solidFill>
          </p:grpSpPr>
          <p:sp>
            <p:nvSpPr>
              <p:cNvPr id="39" name="Oval 65">
                <a:extLst>
                  <a:ext uri="{FF2B5EF4-FFF2-40B4-BE49-F238E27FC236}">
                    <a16:creationId xmlns:a16="http://schemas.microsoft.com/office/drawing/2014/main" id="{C8325498-CFFF-F337-1F65-BDCF3D87CAE3}"/>
                  </a:ext>
                </a:extLst>
              </p:cNvPr>
              <p:cNvSpPr/>
              <p:nvPr/>
            </p:nvSpPr>
            <p:spPr>
              <a:xfrm>
                <a:off x="1016000" y="1016000"/>
                <a:ext cx="396228" cy="396228"/>
              </a:xfrm>
              <a:prstGeom prst="ellipse">
                <a:avLst/>
              </a:prstGeom>
              <a:grpFill/>
              <a:ln w="19050" cap="sq">
                <a:solidFill>
                  <a:schemeClr val="bg1"/>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rtl="0">
                  <a:spcBef>
                    <a:spcPts val="300"/>
                  </a:spcBef>
                  <a:spcAft>
                    <a:spcPts val="300"/>
                  </a:spcAft>
                </a:pPr>
                <a:endParaRPr lang="fr-FR" sz="1400" dirty="0">
                  <a:solidFill>
                    <a:schemeClr val="bg1"/>
                  </a:solidFill>
                </a:endParaRPr>
              </a:p>
            </p:txBody>
          </p:sp>
          <p:pic>
            <p:nvPicPr>
              <p:cNvPr id="40" name="Graphic 110">
                <a:extLst>
                  <a:ext uri="{FF2B5EF4-FFF2-40B4-BE49-F238E27FC236}">
                    <a16:creationId xmlns:a16="http://schemas.microsoft.com/office/drawing/2014/main" id="{EFE2CF61-E7B8-6625-2EFA-E32BC1C53662}"/>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023613" y="1023614"/>
                <a:ext cx="381000" cy="381000"/>
              </a:xfrm>
              <a:prstGeom prst="rect">
                <a:avLst/>
              </a:prstGeom>
            </p:spPr>
          </p:pic>
        </p:grpSp>
      </p:grpSp>
      <p:grpSp>
        <p:nvGrpSpPr>
          <p:cNvPr id="65" name="Group 64">
            <a:extLst>
              <a:ext uri="{FF2B5EF4-FFF2-40B4-BE49-F238E27FC236}">
                <a16:creationId xmlns:a16="http://schemas.microsoft.com/office/drawing/2014/main" id="{123E4975-FA08-9256-FCC9-A23387AF0017}"/>
              </a:ext>
            </a:extLst>
          </p:cNvPr>
          <p:cNvGrpSpPr/>
          <p:nvPr/>
        </p:nvGrpSpPr>
        <p:grpSpPr>
          <a:xfrm>
            <a:off x="1048170" y="3117767"/>
            <a:ext cx="9602345" cy="661446"/>
            <a:chOff x="1048170" y="3078346"/>
            <a:chExt cx="9602345" cy="661446"/>
          </a:xfrm>
        </p:grpSpPr>
        <p:cxnSp>
          <p:nvCxnSpPr>
            <p:cNvPr id="53" name="Straight Connector 52">
              <a:extLst>
                <a:ext uri="{FF2B5EF4-FFF2-40B4-BE49-F238E27FC236}">
                  <a16:creationId xmlns:a16="http://schemas.microsoft.com/office/drawing/2014/main" id="{CE467968-23EE-D2C4-9403-26F6DADF8797}"/>
                </a:ext>
              </a:extLst>
            </p:cNvPr>
            <p:cNvCxnSpPr>
              <a:cxnSpLocks/>
            </p:cNvCxnSpPr>
            <p:nvPr/>
          </p:nvCxnSpPr>
          <p:spPr>
            <a:xfrm>
              <a:off x="6608432" y="3093461"/>
              <a:ext cx="0" cy="646331"/>
            </a:xfrm>
            <a:prstGeom prst="line">
              <a:avLst/>
            </a:prstGeom>
          </p:spPr>
          <p:style>
            <a:lnRef idx="1">
              <a:schemeClr val="accent1"/>
            </a:lnRef>
            <a:fillRef idx="0">
              <a:schemeClr val="accent1"/>
            </a:fillRef>
            <a:effectRef idx="0">
              <a:schemeClr val="accent1"/>
            </a:effectRef>
            <a:fontRef idx="minor">
              <a:schemeClr val="tx1"/>
            </a:fontRef>
          </p:style>
        </p:cxnSp>
        <p:sp>
          <p:nvSpPr>
            <p:cNvPr id="22" name="ZoneTexte 21"/>
            <p:cNvSpPr txBox="1"/>
            <p:nvPr/>
          </p:nvSpPr>
          <p:spPr>
            <a:xfrm>
              <a:off x="1857676" y="3196178"/>
              <a:ext cx="4360244" cy="369332"/>
            </a:xfrm>
            <a:prstGeom prst="rect">
              <a:avLst/>
            </a:prstGeom>
            <a:solidFill>
              <a:schemeClr val="bg1"/>
            </a:solidFill>
          </p:spPr>
          <p:txBody>
            <a:bodyPr wrap="square" lIns="0" tIns="0" rIns="0" bIns="0" rtlCol="0">
              <a:spAutoFit/>
            </a:bodyPr>
            <a:lstStyle/>
            <a:p>
              <a:r>
                <a:rPr lang="fr-FR" sz="1200" b="1" dirty="0">
                  <a:solidFill>
                    <a:schemeClr val="accent2"/>
                  </a:solidFill>
                  <a:latin typeface="Montserrat" panose="00000500000000000000" pitchFamily="2" charset="0"/>
                </a:rPr>
                <a:t>Des jeunes qui se sentent moins seuls et dont le capital social se renforce </a:t>
              </a:r>
            </a:p>
          </p:txBody>
        </p:sp>
        <p:sp>
          <p:nvSpPr>
            <p:cNvPr id="25" name="ZoneTexte 24"/>
            <p:cNvSpPr txBox="1"/>
            <p:nvPr/>
          </p:nvSpPr>
          <p:spPr>
            <a:xfrm>
              <a:off x="7002542" y="3196178"/>
              <a:ext cx="3647973" cy="369332"/>
            </a:xfrm>
            <a:prstGeom prst="rect">
              <a:avLst/>
            </a:prstGeom>
            <a:noFill/>
          </p:spPr>
          <p:txBody>
            <a:bodyPr wrap="square" lIns="0" tIns="0" rIns="0" bIns="0" rtlCol="0">
              <a:spAutoFit/>
            </a:bodyPr>
            <a:lstStyle/>
            <a:p>
              <a:r>
                <a:rPr lang="fr-FR" sz="1200" b="1" dirty="0">
                  <a:solidFill>
                    <a:schemeClr val="tx1">
                      <a:lumMod val="90000"/>
                      <a:lumOff val="10000"/>
                    </a:schemeClr>
                  </a:solidFill>
                  <a:latin typeface="Montserrat" panose="00000500000000000000" pitchFamily="2" charset="0"/>
                  <a:sym typeface="+mn-lt"/>
                </a:rPr>
                <a:t>33%</a:t>
              </a:r>
              <a:r>
                <a:rPr lang="fr-FR" sz="1200" dirty="0">
                  <a:solidFill>
                    <a:schemeClr val="tx1">
                      <a:lumMod val="90000"/>
                      <a:lumOff val="10000"/>
                    </a:schemeClr>
                  </a:solidFill>
                  <a:latin typeface="Montserrat" panose="00000500000000000000" pitchFamily="2" charset="0"/>
                  <a:sym typeface="+mn-lt"/>
                </a:rPr>
                <a:t> des jeunes non-mentorés </a:t>
              </a:r>
              <a:r>
                <a:rPr lang="fr-FR" sz="1200" b="1" dirty="0">
                  <a:solidFill>
                    <a:schemeClr val="tx1">
                      <a:lumMod val="90000"/>
                      <a:lumOff val="10000"/>
                    </a:schemeClr>
                  </a:solidFill>
                  <a:latin typeface="Montserrat" panose="00000500000000000000" pitchFamily="2" charset="0"/>
                  <a:sym typeface="+mn-lt"/>
                </a:rPr>
                <a:t>déclarent se sentir seuls</a:t>
              </a:r>
              <a:r>
                <a:rPr lang="fr-FR" sz="1200" dirty="0">
                  <a:solidFill>
                    <a:schemeClr val="tx1">
                      <a:lumMod val="90000"/>
                      <a:lumOff val="10000"/>
                    </a:schemeClr>
                  </a:solidFill>
                  <a:latin typeface="Montserrat" panose="00000500000000000000" pitchFamily="2" charset="0"/>
                  <a:sym typeface="+mn-lt"/>
                </a:rPr>
                <a:t>, </a:t>
              </a:r>
              <a:r>
                <a:rPr lang="fr-FR" sz="1200" dirty="0">
                  <a:solidFill>
                    <a:schemeClr val="tx1">
                      <a:lumMod val="90000"/>
                      <a:lumOff val="10000"/>
                    </a:schemeClr>
                  </a:solidFill>
                  <a:latin typeface="Montserrat" panose="00000500000000000000" pitchFamily="2" charset="0"/>
                </a:rPr>
                <a:t>contre </a:t>
              </a:r>
              <a:r>
                <a:rPr lang="fr-FR" sz="1200" b="1" dirty="0">
                  <a:solidFill>
                    <a:schemeClr val="tx1">
                      <a:lumMod val="90000"/>
                      <a:lumOff val="10000"/>
                    </a:schemeClr>
                  </a:solidFill>
                  <a:latin typeface="Montserrat" panose="00000500000000000000" pitchFamily="2" charset="0"/>
                  <a:sym typeface="+mn-lt"/>
                </a:rPr>
                <a:t>24%</a:t>
              </a:r>
              <a:r>
                <a:rPr lang="fr-FR" sz="1200" dirty="0">
                  <a:solidFill>
                    <a:schemeClr val="tx1">
                      <a:lumMod val="90000"/>
                      <a:lumOff val="10000"/>
                    </a:schemeClr>
                  </a:solidFill>
                  <a:latin typeface="Montserrat" panose="00000500000000000000" pitchFamily="2" charset="0"/>
                  <a:sym typeface="+mn-lt"/>
                </a:rPr>
                <a:t> des jeunes mentorés</a:t>
              </a:r>
            </a:p>
          </p:txBody>
        </p:sp>
        <p:grpSp>
          <p:nvGrpSpPr>
            <p:cNvPr id="17" name="Groupe 16">
              <a:extLst>
                <a:ext uri="{FF2B5EF4-FFF2-40B4-BE49-F238E27FC236}">
                  <a16:creationId xmlns:a16="http://schemas.microsoft.com/office/drawing/2014/main" id="{D5FF6B59-F607-4A60-1C36-9F8F9BB9A854}"/>
                </a:ext>
              </a:extLst>
            </p:cNvPr>
            <p:cNvGrpSpPr/>
            <p:nvPr/>
          </p:nvGrpSpPr>
          <p:grpSpPr>
            <a:xfrm>
              <a:off x="1048170" y="3078346"/>
              <a:ext cx="604997" cy="604997"/>
              <a:chOff x="484382" y="184105"/>
              <a:chExt cx="730099" cy="730099"/>
            </a:xfrm>
          </p:grpSpPr>
          <p:pic>
            <p:nvPicPr>
              <p:cNvPr id="18" name="Picture 6">
                <a:extLst>
                  <a:ext uri="{FF2B5EF4-FFF2-40B4-BE49-F238E27FC236}">
                    <a16:creationId xmlns:a16="http://schemas.microsoft.com/office/drawing/2014/main" id="{A5B3C722-CD29-5D2C-CDDE-D5658CD247E8}"/>
                  </a:ext>
                </a:extLst>
              </p:cNvPr>
              <p:cNvPicPr>
                <a:picLocks noChangeAspect="1" noChangeArrowheads="1"/>
              </p:cNvPicPr>
              <p:nvPr/>
            </p:nvPicPr>
            <p:blipFill>
              <a:blip r:embed="rId6">
                <a:duotone>
                  <a:schemeClr val="accent1">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484382" y="184105"/>
                <a:ext cx="730099" cy="730099"/>
              </a:xfrm>
              <a:prstGeom prst="rect">
                <a:avLst/>
              </a:prstGeom>
              <a:noFill/>
              <a:extLst>
                <a:ext uri="{909E8E84-426E-40DD-AFC4-6F175D3DCCD1}">
                  <a14:hiddenFill xmlns:a14="http://schemas.microsoft.com/office/drawing/2010/main">
                    <a:solidFill>
                      <a:srgbClr val="FFFFFF"/>
                    </a:solidFill>
                  </a14:hiddenFill>
                </a:ext>
              </a:extLst>
            </p:spPr>
          </p:pic>
          <p:sp>
            <p:nvSpPr>
              <p:cNvPr id="31" name="Rectangle 30">
                <a:extLst>
                  <a:ext uri="{FF2B5EF4-FFF2-40B4-BE49-F238E27FC236}">
                    <a16:creationId xmlns:a16="http://schemas.microsoft.com/office/drawing/2014/main" id="{9ACF0AA1-2727-C794-44EE-48F96F4FB244}"/>
                  </a:ext>
                </a:extLst>
              </p:cNvPr>
              <p:cNvSpPr/>
              <p:nvPr/>
            </p:nvSpPr>
            <p:spPr>
              <a:xfrm>
                <a:off x="530885" y="431467"/>
                <a:ext cx="648000" cy="288000"/>
              </a:xfrm>
              <a:prstGeom prst="rect">
                <a:avLst/>
              </a:prstGeom>
              <a:solidFill>
                <a:srgbClr val="FFFFFF"/>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185738" marR="0" lvl="0" indent="-185738" defTabSz="23603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fr-FR" sz="1400" b="0" i="0" u="none" strike="noStrike" kern="0" cap="none" spc="0" normalizeH="0" baseline="0" noProof="0" dirty="0">
                  <a:ln>
                    <a:noFill/>
                  </a:ln>
                  <a:solidFill>
                    <a:srgbClr val="000000"/>
                  </a:solidFill>
                  <a:effectLst/>
                  <a:uLnTx/>
                  <a:uFillTx/>
                  <a:latin typeface="Montserrat" panose="00000500000000000000" pitchFamily="2" charset="0"/>
                  <a:cs typeface="Helvetica"/>
                </a:endParaRPr>
              </a:p>
            </p:txBody>
          </p:sp>
          <p:pic>
            <p:nvPicPr>
              <p:cNvPr id="32" name="Picture 4">
                <a:extLst>
                  <a:ext uri="{FF2B5EF4-FFF2-40B4-BE49-F238E27FC236}">
                    <a16:creationId xmlns:a16="http://schemas.microsoft.com/office/drawing/2014/main" id="{B5E4B8EA-2405-588F-321A-D1A70E2A740B}"/>
                  </a:ext>
                </a:extLst>
              </p:cNvPr>
              <p:cNvPicPr>
                <a:picLocks noChangeAspect="1" noChangeArrowheads="1"/>
              </p:cNvPicPr>
              <p:nvPr/>
            </p:nvPicPr>
            <p:blipFill rotWithShape="1">
              <a:blip r:embed="rId7">
                <a:duotone>
                  <a:schemeClr val="accent1">
                    <a:shade val="45000"/>
                    <a:satMod val="135000"/>
                  </a:schemeClr>
                  <a:prstClr val="white"/>
                </a:duotone>
                <a:extLst>
                  <a:ext uri="{28A0092B-C50C-407E-A947-70E740481C1C}">
                    <a14:useLocalDpi xmlns:a14="http://schemas.microsoft.com/office/drawing/2010/main" val="0"/>
                  </a:ext>
                </a:extLst>
              </a:blip>
              <a:srcRect b="17225"/>
              <a:stretch/>
            </p:blipFill>
            <p:spPr bwMode="auto">
              <a:xfrm>
                <a:off x="484382" y="388562"/>
                <a:ext cx="387937" cy="321115"/>
              </a:xfrm>
              <a:prstGeom prst="rect">
                <a:avLst/>
              </a:prstGeom>
              <a:noFill/>
              <a:extLst>
                <a:ext uri="{909E8E84-426E-40DD-AFC4-6F175D3DCCD1}">
                  <a14:hiddenFill xmlns:a14="http://schemas.microsoft.com/office/drawing/2010/main">
                    <a:solidFill>
                      <a:srgbClr val="FFFFFF"/>
                    </a:solidFill>
                  </a14:hiddenFill>
                </a:ext>
              </a:extLst>
            </p:spPr>
          </p:pic>
          <p:pic>
            <p:nvPicPr>
              <p:cNvPr id="33" name="Picture 12">
                <a:extLst>
                  <a:ext uri="{FF2B5EF4-FFF2-40B4-BE49-F238E27FC236}">
                    <a16:creationId xmlns:a16="http://schemas.microsoft.com/office/drawing/2014/main" id="{385EB24E-49F2-F878-8561-73CD2E4DBBC0}"/>
                  </a:ext>
                </a:extLst>
              </p:cNvPr>
              <p:cNvPicPr>
                <a:picLocks noChangeAspect="1" noChangeArrowheads="1"/>
              </p:cNvPicPr>
              <p:nvPr/>
            </p:nvPicPr>
            <p:blipFill>
              <a:blip r:embed="rId8">
                <a:duotone>
                  <a:schemeClr val="accent1">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893366" y="403751"/>
                <a:ext cx="321115" cy="321115"/>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41" name="ChevronBlue">
              <a:extLst>
                <a:ext uri="{FF2B5EF4-FFF2-40B4-BE49-F238E27FC236}">
                  <a16:creationId xmlns:a16="http://schemas.microsoft.com/office/drawing/2014/main" id="{CE62E893-6260-5729-3703-2522E7BBA82E}"/>
                </a:ext>
              </a:extLst>
            </p:cNvPr>
            <p:cNvGrpSpPr>
              <a:grpSpLocks noChangeAspect="1"/>
            </p:cNvGrpSpPr>
            <p:nvPr/>
          </p:nvGrpSpPr>
          <p:grpSpPr>
            <a:xfrm>
              <a:off x="6480364" y="3252776"/>
              <a:ext cx="256136" cy="256136"/>
              <a:chOff x="1016000" y="1016000"/>
              <a:chExt cx="396228" cy="396228"/>
            </a:xfrm>
            <a:solidFill>
              <a:schemeClr val="accent1"/>
            </a:solidFill>
          </p:grpSpPr>
          <p:sp>
            <p:nvSpPr>
              <p:cNvPr id="42" name="Oval 65">
                <a:extLst>
                  <a:ext uri="{FF2B5EF4-FFF2-40B4-BE49-F238E27FC236}">
                    <a16:creationId xmlns:a16="http://schemas.microsoft.com/office/drawing/2014/main" id="{8696F9FA-6066-2D43-E438-CE4B00454235}"/>
                  </a:ext>
                </a:extLst>
              </p:cNvPr>
              <p:cNvSpPr/>
              <p:nvPr/>
            </p:nvSpPr>
            <p:spPr>
              <a:xfrm>
                <a:off x="1016000" y="1016000"/>
                <a:ext cx="396228" cy="396228"/>
              </a:xfrm>
              <a:prstGeom prst="ellipse">
                <a:avLst/>
              </a:prstGeom>
              <a:grpFill/>
              <a:ln w="19050" cap="sq">
                <a:solidFill>
                  <a:schemeClr val="bg1"/>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rtl="0">
                  <a:spcBef>
                    <a:spcPts val="300"/>
                  </a:spcBef>
                  <a:spcAft>
                    <a:spcPts val="300"/>
                  </a:spcAft>
                </a:pPr>
                <a:endParaRPr lang="fr-FR" sz="1400" dirty="0">
                  <a:solidFill>
                    <a:schemeClr val="bg1"/>
                  </a:solidFill>
                </a:endParaRPr>
              </a:p>
            </p:txBody>
          </p:sp>
          <p:pic>
            <p:nvPicPr>
              <p:cNvPr id="43" name="Graphic 110">
                <a:extLst>
                  <a:ext uri="{FF2B5EF4-FFF2-40B4-BE49-F238E27FC236}">
                    <a16:creationId xmlns:a16="http://schemas.microsoft.com/office/drawing/2014/main" id="{074F695A-8D0A-BEBE-BFFE-46179C260FB2}"/>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023613" y="1023614"/>
                <a:ext cx="381000" cy="381000"/>
              </a:xfrm>
              <a:prstGeom prst="rect">
                <a:avLst/>
              </a:prstGeom>
            </p:spPr>
          </p:pic>
        </p:grpSp>
      </p:grpSp>
      <p:grpSp>
        <p:nvGrpSpPr>
          <p:cNvPr id="64" name="Group 63">
            <a:extLst>
              <a:ext uri="{FF2B5EF4-FFF2-40B4-BE49-F238E27FC236}">
                <a16:creationId xmlns:a16="http://schemas.microsoft.com/office/drawing/2014/main" id="{000E9E29-102F-3ACB-CE47-7D2FFCEB0825}"/>
              </a:ext>
            </a:extLst>
          </p:cNvPr>
          <p:cNvGrpSpPr/>
          <p:nvPr/>
        </p:nvGrpSpPr>
        <p:grpSpPr>
          <a:xfrm>
            <a:off x="1076118" y="4010732"/>
            <a:ext cx="9574397" cy="585530"/>
            <a:chOff x="1076118" y="3991022"/>
            <a:chExt cx="9574397" cy="585530"/>
          </a:xfrm>
        </p:grpSpPr>
        <p:cxnSp>
          <p:nvCxnSpPr>
            <p:cNvPr id="52" name="Straight Connector 51">
              <a:extLst>
                <a:ext uri="{FF2B5EF4-FFF2-40B4-BE49-F238E27FC236}">
                  <a16:creationId xmlns:a16="http://schemas.microsoft.com/office/drawing/2014/main" id="{D2FACBFC-95B3-9E8C-02A2-C8D4DBB98BBC}"/>
                </a:ext>
              </a:extLst>
            </p:cNvPr>
            <p:cNvCxnSpPr>
              <a:cxnSpLocks/>
            </p:cNvCxnSpPr>
            <p:nvPr/>
          </p:nvCxnSpPr>
          <p:spPr>
            <a:xfrm>
              <a:off x="6608432" y="3991022"/>
              <a:ext cx="0" cy="585530"/>
            </a:xfrm>
            <a:prstGeom prst="line">
              <a:avLst/>
            </a:prstGeom>
          </p:spPr>
          <p:style>
            <a:lnRef idx="1">
              <a:schemeClr val="accent1"/>
            </a:lnRef>
            <a:fillRef idx="0">
              <a:schemeClr val="accent1"/>
            </a:fillRef>
            <a:effectRef idx="0">
              <a:schemeClr val="accent1"/>
            </a:effectRef>
            <a:fontRef idx="minor">
              <a:schemeClr val="tx1"/>
            </a:fontRef>
          </p:style>
        </p:cxnSp>
        <p:sp>
          <p:nvSpPr>
            <p:cNvPr id="23" name="ZoneTexte 22"/>
            <p:cNvSpPr txBox="1"/>
            <p:nvPr/>
          </p:nvSpPr>
          <p:spPr>
            <a:xfrm>
              <a:off x="1857676" y="4099120"/>
              <a:ext cx="4360244" cy="369332"/>
            </a:xfrm>
            <a:prstGeom prst="rect">
              <a:avLst/>
            </a:prstGeom>
            <a:solidFill>
              <a:schemeClr val="bg1"/>
            </a:solidFill>
          </p:spPr>
          <p:txBody>
            <a:bodyPr wrap="square" lIns="0" tIns="0" rIns="0" bIns="0" rtlCol="0">
              <a:spAutoFit/>
            </a:bodyPr>
            <a:lstStyle/>
            <a:p>
              <a:r>
                <a:rPr lang="fr-FR" sz="1200" b="1" dirty="0">
                  <a:solidFill>
                    <a:schemeClr val="accent1"/>
                  </a:solidFill>
                  <a:latin typeface="Montserrat" panose="00000500000000000000" pitchFamily="2" charset="0"/>
                </a:rPr>
                <a:t>Des jeunes dont le niveau d’ambition semble se renforcer </a:t>
              </a:r>
            </a:p>
          </p:txBody>
        </p:sp>
        <p:sp>
          <p:nvSpPr>
            <p:cNvPr id="26" name="ZoneTexte 25"/>
            <p:cNvSpPr txBox="1"/>
            <p:nvPr/>
          </p:nvSpPr>
          <p:spPr>
            <a:xfrm>
              <a:off x="7002542" y="4006787"/>
              <a:ext cx="3647973" cy="553998"/>
            </a:xfrm>
            <a:prstGeom prst="rect">
              <a:avLst/>
            </a:prstGeom>
            <a:solidFill>
              <a:schemeClr val="bg1"/>
            </a:solidFill>
          </p:spPr>
          <p:txBody>
            <a:bodyPr wrap="square" lIns="0" tIns="0" rIns="0" bIns="0" rtlCol="0">
              <a:spAutoFit/>
            </a:bodyPr>
            <a:lstStyle/>
            <a:p>
              <a:r>
                <a:rPr lang="fr-FR" sz="1200" b="1" dirty="0">
                  <a:solidFill>
                    <a:schemeClr val="tx1">
                      <a:lumMod val="90000"/>
                      <a:lumOff val="10000"/>
                    </a:schemeClr>
                  </a:solidFill>
                  <a:latin typeface="Montserrat" panose="00000500000000000000" pitchFamily="2" charset="0"/>
                </a:rPr>
                <a:t>17% </a:t>
              </a:r>
              <a:r>
                <a:rPr lang="fr-FR" sz="1200" dirty="0">
                  <a:solidFill>
                    <a:schemeClr val="tx1">
                      <a:lumMod val="90000"/>
                      <a:lumOff val="10000"/>
                    </a:schemeClr>
                  </a:solidFill>
                  <a:latin typeface="Montserrat" panose="00000500000000000000" pitchFamily="2" charset="0"/>
                </a:rPr>
                <a:t>des jeunes non mentorés se </a:t>
              </a:r>
              <a:r>
                <a:rPr lang="fr-FR" sz="1200" b="1" dirty="0">
                  <a:solidFill>
                    <a:schemeClr val="tx1">
                      <a:lumMod val="90000"/>
                      <a:lumOff val="10000"/>
                    </a:schemeClr>
                  </a:solidFill>
                  <a:latin typeface="Montserrat" panose="00000500000000000000" pitchFamily="2" charset="0"/>
                </a:rPr>
                <a:t>projettent dans un poste de direction </a:t>
              </a:r>
              <a:r>
                <a:rPr lang="fr-FR" sz="1200" dirty="0">
                  <a:solidFill>
                    <a:schemeClr val="tx1">
                      <a:lumMod val="90000"/>
                      <a:lumOff val="10000"/>
                    </a:schemeClr>
                  </a:solidFill>
                  <a:latin typeface="Montserrat" panose="00000500000000000000" pitchFamily="2" charset="0"/>
                </a:rPr>
                <a:t>contre </a:t>
              </a:r>
              <a:r>
                <a:rPr lang="fr-FR" sz="1200" b="1" dirty="0">
                  <a:solidFill>
                    <a:schemeClr val="tx1">
                      <a:lumMod val="90000"/>
                      <a:lumOff val="10000"/>
                    </a:schemeClr>
                  </a:solidFill>
                  <a:latin typeface="Montserrat" panose="00000500000000000000" pitchFamily="2" charset="0"/>
                </a:rPr>
                <a:t>30% </a:t>
              </a:r>
              <a:r>
                <a:rPr lang="fr-FR" sz="1200" dirty="0">
                  <a:solidFill>
                    <a:schemeClr val="tx1">
                      <a:lumMod val="90000"/>
                      <a:lumOff val="10000"/>
                    </a:schemeClr>
                  </a:solidFill>
                  <a:latin typeface="Montserrat" panose="00000500000000000000" pitchFamily="2" charset="0"/>
                </a:rPr>
                <a:t>des jeunes mentorés</a:t>
              </a:r>
            </a:p>
          </p:txBody>
        </p:sp>
        <p:pic>
          <p:nvPicPr>
            <p:cNvPr id="34" name="Picture 18">
              <a:extLst>
                <a:ext uri="{FF2B5EF4-FFF2-40B4-BE49-F238E27FC236}">
                  <a16:creationId xmlns:a16="http://schemas.microsoft.com/office/drawing/2014/main" id="{E2EE0718-FE83-2BF4-32FB-29F466A213F1}"/>
                </a:ext>
              </a:extLst>
            </p:cNvPr>
            <p:cNvPicPr>
              <a:picLocks noChangeAspect="1" noChangeArrowheads="1"/>
            </p:cNvPicPr>
            <p:nvPr/>
          </p:nvPicPr>
          <p:blipFill>
            <a:blip r:embed="rId9">
              <a:duotone>
                <a:schemeClr val="accent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1076118" y="4009237"/>
              <a:ext cx="549100" cy="549100"/>
            </a:xfrm>
            <a:prstGeom prst="rect">
              <a:avLst/>
            </a:prstGeom>
            <a:noFill/>
            <a:extLst>
              <a:ext uri="{909E8E84-426E-40DD-AFC4-6F175D3DCCD1}">
                <a14:hiddenFill xmlns:a14="http://schemas.microsoft.com/office/drawing/2010/main">
                  <a:solidFill>
                    <a:srgbClr val="FFFFFF"/>
                  </a:solidFill>
                </a14:hiddenFill>
              </a:ext>
            </a:extLst>
          </p:spPr>
        </p:pic>
        <p:grpSp>
          <p:nvGrpSpPr>
            <p:cNvPr id="44" name="ChevronBlue">
              <a:extLst>
                <a:ext uri="{FF2B5EF4-FFF2-40B4-BE49-F238E27FC236}">
                  <a16:creationId xmlns:a16="http://schemas.microsoft.com/office/drawing/2014/main" id="{413ABB22-6DCF-5603-F593-09DB68DF3065}"/>
                </a:ext>
              </a:extLst>
            </p:cNvPr>
            <p:cNvGrpSpPr>
              <a:grpSpLocks noChangeAspect="1"/>
            </p:cNvGrpSpPr>
            <p:nvPr/>
          </p:nvGrpSpPr>
          <p:grpSpPr>
            <a:xfrm>
              <a:off x="6480364" y="4155719"/>
              <a:ext cx="256136" cy="256136"/>
              <a:chOff x="1016000" y="1016000"/>
              <a:chExt cx="396228" cy="396228"/>
            </a:xfrm>
            <a:solidFill>
              <a:schemeClr val="accent1"/>
            </a:solidFill>
          </p:grpSpPr>
          <p:sp>
            <p:nvSpPr>
              <p:cNvPr id="45" name="Oval 65">
                <a:extLst>
                  <a:ext uri="{FF2B5EF4-FFF2-40B4-BE49-F238E27FC236}">
                    <a16:creationId xmlns:a16="http://schemas.microsoft.com/office/drawing/2014/main" id="{472E4DA7-2A78-A704-797D-0360596D0257}"/>
                  </a:ext>
                </a:extLst>
              </p:cNvPr>
              <p:cNvSpPr/>
              <p:nvPr/>
            </p:nvSpPr>
            <p:spPr>
              <a:xfrm>
                <a:off x="1016000" y="1016000"/>
                <a:ext cx="396228" cy="396228"/>
              </a:xfrm>
              <a:prstGeom prst="ellipse">
                <a:avLst/>
              </a:prstGeom>
              <a:grpFill/>
              <a:ln w="19050" cap="sq">
                <a:solidFill>
                  <a:schemeClr val="bg1"/>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rtl="0">
                  <a:spcBef>
                    <a:spcPts val="300"/>
                  </a:spcBef>
                  <a:spcAft>
                    <a:spcPts val="300"/>
                  </a:spcAft>
                </a:pPr>
                <a:endParaRPr lang="fr-FR" sz="1400" dirty="0">
                  <a:solidFill>
                    <a:schemeClr val="bg1"/>
                  </a:solidFill>
                </a:endParaRPr>
              </a:p>
            </p:txBody>
          </p:sp>
          <p:pic>
            <p:nvPicPr>
              <p:cNvPr id="46" name="Graphic 110">
                <a:extLst>
                  <a:ext uri="{FF2B5EF4-FFF2-40B4-BE49-F238E27FC236}">
                    <a16:creationId xmlns:a16="http://schemas.microsoft.com/office/drawing/2014/main" id="{D317E095-0EC7-E006-79BE-12692356AEC9}"/>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023613" y="1023614"/>
                <a:ext cx="381000" cy="381000"/>
              </a:xfrm>
              <a:prstGeom prst="rect">
                <a:avLst/>
              </a:prstGeom>
            </p:spPr>
          </p:pic>
        </p:grpSp>
      </p:grpSp>
      <p:cxnSp>
        <p:nvCxnSpPr>
          <p:cNvPr id="51" name="Straight Connector 50">
            <a:extLst>
              <a:ext uri="{FF2B5EF4-FFF2-40B4-BE49-F238E27FC236}">
                <a16:creationId xmlns:a16="http://schemas.microsoft.com/office/drawing/2014/main" id="{D5DF2B8E-FE3B-D2BB-B5A8-306E533A28A4}"/>
              </a:ext>
            </a:extLst>
          </p:cNvPr>
          <p:cNvCxnSpPr>
            <a:cxnSpLocks/>
          </p:cNvCxnSpPr>
          <p:nvPr/>
        </p:nvCxnSpPr>
        <p:spPr>
          <a:xfrm>
            <a:off x="6608432" y="4827782"/>
            <a:ext cx="0" cy="738664"/>
          </a:xfrm>
          <a:prstGeom prst="line">
            <a:avLst/>
          </a:prstGeom>
        </p:spPr>
        <p:style>
          <a:lnRef idx="1">
            <a:schemeClr val="accent1"/>
          </a:lnRef>
          <a:fillRef idx="0">
            <a:schemeClr val="accent1"/>
          </a:fillRef>
          <a:effectRef idx="0">
            <a:schemeClr val="accent1"/>
          </a:effectRef>
          <a:fontRef idx="minor">
            <a:schemeClr val="tx1"/>
          </a:fontRef>
        </p:style>
      </p:cxnSp>
      <p:sp>
        <p:nvSpPr>
          <p:cNvPr id="24" name="ZoneTexte 23"/>
          <p:cNvSpPr txBox="1"/>
          <p:nvPr/>
        </p:nvSpPr>
        <p:spPr>
          <a:xfrm>
            <a:off x="1857676" y="5012446"/>
            <a:ext cx="4360244" cy="369332"/>
          </a:xfrm>
          <a:prstGeom prst="rect">
            <a:avLst/>
          </a:prstGeom>
          <a:solidFill>
            <a:schemeClr val="bg1"/>
          </a:solidFill>
        </p:spPr>
        <p:txBody>
          <a:bodyPr wrap="square" lIns="0" tIns="0" rIns="0" bIns="0" rtlCol="0">
            <a:spAutoFit/>
          </a:bodyPr>
          <a:lstStyle/>
          <a:p>
            <a:r>
              <a:rPr lang="fr-FR" sz="1200" b="1" dirty="0">
                <a:solidFill>
                  <a:schemeClr val="accent1"/>
                </a:solidFill>
                <a:latin typeface="Montserrat" panose="00000500000000000000" pitchFamily="2" charset="0"/>
              </a:rPr>
              <a:t>Des jeunes qui opèrent, pour certains d’entre eux, des changements constructifs dans leur vie quotidienne </a:t>
            </a:r>
          </a:p>
        </p:txBody>
      </p:sp>
      <p:sp>
        <p:nvSpPr>
          <p:cNvPr id="27" name="ZoneTexte 26"/>
          <p:cNvSpPr txBox="1"/>
          <p:nvPr/>
        </p:nvSpPr>
        <p:spPr>
          <a:xfrm>
            <a:off x="7002542" y="4942817"/>
            <a:ext cx="3647974" cy="553998"/>
          </a:xfrm>
          <a:prstGeom prst="rect">
            <a:avLst/>
          </a:prstGeom>
          <a:noFill/>
        </p:spPr>
        <p:txBody>
          <a:bodyPr wrap="square" lIns="0" tIns="0" rIns="0" bIns="0" rtlCol="0">
            <a:spAutoFit/>
          </a:bodyPr>
          <a:lstStyle/>
          <a:p>
            <a:r>
              <a:rPr lang="fr-FR" sz="1200" b="1" dirty="0">
                <a:solidFill>
                  <a:schemeClr val="tx1">
                    <a:lumMod val="90000"/>
                    <a:lumOff val="10000"/>
                  </a:schemeClr>
                </a:solidFill>
                <a:latin typeface="Montserrat" panose="00000500000000000000" pitchFamily="2" charset="0"/>
              </a:rPr>
              <a:t>40% des mentorés de +6 mois </a:t>
            </a:r>
            <a:r>
              <a:rPr lang="fr-FR" sz="1200" dirty="0">
                <a:solidFill>
                  <a:schemeClr val="tx1">
                    <a:lumMod val="90000"/>
                    <a:lumOff val="10000"/>
                  </a:schemeClr>
                </a:solidFill>
                <a:latin typeface="Montserrat" panose="00000500000000000000" pitchFamily="2" charset="0"/>
              </a:rPr>
              <a:t>déclarent que le mentor a </a:t>
            </a:r>
            <a:r>
              <a:rPr lang="fr-FR" sz="1200" b="1" dirty="0">
                <a:solidFill>
                  <a:schemeClr val="tx1">
                    <a:lumMod val="90000"/>
                    <a:lumOff val="10000"/>
                  </a:schemeClr>
                </a:solidFill>
                <a:latin typeface="Montserrat" panose="00000500000000000000" pitchFamily="2" charset="0"/>
              </a:rPr>
              <a:t>permis d’arrêter des choses </a:t>
            </a:r>
            <a:r>
              <a:rPr lang="fr-FR" sz="1200" dirty="0">
                <a:solidFill>
                  <a:schemeClr val="tx1">
                    <a:lumMod val="90000"/>
                    <a:lumOff val="10000"/>
                  </a:schemeClr>
                </a:solidFill>
                <a:latin typeface="Montserrat" panose="00000500000000000000" pitchFamily="2" charset="0"/>
              </a:rPr>
              <a:t>qui le tiraient vers le bas</a:t>
            </a:r>
            <a:endParaRPr lang="fr-FR" sz="1200" b="1" dirty="0">
              <a:solidFill>
                <a:schemeClr val="tx1">
                  <a:lumMod val="90000"/>
                  <a:lumOff val="10000"/>
                </a:schemeClr>
              </a:solidFill>
              <a:latin typeface="Montserrat" panose="00000500000000000000" pitchFamily="2" charset="0"/>
            </a:endParaRPr>
          </a:p>
        </p:txBody>
      </p:sp>
      <p:sp>
        <p:nvSpPr>
          <p:cNvPr id="35" name="Freeform 86">
            <a:extLst>
              <a:ext uri="{FF2B5EF4-FFF2-40B4-BE49-F238E27FC236}">
                <a16:creationId xmlns:a16="http://schemas.microsoft.com/office/drawing/2014/main" id="{6E49D161-DBF2-6BF6-3CAB-FEF147039DFC}"/>
              </a:ext>
            </a:extLst>
          </p:cNvPr>
          <p:cNvSpPr>
            <a:spLocks noEditPoints="1"/>
          </p:cNvSpPr>
          <p:nvPr/>
        </p:nvSpPr>
        <p:spPr bwMode="auto">
          <a:xfrm>
            <a:off x="1152442" y="4983341"/>
            <a:ext cx="396453" cy="427543"/>
          </a:xfrm>
          <a:custGeom>
            <a:avLst/>
            <a:gdLst>
              <a:gd name="T0" fmla="*/ 363 w 814"/>
              <a:gd name="T1" fmla="*/ 753 h 1082"/>
              <a:gd name="T2" fmla="*/ 394 w 814"/>
              <a:gd name="T3" fmla="*/ 693 h 1082"/>
              <a:gd name="T4" fmla="*/ 363 w 814"/>
              <a:gd name="T5" fmla="*/ 634 h 1082"/>
              <a:gd name="T6" fmla="*/ 66 w 814"/>
              <a:gd name="T7" fmla="*/ 625 h 1082"/>
              <a:gd name="T8" fmla="*/ 21 w 814"/>
              <a:gd name="T9" fmla="*/ 641 h 1082"/>
              <a:gd name="T10" fmla="*/ 4 w 814"/>
              <a:gd name="T11" fmla="*/ 719 h 1082"/>
              <a:gd name="T12" fmla="*/ 44 w 814"/>
              <a:gd name="T13" fmla="*/ 759 h 1082"/>
              <a:gd name="T14" fmla="*/ 301 w 814"/>
              <a:gd name="T15" fmla="*/ 607 h 1082"/>
              <a:gd name="T16" fmla="*/ 346 w 814"/>
              <a:gd name="T17" fmla="*/ 590 h 1082"/>
              <a:gd name="T18" fmla="*/ 363 w 814"/>
              <a:gd name="T19" fmla="*/ 510 h 1082"/>
              <a:gd name="T20" fmla="*/ 323 w 814"/>
              <a:gd name="T21" fmla="*/ 469 h 1082"/>
              <a:gd name="T22" fmla="*/ 74 w 814"/>
              <a:gd name="T23" fmla="*/ 467 h 1082"/>
              <a:gd name="T24" fmla="*/ 34 w 814"/>
              <a:gd name="T25" fmla="*/ 499 h 1082"/>
              <a:gd name="T26" fmla="*/ 41 w 814"/>
              <a:gd name="T27" fmla="*/ 585 h 1082"/>
              <a:gd name="T28" fmla="*/ 81 w 814"/>
              <a:gd name="T29" fmla="*/ 607 h 1082"/>
              <a:gd name="T30" fmla="*/ 349 w 814"/>
              <a:gd name="T31" fmla="*/ 917 h 1082"/>
              <a:gd name="T32" fmla="*/ 389 w 814"/>
              <a:gd name="T33" fmla="*/ 878 h 1082"/>
              <a:gd name="T34" fmla="*/ 373 w 814"/>
              <a:gd name="T35" fmla="*/ 800 h 1082"/>
              <a:gd name="T36" fmla="*/ 327 w 814"/>
              <a:gd name="T37" fmla="*/ 784 h 1082"/>
              <a:gd name="T38" fmla="*/ 55 w 814"/>
              <a:gd name="T39" fmla="*/ 793 h 1082"/>
              <a:gd name="T40" fmla="*/ 25 w 814"/>
              <a:gd name="T41" fmla="*/ 852 h 1082"/>
              <a:gd name="T42" fmla="*/ 55 w 814"/>
              <a:gd name="T43" fmla="*/ 912 h 1082"/>
              <a:gd name="T44" fmla="*/ 721 w 814"/>
              <a:gd name="T45" fmla="*/ 499 h 1082"/>
              <a:gd name="T46" fmla="*/ 657 w 814"/>
              <a:gd name="T47" fmla="*/ 450 h 1082"/>
              <a:gd name="T48" fmla="*/ 577 w 814"/>
              <a:gd name="T49" fmla="*/ 346 h 1082"/>
              <a:gd name="T50" fmla="*/ 498 w 814"/>
              <a:gd name="T51" fmla="*/ 183 h 1082"/>
              <a:gd name="T52" fmla="*/ 467 w 814"/>
              <a:gd name="T53" fmla="*/ 23 h 1082"/>
              <a:gd name="T54" fmla="*/ 395 w 814"/>
              <a:gd name="T55" fmla="*/ 1 h 1082"/>
              <a:gd name="T56" fmla="*/ 349 w 814"/>
              <a:gd name="T57" fmla="*/ 22 h 1082"/>
              <a:gd name="T58" fmla="*/ 306 w 814"/>
              <a:gd name="T59" fmla="*/ 102 h 1082"/>
              <a:gd name="T60" fmla="*/ 309 w 814"/>
              <a:gd name="T61" fmla="*/ 222 h 1082"/>
              <a:gd name="T62" fmla="*/ 369 w 814"/>
              <a:gd name="T63" fmla="*/ 393 h 1082"/>
              <a:gd name="T64" fmla="*/ 399 w 814"/>
              <a:gd name="T65" fmla="*/ 513 h 1082"/>
              <a:gd name="T66" fmla="*/ 373 w 814"/>
              <a:gd name="T67" fmla="*/ 596 h 1082"/>
              <a:gd name="T68" fmla="*/ 409 w 814"/>
              <a:gd name="T69" fmla="*/ 654 h 1082"/>
              <a:gd name="T70" fmla="*/ 411 w 814"/>
              <a:gd name="T71" fmla="*/ 726 h 1082"/>
              <a:gd name="T72" fmla="*/ 386 w 814"/>
              <a:gd name="T73" fmla="*/ 779 h 1082"/>
              <a:gd name="T74" fmla="*/ 417 w 814"/>
              <a:gd name="T75" fmla="*/ 851 h 1082"/>
              <a:gd name="T76" fmla="*/ 395 w 814"/>
              <a:gd name="T77" fmla="*/ 915 h 1082"/>
              <a:gd name="T78" fmla="*/ 407 w 814"/>
              <a:gd name="T79" fmla="*/ 966 h 1082"/>
              <a:gd name="T80" fmla="*/ 415 w 814"/>
              <a:gd name="T81" fmla="*/ 1030 h 1082"/>
              <a:gd name="T82" fmla="*/ 633 w 814"/>
              <a:gd name="T83" fmla="*/ 1081 h 1082"/>
              <a:gd name="T84" fmla="*/ 710 w 814"/>
              <a:gd name="T85" fmla="*/ 1070 h 1082"/>
              <a:gd name="T86" fmla="*/ 784 w 814"/>
              <a:gd name="T87" fmla="*/ 1015 h 1082"/>
              <a:gd name="T88" fmla="*/ 814 w 814"/>
              <a:gd name="T89" fmla="*/ 899 h 1082"/>
              <a:gd name="T90" fmla="*/ 802 w 814"/>
              <a:gd name="T91" fmla="*/ 594 h 1082"/>
              <a:gd name="T92" fmla="*/ 756 w 814"/>
              <a:gd name="T93" fmla="*/ 526 h 1082"/>
              <a:gd name="T94" fmla="*/ 111 w 814"/>
              <a:gd name="T95" fmla="*/ 943 h 1082"/>
              <a:gd name="T96" fmla="*/ 67 w 814"/>
              <a:gd name="T97" fmla="*/ 959 h 1082"/>
              <a:gd name="T98" fmla="*/ 52 w 814"/>
              <a:gd name="T99" fmla="*/ 1037 h 1082"/>
              <a:gd name="T100" fmla="*/ 90 w 814"/>
              <a:gd name="T101" fmla="*/ 1076 h 1082"/>
              <a:gd name="T102" fmla="*/ 343 w 814"/>
              <a:gd name="T103" fmla="*/ 1079 h 1082"/>
              <a:gd name="T104" fmla="*/ 385 w 814"/>
              <a:gd name="T105" fmla="*/ 1048 h 1082"/>
              <a:gd name="T106" fmla="*/ 377 w 814"/>
              <a:gd name="T107" fmla="*/ 964 h 1082"/>
              <a:gd name="T108" fmla="*/ 335 w 814"/>
              <a:gd name="T109" fmla="*/ 943 h 10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814" h="1082">
                <a:moveTo>
                  <a:pt x="327" y="762"/>
                </a:moveTo>
                <a:lnTo>
                  <a:pt x="327" y="762"/>
                </a:lnTo>
                <a:lnTo>
                  <a:pt x="335" y="762"/>
                </a:lnTo>
                <a:lnTo>
                  <a:pt x="343" y="761"/>
                </a:lnTo>
                <a:lnTo>
                  <a:pt x="349" y="759"/>
                </a:lnTo>
                <a:lnTo>
                  <a:pt x="356" y="756"/>
                </a:lnTo>
                <a:lnTo>
                  <a:pt x="363" y="753"/>
                </a:lnTo>
                <a:lnTo>
                  <a:pt x="368" y="750"/>
                </a:lnTo>
                <a:lnTo>
                  <a:pt x="373" y="745"/>
                </a:lnTo>
                <a:lnTo>
                  <a:pt x="377" y="741"/>
                </a:lnTo>
                <a:lnTo>
                  <a:pt x="385" y="730"/>
                </a:lnTo>
                <a:lnTo>
                  <a:pt x="389" y="719"/>
                </a:lnTo>
                <a:lnTo>
                  <a:pt x="393" y="707"/>
                </a:lnTo>
                <a:lnTo>
                  <a:pt x="394" y="693"/>
                </a:lnTo>
                <a:lnTo>
                  <a:pt x="393" y="680"/>
                </a:lnTo>
                <a:lnTo>
                  <a:pt x="389" y="668"/>
                </a:lnTo>
                <a:lnTo>
                  <a:pt x="385" y="657"/>
                </a:lnTo>
                <a:lnTo>
                  <a:pt x="377" y="646"/>
                </a:lnTo>
                <a:lnTo>
                  <a:pt x="373" y="641"/>
                </a:lnTo>
                <a:lnTo>
                  <a:pt x="368" y="637"/>
                </a:lnTo>
                <a:lnTo>
                  <a:pt x="363" y="634"/>
                </a:lnTo>
                <a:lnTo>
                  <a:pt x="356" y="630"/>
                </a:lnTo>
                <a:lnTo>
                  <a:pt x="349" y="628"/>
                </a:lnTo>
                <a:lnTo>
                  <a:pt x="343" y="626"/>
                </a:lnTo>
                <a:lnTo>
                  <a:pt x="335" y="625"/>
                </a:lnTo>
                <a:lnTo>
                  <a:pt x="327" y="625"/>
                </a:lnTo>
                <a:lnTo>
                  <a:pt x="66" y="625"/>
                </a:lnTo>
                <a:lnTo>
                  <a:pt x="66" y="625"/>
                </a:lnTo>
                <a:lnTo>
                  <a:pt x="59" y="625"/>
                </a:lnTo>
                <a:lnTo>
                  <a:pt x="51" y="626"/>
                </a:lnTo>
                <a:lnTo>
                  <a:pt x="44" y="628"/>
                </a:lnTo>
                <a:lnTo>
                  <a:pt x="38" y="630"/>
                </a:lnTo>
                <a:lnTo>
                  <a:pt x="31" y="634"/>
                </a:lnTo>
                <a:lnTo>
                  <a:pt x="25" y="637"/>
                </a:lnTo>
                <a:lnTo>
                  <a:pt x="21" y="641"/>
                </a:lnTo>
                <a:lnTo>
                  <a:pt x="17" y="646"/>
                </a:lnTo>
                <a:lnTo>
                  <a:pt x="9" y="657"/>
                </a:lnTo>
                <a:lnTo>
                  <a:pt x="4" y="668"/>
                </a:lnTo>
                <a:lnTo>
                  <a:pt x="1" y="680"/>
                </a:lnTo>
                <a:lnTo>
                  <a:pt x="0" y="693"/>
                </a:lnTo>
                <a:lnTo>
                  <a:pt x="1" y="707"/>
                </a:lnTo>
                <a:lnTo>
                  <a:pt x="4" y="719"/>
                </a:lnTo>
                <a:lnTo>
                  <a:pt x="9" y="730"/>
                </a:lnTo>
                <a:lnTo>
                  <a:pt x="17" y="741"/>
                </a:lnTo>
                <a:lnTo>
                  <a:pt x="21" y="745"/>
                </a:lnTo>
                <a:lnTo>
                  <a:pt x="25" y="750"/>
                </a:lnTo>
                <a:lnTo>
                  <a:pt x="31" y="753"/>
                </a:lnTo>
                <a:lnTo>
                  <a:pt x="38" y="756"/>
                </a:lnTo>
                <a:lnTo>
                  <a:pt x="44" y="759"/>
                </a:lnTo>
                <a:lnTo>
                  <a:pt x="51" y="761"/>
                </a:lnTo>
                <a:lnTo>
                  <a:pt x="59" y="762"/>
                </a:lnTo>
                <a:lnTo>
                  <a:pt x="66" y="762"/>
                </a:lnTo>
                <a:lnTo>
                  <a:pt x="327" y="762"/>
                </a:lnTo>
                <a:close/>
                <a:moveTo>
                  <a:pt x="88" y="607"/>
                </a:moveTo>
                <a:lnTo>
                  <a:pt x="301" y="607"/>
                </a:lnTo>
                <a:lnTo>
                  <a:pt x="301" y="607"/>
                </a:lnTo>
                <a:lnTo>
                  <a:pt x="309" y="607"/>
                </a:lnTo>
                <a:lnTo>
                  <a:pt x="316" y="606"/>
                </a:lnTo>
                <a:lnTo>
                  <a:pt x="323" y="604"/>
                </a:lnTo>
                <a:lnTo>
                  <a:pt x="330" y="601"/>
                </a:lnTo>
                <a:lnTo>
                  <a:pt x="336" y="598"/>
                </a:lnTo>
                <a:lnTo>
                  <a:pt x="342" y="594"/>
                </a:lnTo>
                <a:lnTo>
                  <a:pt x="346" y="590"/>
                </a:lnTo>
                <a:lnTo>
                  <a:pt x="351" y="585"/>
                </a:lnTo>
                <a:lnTo>
                  <a:pt x="358" y="574"/>
                </a:lnTo>
                <a:lnTo>
                  <a:pt x="363" y="562"/>
                </a:lnTo>
                <a:lnTo>
                  <a:pt x="366" y="550"/>
                </a:lnTo>
                <a:lnTo>
                  <a:pt x="367" y="537"/>
                </a:lnTo>
                <a:lnTo>
                  <a:pt x="366" y="523"/>
                </a:lnTo>
                <a:lnTo>
                  <a:pt x="363" y="510"/>
                </a:lnTo>
                <a:lnTo>
                  <a:pt x="358" y="499"/>
                </a:lnTo>
                <a:lnTo>
                  <a:pt x="351" y="488"/>
                </a:lnTo>
                <a:lnTo>
                  <a:pt x="346" y="484"/>
                </a:lnTo>
                <a:lnTo>
                  <a:pt x="342" y="479"/>
                </a:lnTo>
                <a:lnTo>
                  <a:pt x="336" y="475"/>
                </a:lnTo>
                <a:lnTo>
                  <a:pt x="330" y="471"/>
                </a:lnTo>
                <a:lnTo>
                  <a:pt x="323" y="469"/>
                </a:lnTo>
                <a:lnTo>
                  <a:pt x="316" y="467"/>
                </a:lnTo>
                <a:lnTo>
                  <a:pt x="309" y="466"/>
                </a:lnTo>
                <a:lnTo>
                  <a:pt x="301" y="466"/>
                </a:lnTo>
                <a:lnTo>
                  <a:pt x="88" y="466"/>
                </a:lnTo>
                <a:lnTo>
                  <a:pt x="88" y="466"/>
                </a:lnTo>
                <a:lnTo>
                  <a:pt x="81" y="466"/>
                </a:lnTo>
                <a:lnTo>
                  <a:pt x="74" y="467"/>
                </a:lnTo>
                <a:lnTo>
                  <a:pt x="67" y="469"/>
                </a:lnTo>
                <a:lnTo>
                  <a:pt x="61" y="471"/>
                </a:lnTo>
                <a:lnTo>
                  <a:pt x="55" y="475"/>
                </a:lnTo>
                <a:lnTo>
                  <a:pt x="50" y="479"/>
                </a:lnTo>
                <a:lnTo>
                  <a:pt x="45" y="484"/>
                </a:lnTo>
                <a:lnTo>
                  <a:pt x="41" y="488"/>
                </a:lnTo>
                <a:lnTo>
                  <a:pt x="34" y="499"/>
                </a:lnTo>
                <a:lnTo>
                  <a:pt x="30" y="510"/>
                </a:lnTo>
                <a:lnTo>
                  <a:pt x="27" y="523"/>
                </a:lnTo>
                <a:lnTo>
                  <a:pt x="25" y="537"/>
                </a:lnTo>
                <a:lnTo>
                  <a:pt x="27" y="550"/>
                </a:lnTo>
                <a:lnTo>
                  <a:pt x="30" y="562"/>
                </a:lnTo>
                <a:lnTo>
                  <a:pt x="34" y="574"/>
                </a:lnTo>
                <a:lnTo>
                  <a:pt x="41" y="585"/>
                </a:lnTo>
                <a:lnTo>
                  <a:pt x="45" y="590"/>
                </a:lnTo>
                <a:lnTo>
                  <a:pt x="50" y="594"/>
                </a:lnTo>
                <a:lnTo>
                  <a:pt x="55" y="598"/>
                </a:lnTo>
                <a:lnTo>
                  <a:pt x="61" y="601"/>
                </a:lnTo>
                <a:lnTo>
                  <a:pt x="67" y="604"/>
                </a:lnTo>
                <a:lnTo>
                  <a:pt x="74" y="606"/>
                </a:lnTo>
                <a:lnTo>
                  <a:pt x="81" y="607"/>
                </a:lnTo>
                <a:lnTo>
                  <a:pt x="88" y="607"/>
                </a:lnTo>
                <a:lnTo>
                  <a:pt x="88" y="607"/>
                </a:lnTo>
                <a:close/>
                <a:moveTo>
                  <a:pt x="327" y="921"/>
                </a:moveTo>
                <a:lnTo>
                  <a:pt x="327" y="921"/>
                </a:lnTo>
                <a:lnTo>
                  <a:pt x="335" y="921"/>
                </a:lnTo>
                <a:lnTo>
                  <a:pt x="343" y="920"/>
                </a:lnTo>
                <a:lnTo>
                  <a:pt x="349" y="917"/>
                </a:lnTo>
                <a:lnTo>
                  <a:pt x="356" y="915"/>
                </a:lnTo>
                <a:lnTo>
                  <a:pt x="363" y="912"/>
                </a:lnTo>
                <a:lnTo>
                  <a:pt x="368" y="909"/>
                </a:lnTo>
                <a:lnTo>
                  <a:pt x="373" y="904"/>
                </a:lnTo>
                <a:lnTo>
                  <a:pt x="377" y="900"/>
                </a:lnTo>
                <a:lnTo>
                  <a:pt x="385" y="889"/>
                </a:lnTo>
                <a:lnTo>
                  <a:pt x="389" y="878"/>
                </a:lnTo>
                <a:lnTo>
                  <a:pt x="393" y="866"/>
                </a:lnTo>
                <a:lnTo>
                  <a:pt x="394" y="852"/>
                </a:lnTo>
                <a:lnTo>
                  <a:pt x="393" y="839"/>
                </a:lnTo>
                <a:lnTo>
                  <a:pt x="389" y="827"/>
                </a:lnTo>
                <a:lnTo>
                  <a:pt x="385" y="816"/>
                </a:lnTo>
                <a:lnTo>
                  <a:pt x="377" y="805"/>
                </a:lnTo>
                <a:lnTo>
                  <a:pt x="373" y="800"/>
                </a:lnTo>
                <a:lnTo>
                  <a:pt x="368" y="796"/>
                </a:lnTo>
                <a:lnTo>
                  <a:pt x="363" y="793"/>
                </a:lnTo>
                <a:lnTo>
                  <a:pt x="356" y="789"/>
                </a:lnTo>
                <a:lnTo>
                  <a:pt x="349" y="787"/>
                </a:lnTo>
                <a:lnTo>
                  <a:pt x="343" y="785"/>
                </a:lnTo>
                <a:lnTo>
                  <a:pt x="335" y="784"/>
                </a:lnTo>
                <a:lnTo>
                  <a:pt x="327" y="784"/>
                </a:lnTo>
                <a:lnTo>
                  <a:pt x="88" y="784"/>
                </a:lnTo>
                <a:lnTo>
                  <a:pt x="88" y="784"/>
                </a:lnTo>
                <a:lnTo>
                  <a:pt x="81" y="784"/>
                </a:lnTo>
                <a:lnTo>
                  <a:pt x="74" y="785"/>
                </a:lnTo>
                <a:lnTo>
                  <a:pt x="67" y="787"/>
                </a:lnTo>
                <a:lnTo>
                  <a:pt x="61" y="789"/>
                </a:lnTo>
                <a:lnTo>
                  <a:pt x="55" y="793"/>
                </a:lnTo>
                <a:lnTo>
                  <a:pt x="50" y="796"/>
                </a:lnTo>
                <a:lnTo>
                  <a:pt x="45" y="800"/>
                </a:lnTo>
                <a:lnTo>
                  <a:pt x="41" y="805"/>
                </a:lnTo>
                <a:lnTo>
                  <a:pt x="34" y="816"/>
                </a:lnTo>
                <a:lnTo>
                  <a:pt x="30" y="827"/>
                </a:lnTo>
                <a:lnTo>
                  <a:pt x="27" y="839"/>
                </a:lnTo>
                <a:lnTo>
                  <a:pt x="25" y="852"/>
                </a:lnTo>
                <a:lnTo>
                  <a:pt x="27" y="866"/>
                </a:lnTo>
                <a:lnTo>
                  <a:pt x="30" y="878"/>
                </a:lnTo>
                <a:lnTo>
                  <a:pt x="34" y="889"/>
                </a:lnTo>
                <a:lnTo>
                  <a:pt x="41" y="900"/>
                </a:lnTo>
                <a:lnTo>
                  <a:pt x="45" y="904"/>
                </a:lnTo>
                <a:lnTo>
                  <a:pt x="50" y="909"/>
                </a:lnTo>
                <a:lnTo>
                  <a:pt x="55" y="912"/>
                </a:lnTo>
                <a:lnTo>
                  <a:pt x="61" y="915"/>
                </a:lnTo>
                <a:lnTo>
                  <a:pt x="67" y="917"/>
                </a:lnTo>
                <a:lnTo>
                  <a:pt x="74" y="920"/>
                </a:lnTo>
                <a:lnTo>
                  <a:pt x="81" y="921"/>
                </a:lnTo>
                <a:lnTo>
                  <a:pt x="88" y="921"/>
                </a:lnTo>
                <a:lnTo>
                  <a:pt x="327" y="921"/>
                </a:lnTo>
                <a:close/>
                <a:moveTo>
                  <a:pt x="721" y="499"/>
                </a:moveTo>
                <a:lnTo>
                  <a:pt x="721" y="499"/>
                </a:lnTo>
                <a:lnTo>
                  <a:pt x="721" y="499"/>
                </a:lnTo>
                <a:lnTo>
                  <a:pt x="707" y="490"/>
                </a:lnTo>
                <a:lnTo>
                  <a:pt x="693" y="481"/>
                </a:lnTo>
                <a:lnTo>
                  <a:pt x="680" y="471"/>
                </a:lnTo>
                <a:lnTo>
                  <a:pt x="668" y="462"/>
                </a:lnTo>
                <a:lnTo>
                  <a:pt x="657" y="450"/>
                </a:lnTo>
                <a:lnTo>
                  <a:pt x="645" y="438"/>
                </a:lnTo>
                <a:lnTo>
                  <a:pt x="635" y="425"/>
                </a:lnTo>
                <a:lnTo>
                  <a:pt x="624" y="412"/>
                </a:lnTo>
                <a:lnTo>
                  <a:pt x="624" y="412"/>
                </a:lnTo>
                <a:lnTo>
                  <a:pt x="607" y="390"/>
                </a:lnTo>
                <a:lnTo>
                  <a:pt x="592" y="368"/>
                </a:lnTo>
                <a:lnTo>
                  <a:pt x="577" y="346"/>
                </a:lnTo>
                <a:lnTo>
                  <a:pt x="563" y="323"/>
                </a:lnTo>
                <a:lnTo>
                  <a:pt x="550" y="301"/>
                </a:lnTo>
                <a:lnTo>
                  <a:pt x="538" y="278"/>
                </a:lnTo>
                <a:lnTo>
                  <a:pt x="526" y="255"/>
                </a:lnTo>
                <a:lnTo>
                  <a:pt x="515" y="232"/>
                </a:lnTo>
                <a:lnTo>
                  <a:pt x="507" y="208"/>
                </a:lnTo>
                <a:lnTo>
                  <a:pt x="498" y="183"/>
                </a:lnTo>
                <a:lnTo>
                  <a:pt x="490" y="158"/>
                </a:lnTo>
                <a:lnTo>
                  <a:pt x="483" y="132"/>
                </a:lnTo>
                <a:lnTo>
                  <a:pt x="478" y="106"/>
                </a:lnTo>
                <a:lnTo>
                  <a:pt x="473" y="79"/>
                </a:lnTo>
                <a:lnTo>
                  <a:pt x="469" y="52"/>
                </a:lnTo>
                <a:lnTo>
                  <a:pt x="467" y="23"/>
                </a:lnTo>
                <a:lnTo>
                  <a:pt x="467" y="23"/>
                </a:lnTo>
                <a:lnTo>
                  <a:pt x="460" y="18"/>
                </a:lnTo>
                <a:lnTo>
                  <a:pt x="453" y="12"/>
                </a:lnTo>
                <a:lnTo>
                  <a:pt x="440" y="6"/>
                </a:lnTo>
                <a:lnTo>
                  <a:pt x="428" y="2"/>
                </a:lnTo>
                <a:lnTo>
                  <a:pt x="416" y="0"/>
                </a:lnTo>
                <a:lnTo>
                  <a:pt x="405" y="0"/>
                </a:lnTo>
                <a:lnTo>
                  <a:pt x="395" y="1"/>
                </a:lnTo>
                <a:lnTo>
                  <a:pt x="386" y="3"/>
                </a:lnTo>
                <a:lnTo>
                  <a:pt x="378" y="6"/>
                </a:lnTo>
                <a:lnTo>
                  <a:pt x="378" y="6"/>
                </a:lnTo>
                <a:lnTo>
                  <a:pt x="371" y="9"/>
                </a:lnTo>
                <a:lnTo>
                  <a:pt x="363" y="12"/>
                </a:lnTo>
                <a:lnTo>
                  <a:pt x="356" y="17"/>
                </a:lnTo>
                <a:lnTo>
                  <a:pt x="349" y="22"/>
                </a:lnTo>
                <a:lnTo>
                  <a:pt x="343" y="28"/>
                </a:lnTo>
                <a:lnTo>
                  <a:pt x="337" y="33"/>
                </a:lnTo>
                <a:lnTo>
                  <a:pt x="332" y="40"/>
                </a:lnTo>
                <a:lnTo>
                  <a:pt x="326" y="47"/>
                </a:lnTo>
                <a:lnTo>
                  <a:pt x="319" y="63"/>
                </a:lnTo>
                <a:lnTo>
                  <a:pt x="311" y="82"/>
                </a:lnTo>
                <a:lnTo>
                  <a:pt x="306" y="102"/>
                </a:lnTo>
                <a:lnTo>
                  <a:pt x="303" y="123"/>
                </a:lnTo>
                <a:lnTo>
                  <a:pt x="303" y="123"/>
                </a:lnTo>
                <a:lnTo>
                  <a:pt x="302" y="145"/>
                </a:lnTo>
                <a:lnTo>
                  <a:pt x="303" y="166"/>
                </a:lnTo>
                <a:lnTo>
                  <a:pt x="304" y="185"/>
                </a:lnTo>
                <a:lnTo>
                  <a:pt x="306" y="204"/>
                </a:lnTo>
                <a:lnTo>
                  <a:pt x="309" y="222"/>
                </a:lnTo>
                <a:lnTo>
                  <a:pt x="313" y="238"/>
                </a:lnTo>
                <a:lnTo>
                  <a:pt x="317" y="255"/>
                </a:lnTo>
                <a:lnTo>
                  <a:pt x="322" y="271"/>
                </a:lnTo>
                <a:lnTo>
                  <a:pt x="333" y="301"/>
                </a:lnTo>
                <a:lnTo>
                  <a:pt x="345" y="331"/>
                </a:lnTo>
                <a:lnTo>
                  <a:pt x="357" y="362"/>
                </a:lnTo>
                <a:lnTo>
                  <a:pt x="369" y="393"/>
                </a:lnTo>
                <a:lnTo>
                  <a:pt x="369" y="393"/>
                </a:lnTo>
                <a:lnTo>
                  <a:pt x="380" y="425"/>
                </a:lnTo>
                <a:lnTo>
                  <a:pt x="390" y="456"/>
                </a:lnTo>
                <a:lnTo>
                  <a:pt x="394" y="471"/>
                </a:lnTo>
                <a:lnTo>
                  <a:pt x="396" y="486"/>
                </a:lnTo>
                <a:lnTo>
                  <a:pt x="398" y="499"/>
                </a:lnTo>
                <a:lnTo>
                  <a:pt x="399" y="513"/>
                </a:lnTo>
                <a:lnTo>
                  <a:pt x="399" y="527"/>
                </a:lnTo>
                <a:lnTo>
                  <a:pt x="398" y="539"/>
                </a:lnTo>
                <a:lnTo>
                  <a:pt x="396" y="552"/>
                </a:lnTo>
                <a:lnTo>
                  <a:pt x="393" y="563"/>
                </a:lnTo>
                <a:lnTo>
                  <a:pt x="387" y="575"/>
                </a:lnTo>
                <a:lnTo>
                  <a:pt x="380" y="585"/>
                </a:lnTo>
                <a:lnTo>
                  <a:pt x="373" y="596"/>
                </a:lnTo>
                <a:lnTo>
                  <a:pt x="363" y="606"/>
                </a:lnTo>
                <a:lnTo>
                  <a:pt x="363" y="606"/>
                </a:lnTo>
                <a:lnTo>
                  <a:pt x="376" y="613"/>
                </a:lnTo>
                <a:lnTo>
                  <a:pt x="386" y="620"/>
                </a:lnTo>
                <a:lnTo>
                  <a:pt x="396" y="630"/>
                </a:lnTo>
                <a:lnTo>
                  <a:pt x="404" y="641"/>
                </a:lnTo>
                <a:lnTo>
                  <a:pt x="409" y="654"/>
                </a:lnTo>
                <a:lnTo>
                  <a:pt x="414" y="666"/>
                </a:lnTo>
                <a:lnTo>
                  <a:pt x="416" y="679"/>
                </a:lnTo>
                <a:lnTo>
                  <a:pt x="417" y="693"/>
                </a:lnTo>
                <a:lnTo>
                  <a:pt x="417" y="693"/>
                </a:lnTo>
                <a:lnTo>
                  <a:pt x="417" y="704"/>
                </a:lnTo>
                <a:lnTo>
                  <a:pt x="415" y="715"/>
                </a:lnTo>
                <a:lnTo>
                  <a:pt x="411" y="726"/>
                </a:lnTo>
                <a:lnTo>
                  <a:pt x="407" y="738"/>
                </a:lnTo>
                <a:lnTo>
                  <a:pt x="401" y="747"/>
                </a:lnTo>
                <a:lnTo>
                  <a:pt x="395" y="757"/>
                </a:lnTo>
                <a:lnTo>
                  <a:pt x="386" y="765"/>
                </a:lnTo>
                <a:lnTo>
                  <a:pt x="377" y="773"/>
                </a:lnTo>
                <a:lnTo>
                  <a:pt x="377" y="773"/>
                </a:lnTo>
                <a:lnTo>
                  <a:pt x="386" y="779"/>
                </a:lnTo>
                <a:lnTo>
                  <a:pt x="395" y="787"/>
                </a:lnTo>
                <a:lnTo>
                  <a:pt x="401" y="797"/>
                </a:lnTo>
                <a:lnTo>
                  <a:pt x="407" y="807"/>
                </a:lnTo>
                <a:lnTo>
                  <a:pt x="411" y="818"/>
                </a:lnTo>
                <a:lnTo>
                  <a:pt x="415" y="829"/>
                </a:lnTo>
                <a:lnTo>
                  <a:pt x="417" y="840"/>
                </a:lnTo>
                <a:lnTo>
                  <a:pt x="417" y="851"/>
                </a:lnTo>
                <a:lnTo>
                  <a:pt x="417" y="851"/>
                </a:lnTo>
                <a:lnTo>
                  <a:pt x="417" y="863"/>
                </a:lnTo>
                <a:lnTo>
                  <a:pt x="415" y="874"/>
                </a:lnTo>
                <a:lnTo>
                  <a:pt x="411" y="885"/>
                </a:lnTo>
                <a:lnTo>
                  <a:pt x="407" y="897"/>
                </a:lnTo>
                <a:lnTo>
                  <a:pt x="401" y="906"/>
                </a:lnTo>
                <a:lnTo>
                  <a:pt x="395" y="915"/>
                </a:lnTo>
                <a:lnTo>
                  <a:pt x="386" y="924"/>
                </a:lnTo>
                <a:lnTo>
                  <a:pt x="377" y="931"/>
                </a:lnTo>
                <a:lnTo>
                  <a:pt x="377" y="931"/>
                </a:lnTo>
                <a:lnTo>
                  <a:pt x="386" y="938"/>
                </a:lnTo>
                <a:lnTo>
                  <a:pt x="395" y="946"/>
                </a:lnTo>
                <a:lnTo>
                  <a:pt x="401" y="956"/>
                </a:lnTo>
                <a:lnTo>
                  <a:pt x="407" y="966"/>
                </a:lnTo>
                <a:lnTo>
                  <a:pt x="411" y="977"/>
                </a:lnTo>
                <a:lnTo>
                  <a:pt x="415" y="988"/>
                </a:lnTo>
                <a:lnTo>
                  <a:pt x="417" y="999"/>
                </a:lnTo>
                <a:lnTo>
                  <a:pt x="417" y="1010"/>
                </a:lnTo>
                <a:lnTo>
                  <a:pt x="417" y="1010"/>
                </a:lnTo>
                <a:lnTo>
                  <a:pt x="417" y="1020"/>
                </a:lnTo>
                <a:lnTo>
                  <a:pt x="415" y="1030"/>
                </a:lnTo>
                <a:lnTo>
                  <a:pt x="413" y="1040"/>
                </a:lnTo>
                <a:lnTo>
                  <a:pt x="410" y="1049"/>
                </a:lnTo>
                <a:lnTo>
                  <a:pt x="406" y="1058"/>
                </a:lnTo>
                <a:lnTo>
                  <a:pt x="400" y="1067"/>
                </a:lnTo>
                <a:lnTo>
                  <a:pt x="395" y="1074"/>
                </a:lnTo>
                <a:lnTo>
                  <a:pt x="388" y="1082"/>
                </a:lnTo>
                <a:lnTo>
                  <a:pt x="633" y="1081"/>
                </a:lnTo>
                <a:lnTo>
                  <a:pt x="633" y="1081"/>
                </a:lnTo>
                <a:lnTo>
                  <a:pt x="648" y="1081"/>
                </a:lnTo>
                <a:lnTo>
                  <a:pt x="661" y="1080"/>
                </a:lnTo>
                <a:lnTo>
                  <a:pt x="675" y="1078"/>
                </a:lnTo>
                <a:lnTo>
                  <a:pt x="687" y="1075"/>
                </a:lnTo>
                <a:lnTo>
                  <a:pt x="699" y="1073"/>
                </a:lnTo>
                <a:lnTo>
                  <a:pt x="710" y="1070"/>
                </a:lnTo>
                <a:lnTo>
                  <a:pt x="720" y="1065"/>
                </a:lnTo>
                <a:lnTo>
                  <a:pt x="730" y="1061"/>
                </a:lnTo>
                <a:lnTo>
                  <a:pt x="739" y="1057"/>
                </a:lnTo>
                <a:lnTo>
                  <a:pt x="747" y="1052"/>
                </a:lnTo>
                <a:lnTo>
                  <a:pt x="761" y="1040"/>
                </a:lnTo>
                <a:lnTo>
                  <a:pt x="774" y="1028"/>
                </a:lnTo>
                <a:lnTo>
                  <a:pt x="784" y="1015"/>
                </a:lnTo>
                <a:lnTo>
                  <a:pt x="793" y="1000"/>
                </a:lnTo>
                <a:lnTo>
                  <a:pt x="800" y="985"/>
                </a:lnTo>
                <a:lnTo>
                  <a:pt x="804" y="970"/>
                </a:lnTo>
                <a:lnTo>
                  <a:pt x="808" y="955"/>
                </a:lnTo>
                <a:lnTo>
                  <a:pt x="811" y="940"/>
                </a:lnTo>
                <a:lnTo>
                  <a:pt x="813" y="925"/>
                </a:lnTo>
                <a:lnTo>
                  <a:pt x="814" y="899"/>
                </a:lnTo>
                <a:lnTo>
                  <a:pt x="814" y="657"/>
                </a:lnTo>
                <a:lnTo>
                  <a:pt x="814" y="657"/>
                </a:lnTo>
                <a:lnTo>
                  <a:pt x="814" y="644"/>
                </a:lnTo>
                <a:lnTo>
                  <a:pt x="812" y="630"/>
                </a:lnTo>
                <a:lnTo>
                  <a:pt x="810" y="618"/>
                </a:lnTo>
                <a:lnTo>
                  <a:pt x="806" y="605"/>
                </a:lnTo>
                <a:lnTo>
                  <a:pt x="802" y="594"/>
                </a:lnTo>
                <a:lnTo>
                  <a:pt x="797" y="583"/>
                </a:lnTo>
                <a:lnTo>
                  <a:pt x="792" y="572"/>
                </a:lnTo>
                <a:lnTo>
                  <a:pt x="786" y="561"/>
                </a:lnTo>
                <a:lnTo>
                  <a:pt x="779" y="551"/>
                </a:lnTo>
                <a:lnTo>
                  <a:pt x="772" y="542"/>
                </a:lnTo>
                <a:lnTo>
                  <a:pt x="764" y="533"/>
                </a:lnTo>
                <a:lnTo>
                  <a:pt x="756" y="526"/>
                </a:lnTo>
                <a:lnTo>
                  <a:pt x="748" y="518"/>
                </a:lnTo>
                <a:lnTo>
                  <a:pt x="739" y="511"/>
                </a:lnTo>
                <a:lnTo>
                  <a:pt x="721" y="499"/>
                </a:lnTo>
                <a:lnTo>
                  <a:pt x="721" y="499"/>
                </a:lnTo>
                <a:close/>
                <a:moveTo>
                  <a:pt x="327" y="943"/>
                </a:moveTo>
                <a:lnTo>
                  <a:pt x="111" y="943"/>
                </a:lnTo>
                <a:lnTo>
                  <a:pt x="111" y="943"/>
                </a:lnTo>
                <a:lnTo>
                  <a:pt x="103" y="943"/>
                </a:lnTo>
                <a:lnTo>
                  <a:pt x="96" y="944"/>
                </a:lnTo>
                <a:lnTo>
                  <a:pt x="90" y="946"/>
                </a:lnTo>
                <a:lnTo>
                  <a:pt x="83" y="948"/>
                </a:lnTo>
                <a:lnTo>
                  <a:pt x="77" y="952"/>
                </a:lnTo>
                <a:lnTo>
                  <a:pt x="72" y="955"/>
                </a:lnTo>
                <a:lnTo>
                  <a:pt x="67" y="959"/>
                </a:lnTo>
                <a:lnTo>
                  <a:pt x="63" y="964"/>
                </a:lnTo>
                <a:lnTo>
                  <a:pt x="56" y="975"/>
                </a:lnTo>
                <a:lnTo>
                  <a:pt x="52" y="986"/>
                </a:lnTo>
                <a:lnTo>
                  <a:pt x="49" y="998"/>
                </a:lnTo>
                <a:lnTo>
                  <a:pt x="48" y="1011"/>
                </a:lnTo>
                <a:lnTo>
                  <a:pt x="49" y="1025"/>
                </a:lnTo>
                <a:lnTo>
                  <a:pt x="52" y="1037"/>
                </a:lnTo>
                <a:lnTo>
                  <a:pt x="56" y="1048"/>
                </a:lnTo>
                <a:lnTo>
                  <a:pt x="63" y="1059"/>
                </a:lnTo>
                <a:lnTo>
                  <a:pt x="67" y="1063"/>
                </a:lnTo>
                <a:lnTo>
                  <a:pt x="72" y="1068"/>
                </a:lnTo>
                <a:lnTo>
                  <a:pt x="77" y="1071"/>
                </a:lnTo>
                <a:lnTo>
                  <a:pt x="83" y="1074"/>
                </a:lnTo>
                <a:lnTo>
                  <a:pt x="90" y="1076"/>
                </a:lnTo>
                <a:lnTo>
                  <a:pt x="96" y="1079"/>
                </a:lnTo>
                <a:lnTo>
                  <a:pt x="103" y="1080"/>
                </a:lnTo>
                <a:lnTo>
                  <a:pt x="111" y="1080"/>
                </a:lnTo>
                <a:lnTo>
                  <a:pt x="327" y="1080"/>
                </a:lnTo>
                <a:lnTo>
                  <a:pt x="327" y="1080"/>
                </a:lnTo>
                <a:lnTo>
                  <a:pt x="335" y="1080"/>
                </a:lnTo>
                <a:lnTo>
                  <a:pt x="343" y="1079"/>
                </a:lnTo>
                <a:lnTo>
                  <a:pt x="349" y="1076"/>
                </a:lnTo>
                <a:lnTo>
                  <a:pt x="356" y="1074"/>
                </a:lnTo>
                <a:lnTo>
                  <a:pt x="363" y="1071"/>
                </a:lnTo>
                <a:lnTo>
                  <a:pt x="368" y="1068"/>
                </a:lnTo>
                <a:lnTo>
                  <a:pt x="373" y="1063"/>
                </a:lnTo>
                <a:lnTo>
                  <a:pt x="377" y="1059"/>
                </a:lnTo>
                <a:lnTo>
                  <a:pt x="385" y="1048"/>
                </a:lnTo>
                <a:lnTo>
                  <a:pt x="389" y="1037"/>
                </a:lnTo>
                <a:lnTo>
                  <a:pt x="393" y="1025"/>
                </a:lnTo>
                <a:lnTo>
                  <a:pt x="394" y="1011"/>
                </a:lnTo>
                <a:lnTo>
                  <a:pt x="393" y="998"/>
                </a:lnTo>
                <a:lnTo>
                  <a:pt x="389" y="986"/>
                </a:lnTo>
                <a:lnTo>
                  <a:pt x="385" y="975"/>
                </a:lnTo>
                <a:lnTo>
                  <a:pt x="377" y="964"/>
                </a:lnTo>
                <a:lnTo>
                  <a:pt x="373" y="959"/>
                </a:lnTo>
                <a:lnTo>
                  <a:pt x="368" y="955"/>
                </a:lnTo>
                <a:lnTo>
                  <a:pt x="363" y="952"/>
                </a:lnTo>
                <a:lnTo>
                  <a:pt x="356" y="948"/>
                </a:lnTo>
                <a:lnTo>
                  <a:pt x="349" y="946"/>
                </a:lnTo>
                <a:lnTo>
                  <a:pt x="343" y="944"/>
                </a:lnTo>
                <a:lnTo>
                  <a:pt x="335" y="943"/>
                </a:lnTo>
                <a:lnTo>
                  <a:pt x="327" y="943"/>
                </a:lnTo>
                <a:lnTo>
                  <a:pt x="327" y="943"/>
                </a:lnTo>
                <a:close/>
              </a:path>
            </a:pathLst>
          </a:custGeom>
          <a:solidFill>
            <a:schemeClr val="accent2">
              <a:lumMod val="75000"/>
            </a:schemeClr>
          </a:solidFill>
          <a:ln>
            <a:noFill/>
          </a:ln>
        </p:spPr>
        <p:txBody>
          <a:bodyPr vert="horz" wrap="square" lIns="91440" tIns="45720" rIns="91440" bIns="45720" numCol="1" anchor="t" anchorCtr="0" compatLnSpc="1">
            <a:prstTxWarp prst="textNoShape">
              <a:avLst/>
            </a:prstTxWarp>
          </a:bodyPr>
          <a:lstStyle/>
          <a:p>
            <a:endParaRPr lang="fr-FR" dirty="0">
              <a:latin typeface="Montserrat" panose="00000500000000000000" pitchFamily="2" charset="0"/>
            </a:endParaRPr>
          </a:p>
        </p:txBody>
      </p:sp>
      <p:grpSp>
        <p:nvGrpSpPr>
          <p:cNvPr id="47" name="ChevronBlue">
            <a:extLst>
              <a:ext uri="{FF2B5EF4-FFF2-40B4-BE49-F238E27FC236}">
                <a16:creationId xmlns:a16="http://schemas.microsoft.com/office/drawing/2014/main" id="{15AB1D4F-65A7-1445-6769-DEBD6AB5C6C4}"/>
              </a:ext>
            </a:extLst>
          </p:cNvPr>
          <p:cNvGrpSpPr>
            <a:grpSpLocks noChangeAspect="1"/>
          </p:cNvGrpSpPr>
          <p:nvPr/>
        </p:nvGrpSpPr>
        <p:grpSpPr>
          <a:xfrm>
            <a:off x="6480364" y="5069045"/>
            <a:ext cx="256136" cy="256136"/>
            <a:chOff x="1016000" y="1016000"/>
            <a:chExt cx="396228" cy="396228"/>
          </a:xfrm>
          <a:solidFill>
            <a:schemeClr val="accent1"/>
          </a:solidFill>
        </p:grpSpPr>
        <p:sp>
          <p:nvSpPr>
            <p:cNvPr id="48" name="Oval 65">
              <a:extLst>
                <a:ext uri="{FF2B5EF4-FFF2-40B4-BE49-F238E27FC236}">
                  <a16:creationId xmlns:a16="http://schemas.microsoft.com/office/drawing/2014/main" id="{4E718888-F062-135C-A527-6E4C525C5AC3}"/>
                </a:ext>
              </a:extLst>
            </p:cNvPr>
            <p:cNvSpPr/>
            <p:nvPr/>
          </p:nvSpPr>
          <p:spPr>
            <a:xfrm>
              <a:off x="1016000" y="1016000"/>
              <a:ext cx="396228" cy="396228"/>
            </a:xfrm>
            <a:prstGeom prst="ellipse">
              <a:avLst/>
            </a:prstGeom>
            <a:grpFill/>
            <a:ln w="19050" cap="sq">
              <a:solidFill>
                <a:schemeClr val="bg1"/>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rtl="0">
                <a:spcBef>
                  <a:spcPts val="300"/>
                </a:spcBef>
                <a:spcAft>
                  <a:spcPts val="300"/>
                </a:spcAft>
              </a:pPr>
              <a:endParaRPr lang="fr-FR" sz="1400" dirty="0">
                <a:solidFill>
                  <a:schemeClr val="bg1"/>
                </a:solidFill>
              </a:endParaRPr>
            </a:p>
          </p:txBody>
        </p:sp>
        <p:pic>
          <p:nvPicPr>
            <p:cNvPr id="49" name="Graphic 110">
              <a:extLst>
                <a:ext uri="{FF2B5EF4-FFF2-40B4-BE49-F238E27FC236}">
                  <a16:creationId xmlns:a16="http://schemas.microsoft.com/office/drawing/2014/main" id="{48CBBE47-91A8-BF79-DA5B-5C39DAE65BCD}"/>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023613" y="1023614"/>
              <a:ext cx="381000" cy="381000"/>
            </a:xfrm>
            <a:prstGeom prst="rect">
              <a:avLst/>
            </a:prstGeom>
          </p:spPr>
        </p:pic>
      </p:grpSp>
    </p:spTree>
    <p:extLst>
      <p:ext uri="{BB962C8B-B14F-4D97-AF65-F5344CB8AC3E}">
        <p14:creationId xmlns:p14="http://schemas.microsoft.com/office/powerpoint/2010/main" val="142524648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55724A72-A41F-770D-60E3-2C06C282FB3C}"/>
              </a:ext>
            </a:extLst>
          </p:cNvPr>
          <p:cNvSpPr>
            <a:spLocks noGrp="1"/>
          </p:cNvSpPr>
          <p:nvPr>
            <p:ph type="title"/>
          </p:nvPr>
        </p:nvSpPr>
        <p:spPr/>
        <p:txBody>
          <a:bodyPr/>
          <a:lstStyle/>
          <a:p>
            <a:r>
              <a:rPr lang="fr-FR" sz="1800" dirty="0">
                <a:solidFill>
                  <a:schemeClr val="accent1"/>
                </a:solidFill>
                <a:latin typeface="Oswald"/>
                <a:sym typeface="Oswald"/>
              </a:rPr>
              <a:t>Le mentorat, qu’est-ce que c’est ?</a:t>
            </a:r>
            <a:br>
              <a:rPr lang="fr-FR" sz="2400" dirty="0">
                <a:solidFill>
                  <a:schemeClr val="accent1"/>
                </a:solidFill>
              </a:rPr>
            </a:br>
            <a:r>
              <a:rPr lang="fr-FR" dirty="0"/>
              <a:t>Au-delà des impacts mesurables, pourquoi proposer du mentorat ? </a:t>
            </a:r>
          </a:p>
        </p:txBody>
      </p:sp>
      <p:sp>
        <p:nvSpPr>
          <p:cNvPr id="5" name="Espace réservé du numéro de diapositive 4">
            <a:extLst>
              <a:ext uri="{FF2B5EF4-FFF2-40B4-BE49-F238E27FC236}">
                <a16:creationId xmlns:a16="http://schemas.microsoft.com/office/drawing/2014/main" id="{3CF1E16B-76B4-E85A-D76F-63E3167AD40D}"/>
              </a:ext>
            </a:extLst>
          </p:cNvPr>
          <p:cNvSpPr>
            <a:spLocks noGrp="1"/>
          </p:cNvSpPr>
          <p:nvPr>
            <p:ph type="sldNum" sz="quarter" idx="4"/>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6E2D2B3B-882E-40F3-A32F-6DD516915044}" type="slidenum">
              <a:rPr kumimoji="0" lang="en-US" sz="1100" b="0" i="0" u="none" strike="noStrike" kern="1200" cap="none" spc="0" normalizeH="0" baseline="0" noProof="0" smtClean="0">
                <a:ln>
                  <a:noFill/>
                </a:ln>
                <a:solidFill>
                  <a:srgbClr val="60BDE0"/>
                </a:solidFill>
                <a:effectLst/>
                <a:uLnTx/>
                <a:uFillTx/>
                <a:latin typeface="Oswald Regular"/>
                <a:ea typeface="+mn-ea"/>
              </a:rPr>
              <a:pPr marL="0" marR="0" lvl="0" indent="0" algn="l" defTabSz="914400" rtl="0" eaLnBrk="1" fontAlgn="auto" latinLnBrk="0" hangingPunct="1">
                <a:lnSpc>
                  <a:spcPct val="100000"/>
                </a:lnSpc>
                <a:spcBef>
                  <a:spcPts val="0"/>
                </a:spcBef>
                <a:spcAft>
                  <a:spcPts val="0"/>
                </a:spcAft>
                <a:buClrTx/>
                <a:buSzTx/>
                <a:buFontTx/>
                <a:buNone/>
                <a:tabLst/>
                <a:defRPr/>
              </a:pPr>
              <a:t>7</a:t>
            </a:fld>
            <a:endParaRPr kumimoji="0" lang="en-US" sz="1100" b="0" i="0" u="none" strike="noStrike" kern="1200" cap="none" spc="0" normalizeH="0" baseline="0" noProof="0" dirty="0">
              <a:ln>
                <a:noFill/>
              </a:ln>
              <a:solidFill>
                <a:srgbClr val="60BDE0"/>
              </a:solidFill>
              <a:effectLst/>
              <a:uLnTx/>
              <a:uFillTx/>
              <a:latin typeface="Oswald Regular"/>
              <a:ea typeface="+mn-ea"/>
            </a:endParaRPr>
          </a:p>
        </p:txBody>
      </p:sp>
      <p:grpSp>
        <p:nvGrpSpPr>
          <p:cNvPr id="10" name="Group 9">
            <a:extLst>
              <a:ext uri="{FF2B5EF4-FFF2-40B4-BE49-F238E27FC236}">
                <a16:creationId xmlns:a16="http://schemas.microsoft.com/office/drawing/2014/main" id="{97088703-0D72-1D47-3611-3498A4D4F345}"/>
              </a:ext>
            </a:extLst>
          </p:cNvPr>
          <p:cNvGrpSpPr/>
          <p:nvPr/>
        </p:nvGrpSpPr>
        <p:grpSpPr>
          <a:xfrm>
            <a:off x="1287782" y="2026538"/>
            <a:ext cx="2653340" cy="3464768"/>
            <a:chOff x="1287782" y="2026538"/>
            <a:chExt cx="2653340" cy="3464768"/>
          </a:xfrm>
        </p:grpSpPr>
        <p:sp>
          <p:nvSpPr>
            <p:cNvPr id="3" name="Rectangle 2">
              <a:extLst>
                <a:ext uri="{FF2B5EF4-FFF2-40B4-BE49-F238E27FC236}">
                  <a16:creationId xmlns:a16="http://schemas.microsoft.com/office/drawing/2014/main" id="{51688270-C6F8-E230-6E11-D72B36656AE1}"/>
                </a:ext>
              </a:extLst>
            </p:cNvPr>
            <p:cNvSpPr/>
            <p:nvPr/>
          </p:nvSpPr>
          <p:spPr>
            <a:xfrm>
              <a:off x="1287782" y="2026538"/>
              <a:ext cx="2653340" cy="171506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72000" tIns="72000" rIns="72000" bIns="72000" rtlCol="0" anchor="t">
              <a:spAutoFit/>
            </a:bodyPr>
            <a:lstStyle/>
            <a:p>
              <a:pPr marL="0" marR="0" lvl="2" indent="0" algn="l" defTabSz="914400" rtl="0" eaLnBrk="1" fontAlgn="ctr" latinLnBrk="0" hangingPunct="1">
                <a:lnSpc>
                  <a:spcPct val="100000"/>
                </a:lnSpc>
                <a:spcBef>
                  <a:spcPts val="0"/>
                </a:spcBef>
                <a:spcAft>
                  <a:spcPts val="0"/>
                </a:spcAft>
                <a:buClrTx/>
                <a:buSzPts val="1000"/>
                <a:buFontTx/>
                <a:buNone/>
                <a:tabLst>
                  <a:tab pos="457200" algn="l"/>
                </a:tabLst>
                <a:defRPr/>
              </a:pPr>
              <a:endParaRPr kumimoji="0" lang="fr-FR" b="0" i="0" u="none" strike="noStrike" kern="1200" cap="none" spc="0" normalizeH="0" baseline="0" noProof="0" dirty="0">
                <a:ln>
                  <a:noFill/>
                </a:ln>
                <a:solidFill>
                  <a:srgbClr val="141313">
                    <a:lumMod val="75000"/>
                    <a:lumOff val="25000"/>
                  </a:srgbClr>
                </a:solidFill>
                <a:effectLst/>
                <a:uLnTx/>
                <a:uFillTx/>
                <a:latin typeface="Montserrat" pitchFamily="2" charset="0"/>
                <a:ea typeface="Times New Roman" panose="02020603050405020304" pitchFamily="18" charset="0"/>
                <a:cs typeface="+mn-cs"/>
              </a:endParaRPr>
            </a:p>
            <a:p>
              <a:pPr marL="0" marR="0" lvl="2" indent="0" algn="l" defTabSz="914400" rtl="0" eaLnBrk="1" fontAlgn="ctr" latinLnBrk="0" hangingPunct="1">
                <a:lnSpc>
                  <a:spcPct val="100000"/>
                </a:lnSpc>
                <a:spcBef>
                  <a:spcPts val="0"/>
                </a:spcBef>
                <a:spcAft>
                  <a:spcPts val="0"/>
                </a:spcAft>
                <a:buClrTx/>
                <a:buSzPts val="1000"/>
                <a:buFontTx/>
                <a:buNone/>
                <a:tabLst>
                  <a:tab pos="457200" algn="l"/>
                </a:tabLst>
                <a:defRPr/>
              </a:pPr>
              <a:endParaRPr kumimoji="0" lang="fr-FR" b="0" i="0" u="none" strike="noStrike" kern="1200" cap="none" spc="0" normalizeH="0" baseline="0" noProof="0" dirty="0">
                <a:ln>
                  <a:noFill/>
                </a:ln>
                <a:solidFill>
                  <a:srgbClr val="141313">
                    <a:lumMod val="75000"/>
                    <a:lumOff val="25000"/>
                  </a:srgbClr>
                </a:solidFill>
                <a:effectLst/>
                <a:uLnTx/>
                <a:uFillTx/>
                <a:latin typeface="Montserrat" pitchFamily="2" charset="0"/>
                <a:ea typeface="Times New Roman" panose="02020603050405020304" pitchFamily="18" charset="0"/>
                <a:cs typeface="+mn-cs"/>
              </a:endParaRPr>
            </a:p>
            <a:p>
              <a:pPr marL="0" marR="0" lvl="2" indent="0" algn="l" defTabSz="914400" rtl="0" eaLnBrk="1" fontAlgn="ctr" latinLnBrk="0" hangingPunct="1">
                <a:lnSpc>
                  <a:spcPct val="100000"/>
                </a:lnSpc>
                <a:spcBef>
                  <a:spcPts val="0"/>
                </a:spcBef>
                <a:spcAft>
                  <a:spcPts val="0"/>
                </a:spcAft>
                <a:buClrTx/>
                <a:buSzPts val="1000"/>
                <a:buFontTx/>
                <a:buNone/>
                <a:tabLst>
                  <a:tab pos="457200" algn="l"/>
                </a:tabLst>
                <a:defRPr/>
              </a:pPr>
              <a:endParaRPr kumimoji="0" lang="fr-FR" b="0" i="0" u="none" strike="noStrike" kern="1200" cap="none" spc="0" normalizeH="0" baseline="0" noProof="0" dirty="0">
                <a:ln>
                  <a:noFill/>
                </a:ln>
                <a:solidFill>
                  <a:srgbClr val="141313">
                    <a:lumMod val="75000"/>
                    <a:lumOff val="25000"/>
                  </a:srgbClr>
                </a:solidFill>
                <a:effectLst/>
                <a:uLnTx/>
                <a:uFillTx/>
                <a:latin typeface="Montserrat" pitchFamily="2" charset="0"/>
                <a:ea typeface="Times New Roman" panose="02020603050405020304" pitchFamily="18" charset="0"/>
                <a:cs typeface="+mn-cs"/>
              </a:endParaRPr>
            </a:p>
            <a:p>
              <a:pPr marL="0" marR="0" lvl="2" indent="0" algn="l" defTabSz="914400" rtl="0" eaLnBrk="1" fontAlgn="ctr" latinLnBrk="0" hangingPunct="1">
                <a:lnSpc>
                  <a:spcPct val="100000"/>
                </a:lnSpc>
                <a:spcBef>
                  <a:spcPts val="0"/>
                </a:spcBef>
                <a:spcAft>
                  <a:spcPts val="0"/>
                </a:spcAft>
                <a:buClrTx/>
                <a:buSzPts val="1000"/>
                <a:buFontTx/>
                <a:buNone/>
                <a:tabLst>
                  <a:tab pos="457200" algn="l"/>
                </a:tabLst>
                <a:defRPr/>
              </a:pPr>
              <a:r>
                <a:rPr kumimoji="0" lang="fr-FR" sz="1200" b="0" i="0" u="none" strike="noStrike" kern="1200" cap="none" spc="0" normalizeH="0" baseline="0" noProof="0" dirty="0">
                  <a:ln>
                    <a:noFill/>
                  </a:ln>
                  <a:solidFill>
                    <a:srgbClr val="141313">
                      <a:lumMod val="75000"/>
                      <a:lumOff val="25000"/>
                    </a:srgbClr>
                  </a:solidFill>
                  <a:effectLst/>
                  <a:uLnTx/>
                  <a:uFillTx/>
                  <a:latin typeface="Montserrat" pitchFamily="2" charset="0"/>
                  <a:ea typeface="Times New Roman" panose="02020603050405020304" pitchFamily="18" charset="0"/>
                  <a:cs typeface="+mn-cs"/>
                </a:rPr>
                <a:t>Le mentorat est une expérience </a:t>
              </a:r>
              <a:r>
                <a:rPr kumimoji="0" lang="fr-FR" sz="1200" b="1" i="0" u="none" strike="noStrike" kern="1200" cap="none" spc="0" normalizeH="0" baseline="0" noProof="0" dirty="0">
                  <a:ln>
                    <a:noFill/>
                  </a:ln>
                  <a:solidFill>
                    <a:srgbClr val="004A84"/>
                  </a:solidFill>
                  <a:effectLst/>
                  <a:uLnTx/>
                  <a:uFillTx/>
                  <a:latin typeface="Montserrat" pitchFamily="2" charset="0"/>
                  <a:ea typeface="Times New Roman" panose="02020603050405020304" pitchFamily="18" charset="0"/>
                  <a:cs typeface="+mn-cs"/>
                </a:rPr>
                <a:t>valorisante</a:t>
              </a:r>
              <a:r>
                <a:rPr kumimoji="0" lang="fr-FR" sz="1200" b="0" i="0" u="none" strike="noStrike" kern="1200" cap="none" spc="0" normalizeH="0" baseline="0" noProof="0" dirty="0">
                  <a:ln>
                    <a:noFill/>
                  </a:ln>
                  <a:solidFill>
                    <a:srgbClr val="141313">
                      <a:lumMod val="75000"/>
                      <a:lumOff val="25000"/>
                    </a:srgbClr>
                  </a:solidFill>
                  <a:effectLst/>
                  <a:uLnTx/>
                  <a:uFillTx/>
                  <a:latin typeface="Montserrat" pitchFamily="2" charset="0"/>
                  <a:ea typeface="Times New Roman" panose="02020603050405020304" pitchFamily="18" charset="0"/>
                  <a:cs typeface="+mn-cs"/>
                </a:rPr>
                <a:t> pour le jeune, qui lui est </a:t>
              </a:r>
              <a:r>
                <a:rPr kumimoji="0" lang="fr-FR" sz="1200" b="1" i="0" u="none" strike="noStrike" kern="1200" cap="none" spc="0" normalizeH="0" baseline="0" noProof="0" dirty="0">
                  <a:ln>
                    <a:noFill/>
                  </a:ln>
                  <a:solidFill>
                    <a:srgbClr val="004A84"/>
                  </a:solidFill>
                  <a:effectLst/>
                  <a:uLnTx/>
                  <a:uFillTx/>
                  <a:latin typeface="Montserrat" pitchFamily="2" charset="0"/>
                  <a:ea typeface="Times New Roman" panose="02020603050405020304" pitchFamily="18" charset="0"/>
                  <a:cs typeface="+mn-cs"/>
                </a:rPr>
                <a:t>100% dédiée </a:t>
              </a:r>
              <a:r>
                <a:rPr kumimoji="0" lang="fr-FR" sz="1200" b="0" i="0" u="none" strike="noStrike" kern="1200" cap="none" spc="0" normalizeH="0" baseline="0" noProof="0" dirty="0">
                  <a:ln>
                    <a:noFill/>
                  </a:ln>
                  <a:solidFill>
                    <a:srgbClr val="141313">
                      <a:lumMod val="75000"/>
                      <a:lumOff val="25000"/>
                    </a:srgbClr>
                  </a:solidFill>
                  <a:effectLst/>
                  <a:uLnTx/>
                  <a:uFillTx/>
                  <a:latin typeface="Montserrat" pitchFamily="2" charset="0"/>
                  <a:ea typeface="Times New Roman" panose="02020603050405020304" pitchFamily="18" charset="0"/>
                  <a:cs typeface="+mn-cs"/>
                </a:rPr>
                <a:t>et lui redonne </a:t>
              </a:r>
              <a:r>
                <a:rPr kumimoji="0" lang="fr-FR" sz="1200" b="1" i="0" u="none" strike="noStrike" kern="1200" cap="none" spc="0" normalizeH="0" baseline="0" noProof="0" dirty="0">
                  <a:ln>
                    <a:noFill/>
                  </a:ln>
                  <a:solidFill>
                    <a:srgbClr val="004A84"/>
                  </a:solidFill>
                  <a:effectLst/>
                  <a:uLnTx/>
                  <a:uFillTx/>
                  <a:latin typeface="Montserrat" pitchFamily="2" charset="0"/>
                  <a:ea typeface="Times New Roman" panose="02020603050405020304" pitchFamily="18" charset="0"/>
                  <a:cs typeface="+mn-cs"/>
                </a:rPr>
                <a:t>confiance</a:t>
              </a:r>
              <a:r>
                <a:rPr kumimoji="0" lang="fr-FR" sz="1200" b="1" i="0" u="none" strike="noStrike" kern="1200" cap="none" spc="0" normalizeH="0" baseline="0" noProof="0" dirty="0">
                  <a:ln>
                    <a:noFill/>
                  </a:ln>
                  <a:solidFill>
                    <a:srgbClr val="141313">
                      <a:lumMod val="75000"/>
                      <a:lumOff val="25000"/>
                    </a:srgbClr>
                  </a:solidFill>
                  <a:effectLst/>
                  <a:uLnTx/>
                  <a:uFillTx/>
                  <a:latin typeface="Montserrat" pitchFamily="2" charset="0"/>
                  <a:ea typeface="Times New Roman" panose="02020603050405020304" pitchFamily="18" charset="0"/>
                  <a:cs typeface="+mn-cs"/>
                </a:rPr>
                <a:t> </a:t>
              </a:r>
              <a:r>
                <a:rPr kumimoji="0" lang="fr-FR" sz="1200" b="0" i="0" u="none" strike="noStrike" kern="1200" cap="none" spc="0" normalizeH="0" baseline="0" noProof="0" dirty="0">
                  <a:ln>
                    <a:noFill/>
                  </a:ln>
                  <a:solidFill>
                    <a:srgbClr val="141313">
                      <a:lumMod val="75000"/>
                      <a:lumOff val="25000"/>
                    </a:srgbClr>
                  </a:solidFill>
                  <a:effectLst/>
                  <a:uLnTx/>
                  <a:uFillTx/>
                  <a:latin typeface="Montserrat" pitchFamily="2" charset="0"/>
                  <a:ea typeface="Times New Roman" panose="02020603050405020304" pitchFamily="18" charset="0"/>
                  <a:cs typeface="+mn-cs"/>
                </a:rPr>
                <a:t>et renforce son </a:t>
              </a:r>
              <a:r>
                <a:rPr kumimoji="0" lang="fr-FR" sz="1200" b="1" i="0" u="none" strike="noStrike" kern="1200" cap="none" spc="0" normalizeH="0" baseline="0" noProof="0" dirty="0">
                  <a:ln>
                    <a:noFill/>
                  </a:ln>
                  <a:solidFill>
                    <a:srgbClr val="004A84"/>
                  </a:solidFill>
                  <a:effectLst/>
                  <a:uLnTx/>
                  <a:uFillTx/>
                  <a:latin typeface="Montserrat" pitchFamily="2" charset="0"/>
                  <a:ea typeface="Times New Roman" panose="02020603050405020304" pitchFamily="18" charset="0"/>
                  <a:cs typeface="+mn-cs"/>
                </a:rPr>
                <a:t>ambition</a:t>
              </a:r>
            </a:p>
          </p:txBody>
        </p:sp>
        <p:grpSp>
          <p:nvGrpSpPr>
            <p:cNvPr id="19" name="Group 54">
              <a:extLst>
                <a:ext uri="{FF2B5EF4-FFF2-40B4-BE49-F238E27FC236}">
                  <a16:creationId xmlns:a16="http://schemas.microsoft.com/office/drawing/2014/main" id="{1724A14B-A323-6E0D-3666-658D7BAB1037}"/>
                </a:ext>
              </a:extLst>
            </p:cNvPr>
            <p:cNvGrpSpPr/>
            <p:nvPr/>
          </p:nvGrpSpPr>
          <p:grpSpPr>
            <a:xfrm>
              <a:off x="1402824" y="2102140"/>
              <a:ext cx="382324" cy="570515"/>
              <a:chOff x="6765925" y="2632075"/>
              <a:chExt cx="612775" cy="914400"/>
            </a:xfrm>
            <a:solidFill>
              <a:schemeClr val="accent2"/>
            </a:solidFill>
          </p:grpSpPr>
          <p:sp>
            <p:nvSpPr>
              <p:cNvPr id="20" name="Freeform 22">
                <a:extLst>
                  <a:ext uri="{FF2B5EF4-FFF2-40B4-BE49-F238E27FC236}">
                    <a16:creationId xmlns:a16="http://schemas.microsoft.com/office/drawing/2014/main" id="{0A86CF4F-D140-F906-3CFF-69D2EE9AC06A}"/>
                  </a:ext>
                </a:extLst>
              </p:cNvPr>
              <p:cNvSpPr>
                <a:spLocks noEditPoints="1"/>
              </p:cNvSpPr>
              <p:nvPr/>
            </p:nvSpPr>
            <p:spPr bwMode="auto">
              <a:xfrm>
                <a:off x="6765925" y="3035300"/>
                <a:ext cx="327025" cy="511175"/>
              </a:xfrm>
              <a:custGeom>
                <a:avLst/>
                <a:gdLst>
                  <a:gd name="T0" fmla="*/ 138 w 206"/>
                  <a:gd name="T1" fmla="*/ 304 h 322"/>
                  <a:gd name="T2" fmla="*/ 134 w 206"/>
                  <a:gd name="T3" fmla="*/ 316 h 322"/>
                  <a:gd name="T4" fmla="*/ 120 w 206"/>
                  <a:gd name="T5" fmla="*/ 322 h 322"/>
                  <a:gd name="T6" fmla="*/ 120 w 206"/>
                  <a:gd name="T7" fmla="*/ 322 h 322"/>
                  <a:gd name="T8" fmla="*/ 108 w 206"/>
                  <a:gd name="T9" fmla="*/ 316 h 322"/>
                  <a:gd name="T10" fmla="*/ 104 w 206"/>
                  <a:gd name="T11" fmla="*/ 304 h 322"/>
                  <a:gd name="T12" fmla="*/ 94 w 206"/>
                  <a:gd name="T13" fmla="*/ 230 h 322"/>
                  <a:gd name="T14" fmla="*/ 94 w 206"/>
                  <a:gd name="T15" fmla="*/ 304 h 322"/>
                  <a:gd name="T16" fmla="*/ 88 w 206"/>
                  <a:gd name="T17" fmla="*/ 316 h 322"/>
                  <a:gd name="T18" fmla="*/ 76 w 206"/>
                  <a:gd name="T19" fmla="*/ 322 h 322"/>
                  <a:gd name="T20" fmla="*/ 76 w 206"/>
                  <a:gd name="T21" fmla="*/ 322 h 322"/>
                  <a:gd name="T22" fmla="*/ 62 w 206"/>
                  <a:gd name="T23" fmla="*/ 316 h 322"/>
                  <a:gd name="T24" fmla="*/ 58 w 206"/>
                  <a:gd name="T25" fmla="*/ 304 h 322"/>
                  <a:gd name="T26" fmla="*/ 28 w 206"/>
                  <a:gd name="T27" fmla="*/ 228 h 322"/>
                  <a:gd name="T28" fmla="*/ 30 w 206"/>
                  <a:gd name="T29" fmla="*/ 178 h 322"/>
                  <a:gd name="T30" fmla="*/ 24 w 206"/>
                  <a:gd name="T31" fmla="*/ 184 h 322"/>
                  <a:gd name="T32" fmla="*/ 12 w 206"/>
                  <a:gd name="T33" fmla="*/ 184 h 322"/>
                  <a:gd name="T34" fmla="*/ 2 w 206"/>
                  <a:gd name="T35" fmla="*/ 178 h 322"/>
                  <a:gd name="T36" fmla="*/ 2 w 206"/>
                  <a:gd name="T37" fmla="*/ 166 h 322"/>
                  <a:gd name="T38" fmla="*/ 56 w 206"/>
                  <a:gd name="T39" fmla="*/ 96 h 322"/>
                  <a:gd name="T40" fmla="*/ 60 w 206"/>
                  <a:gd name="T41" fmla="*/ 92 h 322"/>
                  <a:gd name="T42" fmla="*/ 68 w 206"/>
                  <a:gd name="T43" fmla="*/ 88 h 322"/>
                  <a:gd name="T44" fmla="*/ 124 w 206"/>
                  <a:gd name="T45" fmla="*/ 88 h 322"/>
                  <a:gd name="T46" fmla="*/ 124 w 206"/>
                  <a:gd name="T47" fmla="*/ 88 h 322"/>
                  <a:gd name="T48" fmla="*/ 178 w 206"/>
                  <a:gd name="T49" fmla="*/ 58 h 322"/>
                  <a:gd name="T50" fmla="*/ 194 w 206"/>
                  <a:gd name="T51" fmla="*/ 56 h 322"/>
                  <a:gd name="T52" fmla="*/ 204 w 206"/>
                  <a:gd name="T53" fmla="*/ 64 h 322"/>
                  <a:gd name="T54" fmla="*/ 206 w 206"/>
                  <a:gd name="T55" fmla="*/ 76 h 322"/>
                  <a:gd name="T56" fmla="*/ 194 w 206"/>
                  <a:gd name="T57" fmla="*/ 90 h 322"/>
                  <a:gd name="T58" fmla="*/ 136 w 206"/>
                  <a:gd name="T59" fmla="*/ 142 h 322"/>
                  <a:gd name="T60" fmla="*/ 138 w 206"/>
                  <a:gd name="T61" fmla="*/ 230 h 322"/>
                  <a:gd name="T62" fmla="*/ 138 w 206"/>
                  <a:gd name="T63" fmla="*/ 304 h 322"/>
                  <a:gd name="T64" fmla="*/ 98 w 206"/>
                  <a:gd name="T65" fmla="*/ 0 h 322"/>
                  <a:gd name="T66" fmla="*/ 114 w 206"/>
                  <a:gd name="T67" fmla="*/ 2 h 322"/>
                  <a:gd name="T68" fmla="*/ 126 w 206"/>
                  <a:gd name="T69" fmla="*/ 12 h 322"/>
                  <a:gd name="T70" fmla="*/ 136 w 206"/>
                  <a:gd name="T71" fmla="*/ 24 h 322"/>
                  <a:gd name="T72" fmla="*/ 138 w 206"/>
                  <a:gd name="T73" fmla="*/ 40 h 322"/>
                  <a:gd name="T74" fmla="*/ 138 w 206"/>
                  <a:gd name="T75" fmla="*/ 48 h 322"/>
                  <a:gd name="T76" fmla="*/ 132 w 206"/>
                  <a:gd name="T77" fmla="*/ 62 h 322"/>
                  <a:gd name="T78" fmla="*/ 120 w 206"/>
                  <a:gd name="T79" fmla="*/ 72 h 322"/>
                  <a:gd name="T80" fmla="*/ 106 w 206"/>
                  <a:gd name="T81" fmla="*/ 78 h 322"/>
                  <a:gd name="T82" fmla="*/ 98 w 206"/>
                  <a:gd name="T83" fmla="*/ 80 h 322"/>
                  <a:gd name="T84" fmla="*/ 82 w 206"/>
                  <a:gd name="T85" fmla="*/ 76 h 322"/>
                  <a:gd name="T86" fmla="*/ 70 w 206"/>
                  <a:gd name="T87" fmla="*/ 68 h 322"/>
                  <a:gd name="T88" fmla="*/ 62 w 206"/>
                  <a:gd name="T89" fmla="*/ 56 h 322"/>
                  <a:gd name="T90" fmla="*/ 58 w 206"/>
                  <a:gd name="T91" fmla="*/ 40 h 322"/>
                  <a:gd name="T92" fmla="*/ 60 w 206"/>
                  <a:gd name="T93" fmla="*/ 32 h 322"/>
                  <a:gd name="T94" fmla="*/ 66 w 206"/>
                  <a:gd name="T95" fmla="*/ 18 h 322"/>
                  <a:gd name="T96" fmla="*/ 76 w 206"/>
                  <a:gd name="T97" fmla="*/ 6 h 322"/>
                  <a:gd name="T98" fmla="*/ 90 w 206"/>
                  <a:gd name="T99" fmla="*/ 0 h 322"/>
                  <a:gd name="T100" fmla="*/ 98 w 206"/>
                  <a:gd name="T101" fmla="*/ 0 h 3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06" h="322">
                    <a:moveTo>
                      <a:pt x="138" y="304"/>
                    </a:moveTo>
                    <a:lnTo>
                      <a:pt x="138" y="304"/>
                    </a:lnTo>
                    <a:lnTo>
                      <a:pt x="138" y="312"/>
                    </a:lnTo>
                    <a:lnTo>
                      <a:pt x="134" y="316"/>
                    </a:lnTo>
                    <a:lnTo>
                      <a:pt x="128" y="320"/>
                    </a:lnTo>
                    <a:lnTo>
                      <a:pt x="120" y="322"/>
                    </a:lnTo>
                    <a:lnTo>
                      <a:pt x="120" y="322"/>
                    </a:lnTo>
                    <a:lnTo>
                      <a:pt x="120" y="322"/>
                    </a:lnTo>
                    <a:lnTo>
                      <a:pt x="114" y="320"/>
                    </a:lnTo>
                    <a:lnTo>
                      <a:pt x="108" y="316"/>
                    </a:lnTo>
                    <a:lnTo>
                      <a:pt x="104" y="312"/>
                    </a:lnTo>
                    <a:lnTo>
                      <a:pt x="104" y="304"/>
                    </a:lnTo>
                    <a:lnTo>
                      <a:pt x="104" y="230"/>
                    </a:lnTo>
                    <a:lnTo>
                      <a:pt x="94" y="230"/>
                    </a:lnTo>
                    <a:lnTo>
                      <a:pt x="94" y="304"/>
                    </a:lnTo>
                    <a:lnTo>
                      <a:pt x="94" y="304"/>
                    </a:lnTo>
                    <a:lnTo>
                      <a:pt x="92" y="312"/>
                    </a:lnTo>
                    <a:lnTo>
                      <a:pt x="88" y="316"/>
                    </a:lnTo>
                    <a:lnTo>
                      <a:pt x="82" y="320"/>
                    </a:lnTo>
                    <a:lnTo>
                      <a:pt x="76" y="322"/>
                    </a:lnTo>
                    <a:lnTo>
                      <a:pt x="76" y="322"/>
                    </a:lnTo>
                    <a:lnTo>
                      <a:pt x="76" y="322"/>
                    </a:lnTo>
                    <a:lnTo>
                      <a:pt x="68" y="320"/>
                    </a:lnTo>
                    <a:lnTo>
                      <a:pt x="62" y="316"/>
                    </a:lnTo>
                    <a:lnTo>
                      <a:pt x="60" y="312"/>
                    </a:lnTo>
                    <a:lnTo>
                      <a:pt x="58" y="304"/>
                    </a:lnTo>
                    <a:lnTo>
                      <a:pt x="58" y="230"/>
                    </a:lnTo>
                    <a:lnTo>
                      <a:pt x="28" y="228"/>
                    </a:lnTo>
                    <a:lnTo>
                      <a:pt x="60" y="142"/>
                    </a:lnTo>
                    <a:lnTo>
                      <a:pt x="30" y="178"/>
                    </a:lnTo>
                    <a:lnTo>
                      <a:pt x="30" y="178"/>
                    </a:lnTo>
                    <a:lnTo>
                      <a:pt x="24" y="184"/>
                    </a:lnTo>
                    <a:lnTo>
                      <a:pt x="18" y="186"/>
                    </a:lnTo>
                    <a:lnTo>
                      <a:pt x="12" y="184"/>
                    </a:lnTo>
                    <a:lnTo>
                      <a:pt x="6" y="182"/>
                    </a:lnTo>
                    <a:lnTo>
                      <a:pt x="2" y="178"/>
                    </a:lnTo>
                    <a:lnTo>
                      <a:pt x="0" y="172"/>
                    </a:lnTo>
                    <a:lnTo>
                      <a:pt x="2" y="166"/>
                    </a:lnTo>
                    <a:lnTo>
                      <a:pt x="4" y="160"/>
                    </a:lnTo>
                    <a:lnTo>
                      <a:pt x="56" y="96"/>
                    </a:lnTo>
                    <a:lnTo>
                      <a:pt x="56" y="96"/>
                    </a:lnTo>
                    <a:lnTo>
                      <a:pt x="60" y="92"/>
                    </a:lnTo>
                    <a:lnTo>
                      <a:pt x="64" y="90"/>
                    </a:lnTo>
                    <a:lnTo>
                      <a:pt x="68" y="88"/>
                    </a:lnTo>
                    <a:lnTo>
                      <a:pt x="74" y="90"/>
                    </a:lnTo>
                    <a:lnTo>
                      <a:pt x="124" y="88"/>
                    </a:lnTo>
                    <a:lnTo>
                      <a:pt x="124" y="88"/>
                    </a:lnTo>
                    <a:lnTo>
                      <a:pt x="124" y="88"/>
                    </a:lnTo>
                    <a:lnTo>
                      <a:pt x="178" y="58"/>
                    </a:lnTo>
                    <a:lnTo>
                      <a:pt x="178" y="58"/>
                    </a:lnTo>
                    <a:lnTo>
                      <a:pt x="186" y="56"/>
                    </a:lnTo>
                    <a:lnTo>
                      <a:pt x="194" y="56"/>
                    </a:lnTo>
                    <a:lnTo>
                      <a:pt x="200" y="58"/>
                    </a:lnTo>
                    <a:lnTo>
                      <a:pt x="204" y="64"/>
                    </a:lnTo>
                    <a:lnTo>
                      <a:pt x="206" y="70"/>
                    </a:lnTo>
                    <a:lnTo>
                      <a:pt x="206" y="76"/>
                    </a:lnTo>
                    <a:lnTo>
                      <a:pt x="202" y="84"/>
                    </a:lnTo>
                    <a:lnTo>
                      <a:pt x="194" y="90"/>
                    </a:lnTo>
                    <a:lnTo>
                      <a:pt x="136" y="122"/>
                    </a:lnTo>
                    <a:lnTo>
                      <a:pt x="136" y="142"/>
                    </a:lnTo>
                    <a:lnTo>
                      <a:pt x="168" y="228"/>
                    </a:lnTo>
                    <a:lnTo>
                      <a:pt x="138" y="230"/>
                    </a:lnTo>
                    <a:lnTo>
                      <a:pt x="138" y="304"/>
                    </a:lnTo>
                    <a:lnTo>
                      <a:pt x="138" y="304"/>
                    </a:lnTo>
                    <a:close/>
                    <a:moveTo>
                      <a:pt x="98" y="0"/>
                    </a:moveTo>
                    <a:lnTo>
                      <a:pt x="98" y="0"/>
                    </a:lnTo>
                    <a:lnTo>
                      <a:pt x="106" y="0"/>
                    </a:lnTo>
                    <a:lnTo>
                      <a:pt x="114" y="2"/>
                    </a:lnTo>
                    <a:lnTo>
                      <a:pt x="120" y="6"/>
                    </a:lnTo>
                    <a:lnTo>
                      <a:pt x="126" y="12"/>
                    </a:lnTo>
                    <a:lnTo>
                      <a:pt x="132" y="18"/>
                    </a:lnTo>
                    <a:lnTo>
                      <a:pt x="136" y="24"/>
                    </a:lnTo>
                    <a:lnTo>
                      <a:pt x="138" y="32"/>
                    </a:lnTo>
                    <a:lnTo>
                      <a:pt x="138" y="40"/>
                    </a:lnTo>
                    <a:lnTo>
                      <a:pt x="138" y="40"/>
                    </a:lnTo>
                    <a:lnTo>
                      <a:pt x="138" y="48"/>
                    </a:lnTo>
                    <a:lnTo>
                      <a:pt x="136" y="56"/>
                    </a:lnTo>
                    <a:lnTo>
                      <a:pt x="132" y="62"/>
                    </a:lnTo>
                    <a:lnTo>
                      <a:pt x="126" y="68"/>
                    </a:lnTo>
                    <a:lnTo>
                      <a:pt x="120" y="72"/>
                    </a:lnTo>
                    <a:lnTo>
                      <a:pt x="114" y="76"/>
                    </a:lnTo>
                    <a:lnTo>
                      <a:pt x="106" y="78"/>
                    </a:lnTo>
                    <a:lnTo>
                      <a:pt x="98" y="80"/>
                    </a:lnTo>
                    <a:lnTo>
                      <a:pt x="98" y="80"/>
                    </a:lnTo>
                    <a:lnTo>
                      <a:pt x="90" y="78"/>
                    </a:lnTo>
                    <a:lnTo>
                      <a:pt x="82" y="76"/>
                    </a:lnTo>
                    <a:lnTo>
                      <a:pt x="76" y="72"/>
                    </a:lnTo>
                    <a:lnTo>
                      <a:pt x="70" y="68"/>
                    </a:lnTo>
                    <a:lnTo>
                      <a:pt x="66" y="62"/>
                    </a:lnTo>
                    <a:lnTo>
                      <a:pt x="62" y="56"/>
                    </a:lnTo>
                    <a:lnTo>
                      <a:pt x="60" y="48"/>
                    </a:lnTo>
                    <a:lnTo>
                      <a:pt x="58" y="40"/>
                    </a:lnTo>
                    <a:lnTo>
                      <a:pt x="58" y="40"/>
                    </a:lnTo>
                    <a:lnTo>
                      <a:pt x="60" y="32"/>
                    </a:lnTo>
                    <a:lnTo>
                      <a:pt x="62" y="24"/>
                    </a:lnTo>
                    <a:lnTo>
                      <a:pt x="66" y="18"/>
                    </a:lnTo>
                    <a:lnTo>
                      <a:pt x="70" y="12"/>
                    </a:lnTo>
                    <a:lnTo>
                      <a:pt x="76" y="6"/>
                    </a:lnTo>
                    <a:lnTo>
                      <a:pt x="82" y="2"/>
                    </a:lnTo>
                    <a:lnTo>
                      <a:pt x="90" y="0"/>
                    </a:lnTo>
                    <a:lnTo>
                      <a:pt x="98" y="0"/>
                    </a:lnTo>
                    <a:lnTo>
                      <a:pt x="98"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141313"/>
                  </a:solidFill>
                  <a:effectLst/>
                  <a:uLnTx/>
                  <a:uFillTx/>
                  <a:latin typeface="Century Gothic"/>
                  <a:ea typeface="+mn-ea"/>
                  <a:cs typeface="+mn-cs"/>
                </a:endParaRPr>
              </a:p>
            </p:txBody>
          </p:sp>
          <p:sp>
            <p:nvSpPr>
              <p:cNvPr id="21" name="Freeform 23">
                <a:extLst>
                  <a:ext uri="{FF2B5EF4-FFF2-40B4-BE49-F238E27FC236}">
                    <a16:creationId xmlns:a16="http://schemas.microsoft.com/office/drawing/2014/main" id="{55308F0B-7D0B-2DF5-5188-EC35233D0889}"/>
                  </a:ext>
                </a:extLst>
              </p:cNvPr>
              <p:cNvSpPr>
                <a:spLocks noEditPoints="1"/>
              </p:cNvSpPr>
              <p:nvPr/>
            </p:nvSpPr>
            <p:spPr bwMode="auto">
              <a:xfrm>
                <a:off x="7035800" y="2632075"/>
                <a:ext cx="342900" cy="914400"/>
              </a:xfrm>
              <a:custGeom>
                <a:avLst/>
                <a:gdLst>
                  <a:gd name="T0" fmla="*/ 118 w 216"/>
                  <a:gd name="T1" fmla="*/ 0 h 576"/>
                  <a:gd name="T2" fmla="*/ 146 w 216"/>
                  <a:gd name="T3" fmla="*/ 14 h 576"/>
                  <a:gd name="T4" fmla="*/ 160 w 216"/>
                  <a:gd name="T5" fmla="*/ 42 h 576"/>
                  <a:gd name="T6" fmla="*/ 160 w 216"/>
                  <a:gd name="T7" fmla="*/ 62 h 576"/>
                  <a:gd name="T8" fmla="*/ 146 w 216"/>
                  <a:gd name="T9" fmla="*/ 88 h 576"/>
                  <a:gd name="T10" fmla="*/ 118 w 216"/>
                  <a:gd name="T11" fmla="*/ 102 h 576"/>
                  <a:gd name="T12" fmla="*/ 98 w 216"/>
                  <a:gd name="T13" fmla="*/ 102 h 576"/>
                  <a:gd name="T14" fmla="*/ 72 w 216"/>
                  <a:gd name="T15" fmla="*/ 88 h 576"/>
                  <a:gd name="T16" fmla="*/ 58 w 216"/>
                  <a:gd name="T17" fmla="*/ 62 h 576"/>
                  <a:gd name="T18" fmla="*/ 58 w 216"/>
                  <a:gd name="T19" fmla="*/ 42 h 576"/>
                  <a:gd name="T20" fmla="*/ 72 w 216"/>
                  <a:gd name="T21" fmla="*/ 14 h 576"/>
                  <a:gd name="T22" fmla="*/ 98 w 216"/>
                  <a:gd name="T23" fmla="*/ 0 h 576"/>
                  <a:gd name="T24" fmla="*/ 168 w 216"/>
                  <a:gd name="T25" fmla="*/ 550 h 576"/>
                  <a:gd name="T26" fmla="*/ 160 w 216"/>
                  <a:gd name="T27" fmla="*/ 568 h 576"/>
                  <a:gd name="T28" fmla="*/ 142 w 216"/>
                  <a:gd name="T29" fmla="*/ 576 h 576"/>
                  <a:gd name="T30" fmla="*/ 124 w 216"/>
                  <a:gd name="T31" fmla="*/ 568 h 576"/>
                  <a:gd name="T32" fmla="*/ 116 w 216"/>
                  <a:gd name="T33" fmla="*/ 326 h 576"/>
                  <a:gd name="T34" fmla="*/ 100 w 216"/>
                  <a:gd name="T35" fmla="*/ 550 h 576"/>
                  <a:gd name="T36" fmla="*/ 84 w 216"/>
                  <a:gd name="T37" fmla="*/ 574 h 576"/>
                  <a:gd name="T38" fmla="*/ 74 w 216"/>
                  <a:gd name="T39" fmla="*/ 576 h 576"/>
                  <a:gd name="T40" fmla="*/ 50 w 216"/>
                  <a:gd name="T41" fmla="*/ 560 h 576"/>
                  <a:gd name="T42" fmla="*/ 48 w 216"/>
                  <a:gd name="T43" fmla="*/ 186 h 576"/>
                  <a:gd name="T44" fmla="*/ 48 w 216"/>
                  <a:gd name="T45" fmla="*/ 186 h 576"/>
                  <a:gd name="T46" fmla="*/ 44 w 216"/>
                  <a:gd name="T47" fmla="*/ 180 h 576"/>
                  <a:gd name="T48" fmla="*/ 38 w 216"/>
                  <a:gd name="T49" fmla="*/ 186 h 576"/>
                  <a:gd name="T50" fmla="*/ 38 w 216"/>
                  <a:gd name="T51" fmla="*/ 322 h 576"/>
                  <a:gd name="T52" fmla="*/ 26 w 216"/>
                  <a:gd name="T53" fmla="*/ 340 h 576"/>
                  <a:gd name="T54" fmla="*/ 20 w 216"/>
                  <a:gd name="T55" fmla="*/ 342 h 576"/>
                  <a:gd name="T56" fmla="*/ 2 w 216"/>
                  <a:gd name="T57" fmla="*/ 330 h 576"/>
                  <a:gd name="T58" fmla="*/ 0 w 216"/>
                  <a:gd name="T59" fmla="*/ 136 h 576"/>
                  <a:gd name="T60" fmla="*/ 6 w 216"/>
                  <a:gd name="T61" fmla="*/ 122 h 576"/>
                  <a:gd name="T62" fmla="*/ 196 w 216"/>
                  <a:gd name="T63" fmla="*/ 116 h 576"/>
                  <a:gd name="T64" fmla="*/ 204 w 216"/>
                  <a:gd name="T65" fmla="*/ 118 h 576"/>
                  <a:gd name="T66" fmla="*/ 216 w 216"/>
                  <a:gd name="T67" fmla="*/ 136 h 576"/>
                  <a:gd name="T68" fmla="*/ 216 w 216"/>
                  <a:gd name="T69" fmla="*/ 322 h 576"/>
                  <a:gd name="T70" fmla="*/ 204 w 216"/>
                  <a:gd name="T71" fmla="*/ 340 h 576"/>
                  <a:gd name="T72" fmla="*/ 196 w 216"/>
                  <a:gd name="T73" fmla="*/ 342 h 576"/>
                  <a:gd name="T74" fmla="*/ 178 w 216"/>
                  <a:gd name="T75" fmla="*/ 330 h 576"/>
                  <a:gd name="T76" fmla="*/ 178 w 216"/>
                  <a:gd name="T77" fmla="*/ 186 h 576"/>
                  <a:gd name="T78" fmla="*/ 176 w 216"/>
                  <a:gd name="T79" fmla="*/ 182 h 576"/>
                  <a:gd name="T80" fmla="*/ 170 w 216"/>
                  <a:gd name="T81" fmla="*/ 182 h 576"/>
                  <a:gd name="T82" fmla="*/ 168 w 216"/>
                  <a:gd name="T83" fmla="*/ 186 h 576"/>
                  <a:gd name="T84" fmla="*/ 168 w 216"/>
                  <a:gd name="T85" fmla="*/ 550 h 5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16" h="576">
                    <a:moveTo>
                      <a:pt x="108" y="0"/>
                    </a:moveTo>
                    <a:lnTo>
                      <a:pt x="108" y="0"/>
                    </a:lnTo>
                    <a:lnTo>
                      <a:pt x="118" y="0"/>
                    </a:lnTo>
                    <a:lnTo>
                      <a:pt x="128" y="4"/>
                    </a:lnTo>
                    <a:lnTo>
                      <a:pt x="138" y="8"/>
                    </a:lnTo>
                    <a:lnTo>
                      <a:pt x="146" y="14"/>
                    </a:lnTo>
                    <a:lnTo>
                      <a:pt x="152" y="22"/>
                    </a:lnTo>
                    <a:lnTo>
                      <a:pt x="156" y="32"/>
                    </a:lnTo>
                    <a:lnTo>
                      <a:pt x="160" y="42"/>
                    </a:lnTo>
                    <a:lnTo>
                      <a:pt x="160" y="52"/>
                    </a:lnTo>
                    <a:lnTo>
                      <a:pt x="160" y="52"/>
                    </a:lnTo>
                    <a:lnTo>
                      <a:pt x="160" y="62"/>
                    </a:lnTo>
                    <a:lnTo>
                      <a:pt x="156" y="72"/>
                    </a:lnTo>
                    <a:lnTo>
                      <a:pt x="152" y="82"/>
                    </a:lnTo>
                    <a:lnTo>
                      <a:pt x="146" y="88"/>
                    </a:lnTo>
                    <a:lnTo>
                      <a:pt x="138" y="96"/>
                    </a:lnTo>
                    <a:lnTo>
                      <a:pt x="128" y="100"/>
                    </a:lnTo>
                    <a:lnTo>
                      <a:pt x="118" y="102"/>
                    </a:lnTo>
                    <a:lnTo>
                      <a:pt x="108" y="104"/>
                    </a:lnTo>
                    <a:lnTo>
                      <a:pt x="108" y="104"/>
                    </a:lnTo>
                    <a:lnTo>
                      <a:pt x="98" y="102"/>
                    </a:lnTo>
                    <a:lnTo>
                      <a:pt x="88" y="100"/>
                    </a:lnTo>
                    <a:lnTo>
                      <a:pt x="78" y="96"/>
                    </a:lnTo>
                    <a:lnTo>
                      <a:pt x="72" y="88"/>
                    </a:lnTo>
                    <a:lnTo>
                      <a:pt x="64" y="82"/>
                    </a:lnTo>
                    <a:lnTo>
                      <a:pt x="60" y="72"/>
                    </a:lnTo>
                    <a:lnTo>
                      <a:pt x="58" y="62"/>
                    </a:lnTo>
                    <a:lnTo>
                      <a:pt x="56" y="52"/>
                    </a:lnTo>
                    <a:lnTo>
                      <a:pt x="56" y="52"/>
                    </a:lnTo>
                    <a:lnTo>
                      <a:pt x="58" y="42"/>
                    </a:lnTo>
                    <a:lnTo>
                      <a:pt x="60" y="32"/>
                    </a:lnTo>
                    <a:lnTo>
                      <a:pt x="64" y="22"/>
                    </a:lnTo>
                    <a:lnTo>
                      <a:pt x="72" y="14"/>
                    </a:lnTo>
                    <a:lnTo>
                      <a:pt x="78" y="8"/>
                    </a:lnTo>
                    <a:lnTo>
                      <a:pt x="88" y="4"/>
                    </a:lnTo>
                    <a:lnTo>
                      <a:pt x="98" y="0"/>
                    </a:lnTo>
                    <a:lnTo>
                      <a:pt x="108" y="0"/>
                    </a:lnTo>
                    <a:lnTo>
                      <a:pt x="108" y="0"/>
                    </a:lnTo>
                    <a:close/>
                    <a:moveTo>
                      <a:pt x="168" y="550"/>
                    </a:moveTo>
                    <a:lnTo>
                      <a:pt x="168" y="550"/>
                    </a:lnTo>
                    <a:lnTo>
                      <a:pt x="166" y="560"/>
                    </a:lnTo>
                    <a:lnTo>
                      <a:pt x="160" y="568"/>
                    </a:lnTo>
                    <a:lnTo>
                      <a:pt x="152" y="574"/>
                    </a:lnTo>
                    <a:lnTo>
                      <a:pt x="142" y="576"/>
                    </a:lnTo>
                    <a:lnTo>
                      <a:pt x="142" y="576"/>
                    </a:lnTo>
                    <a:lnTo>
                      <a:pt x="142" y="576"/>
                    </a:lnTo>
                    <a:lnTo>
                      <a:pt x="132" y="574"/>
                    </a:lnTo>
                    <a:lnTo>
                      <a:pt x="124" y="568"/>
                    </a:lnTo>
                    <a:lnTo>
                      <a:pt x="118" y="560"/>
                    </a:lnTo>
                    <a:lnTo>
                      <a:pt x="116" y="550"/>
                    </a:lnTo>
                    <a:lnTo>
                      <a:pt x="116" y="326"/>
                    </a:lnTo>
                    <a:lnTo>
                      <a:pt x="100" y="326"/>
                    </a:lnTo>
                    <a:lnTo>
                      <a:pt x="100" y="550"/>
                    </a:lnTo>
                    <a:lnTo>
                      <a:pt x="100" y="550"/>
                    </a:lnTo>
                    <a:lnTo>
                      <a:pt x="98" y="560"/>
                    </a:lnTo>
                    <a:lnTo>
                      <a:pt x="94" y="568"/>
                    </a:lnTo>
                    <a:lnTo>
                      <a:pt x="84" y="574"/>
                    </a:lnTo>
                    <a:lnTo>
                      <a:pt x="74" y="576"/>
                    </a:lnTo>
                    <a:lnTo>
                      <a:pt x="74" y="576"/>
                    </a:lnTo>
                    <a:lnTo>
                      <a:pt x="74" y="576"/>
                    </a:lnTo>
                    <a:lnTo>
                      <a:pt x="64" y="574"/>
                    </a:lnTo>
                    <a:lnTo>
                      <a:pt x="56" y="568"/>
                    </a:lnTo>
                    <a:lnTo>
                      <a:pt x="50" y="560"/>
                    </a:lnTo>
                    <a:lnTo>
                      <a:pt x="48" y="550"/>
                    </a:lnTo>
                    <a:lnTo>
                      <a:pt x="48" y="550"/>
                    </a:lnTo>
                    <a:lnTo>
                      <a:pt x="48" y="186"/>
                    </a:lnTo>
                    <a:lnTo>
                      <a:pt x="48" y="186"/>
                    </a:lnTo>
                    <a:lnTo>
                      <a:pt x="48" y="186"/>
                    </a:lnTo>
                    <a:lnTo>
                      <a:pt x="48" y="186"/>
                    </a:lnTo>
                    <a:lnTo>
                      <a:pt x="48" y="182"/>
                    </a:lnTo>
                    <a:lnTo>
                      <a:pt x="44" y="180"/>
                    </a:lnTo>
                    <a:lnTo>
                      <a:pt x="44" y="180"/>
                    </a:lnTo>
                    <a:lnTo>
                      <a:pt x="40" y="182"/>
                    </a:lnTo>
                    <a:lnTo>
                      <a:pt x="38" y="186"/>
                    </a:lnTo>
                    <a:lnTo>
                      <a:pt x="38" y="186"/>
                    </a:lnTo>
                    <a:lnTo>
                      <a:pt x="38" y="186"/>
                    </a:lnTo>
                    <a:lnTo>
                      <a:pt x="38" y="322"/>
                    </a:lnTo>
                    <a:lnTo>
                      <a:pt x="38" y="322"/>
                    </a:lnTo>
                    <a:lnTo>
                      <a:pt x="38" y="330"/>
                    </a:lnTo>
                    <a:lnTo>
                      <a:pt x="34" y="336"/>
                    </a:lnTo>
                    <a:lnTo>
                      <a:pt x="26" y="340"/>
                    </a:lnTo>
                    <a:lnTo>
                      <a:pt x="20" y="342"/>
                    </a:lnTo>
                    <a:lnTo>
                      <a:pt x="20" y="342"/>
                    </a:lnTo>
                    <a:lnTo>
                      <a:pt x="20" y="342"/>
                    </a:lnTo>
                    <a:lnTo>
                      <a:pt x="12" y="340"/>
                    </a:lnTo>
                    <a:lnTo>
                      <a:pt x="6" y="336"/>
                    </a:lnTo>
                    <a:lnTo>
                      <a:pt x="2" y="330"/>
                    </a:lnTo>
                    <a:lnTo>
                      <a:pt x="0" y="322"/>
                    </a:lnTo>
                    <a:lnTo>
                      <a:pt x="0" y="322"/>
                    </a:lnTo>
                    <a:lnTo>
                      <a:pt x="0" y="136"/>
                    </a:lnTo>
                    <a:lnTo>
                      <a:pt x="0" y="136"/>
                    </a:lnTo>
                    <a:lnTo>
                      <a:pt x="2" y="128"/>
                    </a:lnTo>
                    <a:lnTo>
                      <a:pt x="6" y="122"/>
                    </a:lnTo>
                    <a:lnTo>
                      <a:pt x="12" y="118"/>
                    </a:lnTo>
                    <a:lnTo>
                      <a:pt x="20" y="116"/>
                    </a:lnTo>
                    <a:lnTo>
                      <a:pt x="196" y="116"/>
                    </a:lnTo>
                    <a:lnTo>
                      <a:pt x="198" y="116"/>
                    </a:lnTo>
                    <a:lnTo>
                      <a:pt x="198" y="116"/>
                    </a:lnTo>
                    <a:lnTo>
                      <a:pt x="204" y="118"/>
                    </a:lnTo>
                    <a:lnTo>
                      <a:pt x="210" y="122"/>
                    </a:lnTo>
                    <a:lnTo>
                      <a:pt x="214" y="128"/>
                    </a:lnTo>
                    <a:lnTo>
                      <a:pt x="216" y="136"/>
                    </a:lnTo>
                    <a:lnTo>
                      <a:pt x="216" y="136"/>
                    </a:lnTo>
                    <a:lnTo>
                      <a:pt x="216" y="322"/>
                    </a:lnTo>
                    <a:lnTo>
                      <a:pt x="216" y="322"/>
                    </a:lnTo>
                    <a:lnTo>
                      <a:pt x="214" y="330"/>
                    </a:lnTo>
                    <a:lnTo>
                      <a:pt x="210" y="336"/>
                    </a:lnTo>
                    <a:lnTo>
                      <a:pt x="204" y="340"/>
                    </a:lnTo>
                    <a:lnTo>
                      <a:pt x="196" y="342"/>
                    </a:lnTo>
                    <a:lnTo>
                      <a:pt x="196" y="342"/>
                    </a:lnTo>
                    <a:lnTo>
                      <a:pt x="196" y="342"/>
                    </a:lnTo>
                    <a:lnTo>
                      <a:pt x="190" y="340"/>
                    </a:lnTo>
                    <a:lnTo>
                      <a:pt x="184" y="336"/>
                    </a:lnTo>
                    <a:lnTo>
                      <a:pt x="178" y="330"/>
                    </a:lnTo>
                    <a:lnTo>
                      <a:pt x="178" y="322"/>
                    </a:lnTo>
                    <a:lnTo>
                      <a:pt x="178" y="186"/>
                    </a:lnTo>
                    <a:lnTo>
                      <a:pt x="178" y="186"/>
                    </a:lnTo>
                    <a:lnTo>
                      <a:pt x="178" y="186"/>
                    </a:lnTo>
                    <a:lnTo>
                      <a:pt x="178" y="186"/>
                    </a:lnTo>
                    <a:lnTo>
                      <a:pt x="176" y="182"/>
                    </a:lnTo>
                    <a:lnTo>
                      <a:pt x="172" y="180"/>
                    </a:lnTo>
                    <a:lnTo>
                      <a:pt x="172" y="180"/>
                    </a:lnTo>
                    <a:lnTo>
                      <a:pt x="170" y="182"/>
                    </a:lnTo>
                    <a:lnTo>
                      <a:pt x="168" y="186"/>
                    </a:lnTo>
                    <a:lnTo>
                      <a:pt x="168" y="186"/>
                    </a:lnTo>
                    <a:lnTo>
                      <a:pt x="168" y="186"/>
                    </a:lnTo>
                    <a:lnTo>
                      <a:pt x="168" y="186"/>
                    </a:lnTo>
                    <a:lnTo>
                      <a:pt x="168" y="550"/>
                    </a:lnTo>
                    <a:lnTo>
                      <a:pt x="168" y="55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141313"/>
                  </a:solidFill>
                  <a:effectLst/>
                  <a:uLnTx/>
                  <a:uFillTx/>
                  <a:latin typeface="Century Gothic"/>
                  <a:ea typeface="+mn-ea"/>
                  <a:cs typeface="+mn-cs"/>
                </a:endParaRPr>
              </a:p>
            </p:txBody>
          </p:sp>
        </p:grpSp>
        <p:sp>
          <p:nvSpPr>
            <p:cNvPr id="6" name="ZoneTexte 5">
              <a:extLst>
                <a:ext uri="{FF2B5EF4-FFF2-40B4-BE49-F238E27FC236}">
                  <a16:creationId xmlns:a16="http://schemas.microsoft.com/office/drawing/2014/main" id="{C26D3CFD-9852-309C-5A74-1235FF32298D}"/>
                </a:ext>
              </a:extLst>
            </p:cNvPr>
            <p:cNvSpPr txBox="1"/>
            <p:nvPr/>
          </p:nvSpPr>
          <p:spPr>
            <a:xfrm>
              <a:off x="1287782" y="3807017"/>
              <a:ext cx="2653340" cy="168428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72000" tIns="72000" rIns="72000" bIns="72000" rtlCol="0" anchor="t">
              <a:noAutofit/>
            </a:bodyPr>
            <a:lstStyle>
              <a:defPPr>
                <a:defRPr lang="fr-FR"/>
              </a:defPPr>
              <a:lvl1pPr>
                <a:defRPr>
                  <a:solidFill>
                    <a:schemeClr val="lt1"/>
                  </a:solidFill>
                </a:defRPr>
              </a:lvl1pPr>
              <a:lvl2pPr>
                <a:defRPr>
                  <a:solidFill>
                    <a:schemeClr val="lt1"/>
                  </a:solidFill>
                </a:defRPr>
              </a:lvl2pPr>
              <a:lvl3pPr marL="0" lvl="2" fontAlgn="ctr">
                <a:buSzPts val="1000"/>
                <a:tabLst>
                  <a:tab pos="457200" algn="l"/>
                </a:tabLst>
                <a:defRPr sz="1400" b="1">
                  <a:solidFill>
                    <a:schemeClr val="tx2">
                      <a:lumMod val="75000"/>
                      <a:lumOff val="25000"/>
                    </a:schemeClr>
                  </a:solidFill>
                  <a:effectLst/>
                  <a:latin typeface="Montserrat" pitchFamily="2" charset="0"/>
                  <a:ea typeface="Times New Roman" panose="02020603050405020304" pitchFamily="18" charset="0"/>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2" indent="0" algn="l" defTabSz="914400" rtl="0" eaLnBrk="1" fontAlgn="ctr" latinLnBrk="0" hangingPunct="1">
                <a:lnSpc>
                  <a:spcPct val="100000"/>
                </a:lnSpc>
                <a:spcBef>
                  <a:spcPts val="0"/>
                </a:spcBef>
                <a:spcAft>
                  <a:spcPts val="0"/>
                </a:spcAft>
                <a:buClrTx/>
                <a:buSzPts val="1000"/>
                <a:buFontTx/>
                <a:buNone/>
                <a:tabLst>
                  <a:tab pos="457200" algn="l"/>
                </a:tabLst>
                <a:defRPr/>
              </a:pPr>
              <a:endParaRPr kumimoji="0" lang="fr-FR" b="0" i="0" u="none" strike="noStrike" kern="1200" cap="none" spc="0" normalizeH="0" baseline="0" noProof="0" dirty="0">
                <a:ln>
                  <a:noFill/>
                </a:ln>
                <a:solidFill>
                  <a:srgbClr val="141313">
                    <a:lumMod val="75000"/>
                    <a:lumOff val="25000"/>
                  </a:srgbClr>
                </a:solidFill>
                <a:effectLst/>
                <a:uLnTx/>
                <a:uFillTx/>
                <a:latin typeface="Montserrat" pitchFamily="2" charset="0"/>
                <a:ea typeface="Times New Roman" panose="02020603050405020304" pitchFamily="18" charset="0"/>
                <a:cs typeface="+mn-cs"/>
              </a:endParaRPr>
            </a:p>
            <a:p>
              <a:pPr marL="0" marR="0" lvl="2" indent="0" algn="l" defTabSz="914400" rtl="0" eaLnBrk="1" fontAlgn="ctr" latinLnBrk="0" hangingPunct="1">
                <a:lnSpc>
                  <a:spcPct val="100000"/>
                </a:lnSpc>
                <a:spcBef>
                  <a:spcPts val="0"/>
                </a:spcBef>
                <a:spcAft>
                  <a:spcPts val="0"/>
                </a:spcAft>
                <a:buClrTx/>
                <a:buSzPts val="1000"/>
                <a:buFontTx/>
                <a:buNone/>
                <a:tabLst>
                  <a:tab pos="457200" algn="l"/>
                </a:tabLst>
                <a:defRPr/>
              </a:pPr>
              <a:endParaRPr kumimoji="0" lang="fr-FR" b="0" i="0" u="none" strike="noStrike" kern="1200" cap="none" spc="0" normalizeH="0" baseline="0" noProof="0" dirty="0">
                <a:ln>
                  <a:noFill/>
                </a:ln>
                <a:solidFill>
                  <a:srgbClr val="141313">
                    <a:lumMod val="75000"/>
                    <a:lumOff val="25000"/>
                  </a:srgbClr>
                </a:solidFill>
                <a:effectLst/>
                <a:uLnTx/>
                <a:uFillTx/>
                <a:latin typeface="Montserrat" pitchFamily="2" charset="0"/>
                <a:cs typeface="+mn-cs"/>
              </a:endParaRPr>
            </a:p>
            <a:p>
              <a:pPr marL="0" marR="0" lvl="2" indent="0" algn="l" defTabSz="914400" rtl="0" eaLnBrk="1" fontAlgn="ctr" latinLnBrk="0" hangingPunct="1">
                <a:lnSpc>
                  <a:spcPct val="100000"/>
                </a:lnSpc>
                <a:spcBef>
                  <a:spcPts val="0"/>
                </a:spcBef>
                <a:spcAft>
                  <a:spcPts val="0"/>
                </a:spcAft>
                <a:buClrTx/>
                <a:buSzPts val="1000"/>
                <a:buFontTx/>
                <a:buNone/>
                <a:tabLst>
                  <a:tab pos="457200" algn="l"/>
                </a:tabLst>
                <a:defRPr/>
              </a:pPr>
              <a:endParaRPr kumimoji="0" lang="fr-FR" sz="1200" b="0" i="0" u="none" strike="noStrike" kern="1200" cap="none" spc="0" normalizeH="0" baseline="0" noProof="0" dirty="0">
                <a:ln>
                  <a:noFill/>
                </a:ln>
                <a:solidFill>
                  <a:srgbClr val="141313">
                    <a:lumMod val="75000"/>
                    <a:lumOff val="25000"/>
                  </a:srgbClr>
                </a:solidFill>
                <a:effectLst/>
                <a:uLnTx/>
                <a:uFillTx/>
                <a:latin typeface="Montserrat" pitchFamily="2" charset="0"/>
                <a:ea typeface="Times New Roman" panose="02020603050405020304" pitchFamily="18" charset="0"/>
                <a:cs typeface="+mn-cs"/>
              </a:endParaRPr>
            </a:p>
            <a:p>
              <a:pPr marL="0" marR="0" lvl="2" indent="0" algn="l" defTabSz="914400" rtl="0" eaLnBrk="1" fontAlgn="ctr" latinLnBrk="0" hangingPunct="1">
                <a:lnSpc>
                  <a:spcPct val="100000"/>
                </a:lnSpc>
                <a:spcBef>
                  <a:spcPts val="0"/>
                </a:spcBef>
                <a:spcAft>
                  <a:spcPts val="0"/>
                </a:spcAft>
                <a:buClrTx/>
                <a:buSzPts val="1000"/>
                <a:buFontTx/>
                <a:buNone/>
                <a:tabLst>
                  <a:tab pos="457200" algn="l"/>
                </a:tabLst>
                <a:defRPr/>
              </a:pPr>
              <a:r>
                <a:rPr kumimoji="0" lang="fr-FR" sz="1200" b="0" i="0" u="none" strike="noStrike" kern="1200" cap="none" spc="0" normalizeH="0" baseline="0" noProof="0" dirty="0">
                  <a:ln>
                    <a:noFill/>
                  </a:ln>
                  <a:solidFill>
                    <a:srgbClr val="141313">
                      <a:lumMod val="75000"/>
                      <a:lumOff val="25000"/>
                    </a:srgbClr>
                  </a:solidFill>
                  <a:effectLst/>
                  <a:uLnTx/>
                  <a:uFillTx/>
                  <a:latin typeface="Montserrat" pitchFamily="2" charset="0"/>
                  <a:ea typeface="Times New Roman" panose="02020603050405020304" pitchFamily="18" charset="0"/>
                  <a:cs typeface="+mn-cs"/>
                </a:rPr>
                <a:t>Le mentor peut </a:t>
              </a:r>
              <a:r>
                <a:rPr kumimoji="0" lang="fr-FR" sz="1200" b="1" i="0" u="none" strike="noStrike" kern="1200" cap="none" spc="0" normalizeH="0" baseline="0" noProof="0" dirty="0">
                  <a:ln>
                    <a:noFill/>
                  </a:ln>
                  <a:solidFill>
                    <a:srgbClr val="004A84"/>
                  </a:solidFill>
                  <a:effectLst/>
                  <a:uLnTx/>
                  <a:uFillTx/>
                  <a:latin typeface="Montserrat" pitchFamily="2" charset="0"/>
                  <a:ea typeface="Times New Roman" panose="02020603050405020304" pitchFamily="18" charset="0"/>
                  <a:cs typeface="+mn-cs"/>
                </a:rPr>
                <a:t>partager ses connaissances </a:t>
              </a:r>
              <a:r>
                <a:rPr kumimoji="0" lang="fr-FR" sz="1200" b="0" i="0" u="none" strike="noStrike" kern="1200" cap="none" spc="0" normalizeH="0" baseline="0" noProof="0" dirty="0">
                  <a:ln>
                    <a:noFill/>
                  </a:ln>
                  <a:solidFill>
                    <a:srgbClr val="141313">
                      <a:lumMod val="75000"/>
                      <a:lumOff val="25000"/>
                    </a:srgbClr>
                  </a:solidFill>
                  <a:effectLst/>
                  <a:uLnTx/>
                  <a:uFillTx/>
                  <a:latin typeface="Montserrat" pitchFamily="2" charset="0"/>
                  <a:ea typeface="Times New Roman" panose="02020603050405020304" pitchFamily="18" charset="0"/>
                  <a:cs typeface="+mn-cs"/>
                </a:rPr>
                <a:t>sur des dispositifs que les professionnels maitrisent moins (p. ex., prise en main numérique, </a:t>
              </a:r>
              <a:r>
                <a:rPr kumimoji="0" lang="fr-FR" sz="1200" b="0" i="0" u="none" strike="noStrike" kern="1200" cap="none" spc="0" normalizeH="0" baseline="0" noProof="0" dirty="0" err="1">
                  <a:ln>
                    <a:noFill/>
                  </a:ln>
                  <a:solidFill>
                    <a:srgbClr val="141313">
                      <a:lumMod val="75000"/>
                      <a:lumOff val="25000"/>
                    </a:srgbClr>
                  </a:solidFill>
                  <a:effectLst/>
                  <a:uLnTx/>
                  <a:uFillTx/>
                  <a:latin typeface="Montserrat" pitchFamily="2" charset="0"/>
                  <a:ea typeface="Times New Roman" panose="02020603050405020304" pitchFamily="18" charset="0"/>
                  <a:cs typeface="+mn-cs"/>
                </a:rPr>
                <a:t>ParcourSup</a:t>
              </a:r>
              <a:r>
                <a:rPr kumimoji="0" lang="fr-FR" sz="1200" b="0" i="0" u="none" strike="noStrike" kern="1200" cap="none" spc="0" normalizeH="0" baseline="0" noProof="0" dirty="0">
                  <a:ln>
                    <a:noFill/>
                  </a:ln>
                  <a:solidFill>
                    <a:srgbClr val="141313">
                      <a:lumMod val="75000"/>
                      <a:lumOff val="25000"/>
                    </a:srgbClr>
                  </a:solidFill>
                  <a:effectLst/>
                  <a:uLnTx/>
                  <a:uFillTx/>
                  <a:latin typeface="Montserrat" pitchFamily="2" charset="0"/>
                  <a:ea typeface="Times New Roman" panose="02020603050405020304" pitchFamily="18" charset="0"/>
                  <a:cs typeface="+mn-cs"/>
                </a:rPr>
                <a:t>)</a:t>
              </a:r>
            </a:p>
          </p:txBody>
        </p:sp>
        <p:sp>
          <p:nvSpPr>
            <p:cNvPr id="7" name="Freeform 47">
              <a:extLst>
                <a:ext uri="{FF2B5EF4-FFF2-40B4-BE49-F238E27FC236}">
                  <a16:creationId xmlns:a16="http://schemas.microsoft.com/office/drawing/2014/main" id="{1E34E56F-37A3-9609-655A-22C147A92365}"/>
                </a:ext>
              </a:extLst>
            </p:cNvPr>
            <p:cNvSpPr>
              <a:spLocks noEditPoints="1"/>
            </p:cNvSpPr>
            <p:nvPr/>
          </p:nvSpPr>
          <p:spPr bwMode="auto">
            <a:xfrm>
              <a:off x="1287782" y="3877169"/>
              <a:ext cx="493573" cy="547689"/>
            </a:xfrm>
            <a:custGeom>
              <a:avLst/>
              <a:gdLst>
                <a:gd name="T0" fmla="*/ 282 w 529"/>
                <a:gd name="T1" fmla="*/ 88 h 587"/>
                <a:gd name="T2" fmla="*/ 249 w 529"/>
                <a:gd name="T3" fmla="*/ 0 h 587"/>
                <a:gd name="T4" fmla="*/ 441 w 529"/>
                <a:gd name="T5" fmla="*/ 282 h 587"/>
                <a:gd name="T6" fmla="*/ 529 w 529"/>
                <a:gd name="T7" fmla="*/ 249 h 587"/>
                <a:gd name="T8" fmla="*/ 426 w 529"/>
                <a:gd name="T9" fmla="*/ 191 h 587"/>
                <a:gd name="T10" fmla="*/ 486 w 529"/>
                <a:gd name="T11" fmla="*/ 119 h 587"/>
                <a:gd name="T12" fmla="*/ 368 w 529"/>
                <a:gd name="T13" fmla="*/ 119 h 587"/>
                <a:gd name="T14" fmla="*/ 383 w 529"/>
                <a:gd name="T15" fmla="*/ 28 h 587"/>
                <a:gd name="T16" fmla="*/ 88 w 529"/>
                <a:gd name="T17" fmla="*/ 248 h 587"/>
                <a:gd name="T18" fmla="*/ 0 w 529"/>
                <a:gd name="T19" fmla="*/ 280 h 587"/>
                <a:gd name="T20" fmla="*/ 119 w 529"/>
                <a:gd name="T21" fmla="*/ 162 h 587"/>
                <a:gd name="T22" fmla="*/ 27 w 529"/>
                <a:gd name="T23" fmla="*/ 147 h 587"/>
                <a:gd name="T24" fmla="*/ 190 w 529"/>
                <a:gd name="T25" fmla="*/ 104 h 587"/>
                <a:gd name="T26" fmla="*/ 118 w 529"/>
                <a:gd name="T27" fmla="*/ 43 h 587"/>
                <a:gd name="T28" fmla="*/ 278 w 529"/>
                <a:gd name="T29" fmla="*/ 130 h 587"/>
                <a:gd name="T30" fmla="*/ 318 w 529"/>
                <a:gd name="T31" fmla="*/ 140 h 587"/>
                <a:gd name="T32" fmla="*/ 355 w 529"/>
                <a:gd name="T33" fmla="*/ 161 h 587"/>
                <a:gd name="T34" fmla="*/ 373 w 529"/>
                <a:gd name="T35" fmla="*/ 180 h 587"/>
                <a:gd name="T36" fmla="*/ 396 w 529"/>
                <a:gd name="T37" fmla="*/ 215 h 587"/>
                <a:gd name="T38" fmla="*/ 405 w 529"/>
                <a:gd name="T39" fmla="*/ 256 h 587"/>
                <a:gd name="T40" fmla="*/ 405 w 529"/>
                <a:gd name="T41" fmla="*/ 290 h 587"/>
                <a:gd name="T42" fmla="*/ 386 w 529"/>
                <a:gd name="T43" fmla="*/ 342 h 587"/>
                <a:gd name="T44" fmla="*/ 367 w 529"/>
                <a:gd name="T45" fmla="*/ 368 h 587"/>
                <a:gd name="T46" fmla="*/ 341 w 529"/>
                <a:gd name="T47" fmla="*/ 404 h 587"/>
                <a:gd name="T48" fmla="*/ 360 w 529"/>
                <a:gd name="T49" fmla="*/ 411 h 587"/>
                <a:gd name="T50" fmla="*/ 365 w 529"/>
                <a:gd name="T51" fmla="*/ 436 h 587"/>
                <a:gd name="T52" fmla="*/ 360 w 529"/>
                <a:gd name="T53" fmla="*/ 459 h 587"/>
                <a:gd name="T54" fmla="*/ 360 w 529"/>
                <a:gd name="T55" fmla="*/ 465 h 587"/>
                <a:gd name="T56" fmla="*/ 365 w 529"/>
                <a:gd name="T57" fmla="*/ 489 h 587"/>
                <a:gd name="T58" fmla="*/ 358 w 529"/>
                <a:gd name="T59" fmla="*/ 520 h 587"/>
                <a:gd name="T60" fmla="*/ 178 w 529"/>
                <a:gd name="T61" fmla="*/ 536 h 587"/>
                <a:gd name="T62" fmla="*/ 170 w 529"/>
                <a:gd name="T63" fmla="*/ 515 h 587"/>
                <a:gd name="T64" fmla="*/ 170 w 529"/>
                <a:gd name="T65" fmla="*/ 491 h 587"/>
                <a:gd name="T66" fmla="*/ 176 w 529"/>
                <a:gd name="T67" fmla="*/ 476 h 587"/>
                <a:gd name="T68" fmla="*/ 170 w 529"/>
                <a:gd name="T69" fmla="*/ 463 h 587"/>
                <a:gd name="T70" fmla="*/ 170 w 529"/>
                <a:gd name="T71" fmla="*/ 439 h 587"/>
                <a:gd name="T72" fmla="*/ 178 w 529"/>
                <a:gd name="T73" fmla="*/ 418 h 587"/>
                <a:gd name="T74" fmla="*/ 193 w 529"/>
                <a:gd name="T75" fmla="*/ 390 h 587"/>
                <a:gd name="T76" fmla="*/ 165 w 529"/>
                <a:gd name="T77" fmla="*/ 370 h 587"/>
                <a:gd name="T78" fmla="*/ 144 w 529"/>
                <a:gd name="T79" fmla="*/ 343 h 587"/>
                <a:gd name="T80" fmla="*/ 126 w 529"/>
                <a:gd name="T81" fmla="*/ 290 h 587"/>
                <a:gd name="T82" fmla="*/ 124 w 529"/>
                <a:gd name="T83" fmla="*/ 256 h 587"/>
                <a:gd name="T84" fmla="*/ 135 w 529"/>
                <a:gd name="T85" fmla="*/ 215 h 587"/>
                <a:gd name="T86" fmla="*/ 156 w 529"/>
                <a:gd name="T87" fmla="*/ 180 h 587"/>
                <a:gd name="T88" fmla="*/ 176 w 529"/>
                <a:gd name="T89" fmla="*/ 161 h 587"/>
                <a:gd name="T90" fmla="*/ 210 w 529"/>
                <a:gd name="T91" fmla="*/ 140 h 587"/>
                <a:gd name="T92" fmla="*/ 250 w 529"/>
                <a:gd name="T93" fmla="*/ 130 h 587"/>
                <a:gd name="T94" fmla="*/ 307 w 529"/>
                <a:gd name="T95" fmla="*/ 545 h 587"/>
                <a:gd name="T96" fmla="*/ 307 w 529"/>
                <a:gd name="T97" fmla="*/ 546 h 587"/>
                <a:gd name="T98" fmla="*/ 300 w 529"/>
                <a:gd name="T99" fmla="*/ 570 h 587"/>
                <a:gd name="T100" fmla="*/ 282 w 529"/>
                <a:gd name="T101" fmla="*/ 584 h 587"/>
                <a:gd name="T102" fmla="*/ 266 w 529"/>
                <a:gd name="T103" fmla="*/ 587 h 587"/>
                <a:gd name="T104" fmla="*/ 245 w 529"/>
                <a:gd name="T105" fmla="*/ 582 h 587"/>
                <a:gd name="T106" fmla="*/ 231 w 529"/>
                <a:gd name="T107" fmla="*/ 566 h 587"/>
                <a:gd name="T108" fmla="*/ 307 w 529"/>
                <a:gd name="T109" fmla="*/ 545 h 587"/>
                <a:gd name="T110" fmla="*/ 198 w 529"/>
                <a:gd name="T111" fmla="*/ 498 h 587"/>
                <a:gd name="T112" fmla="*/ 198 w 529"/>
                <a:gd name="T113" fmla="*/ 502 h 587"/>
                <a:gd name="T114" fmla="*/ 337 w 529"/>
                <a:gd name="T115" fmla="*/ 493 h 587"/>
                <a:gd name="T116" fmla="*/ 337 w 529"/>
                <a:gd name="T117" fmla="*/ 486 h 587"/>
                <a:gd name="T118" fmla="*/ 198 w 529"/>
                <a:gd name="T119" fmla="*/ 445 h 587"/>
                <a:gd name="T120" fmla="*/ 198 w 529"/>
                <a:gd name="T121" fmla="*/ 449 h 587"/>
                <a:gd name="T122" fmla="*/ 337 w 529"/>
                <a:gd name="T123" fmla="*/ 439 h 587"/>
                <a:gd name="T124" fmla="*/ 337 w 529"/>
                <a:gd name="T125" fmla="*/ 434 h 5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29" h="587">
                  <a:moveTo>
                    <a:pt x="249" y="0"/>
                  </a:moveTo>
                  <a:lnTo>
                    <a:pt x="282" y="0"/>
                  </a:lnTo>
                  <a:lnTo>
                    <a:pt x="282" y="88"/>
                  </a:lnTo>
                  <a:lnTo>
                    <a:pt x="249" y="88"/>
                  </a:lnTo>
                  <a:lnTo>
                    <a:pt x="249" y="0"/>
                  </a:lnTo>
                  <a:lnTo>
                    <a:pt x="249" y="0"/>
                  </a:lnTo>
                  <a:close/>
                  <a:moveTo>
                    <a:pt x="529" y="249"/>
                  </a:moveTo>
                  <a:lnTo>
                    <a:pt x="529" y="282"/>
                  </a:lnTo>
                  <a:lnTo>
                    <a:pt x="441" y="282"/>
                  </a:lnTo>
                  <a:lnTo>
                    <a:pt x="441" y="249"/>
                  </a:lnTo>
                  <a:lnTo>
                    <a:pt x="529" y="249"/>
                  </a:lnTo>
                  <a:lnTo>
                    <a:pt x="529" y="249"/>
                  </a:lnTo>
                  <a:close/>
                  <a:moveTo>
                    <a:pt x="486" y="119"/>
                  </a:moveTo>
                  <a:lnTo>
                    <a:pt x="502" y="147"/>
                  </a:lnTo>
                  <a:lnTo>
                    <a:pt x="426" y="191"/>
                  </a:lnTo>
                  <a:lnTo>
                    <a:pt x="410" y="162"/>
                  </a:lnTo>
                  <a:lnTo>
                    <a:pt x="486" y="119"/>
                  </a:lnTo>
                  <a:lnTo>
                    <a:pt x="486" y="119"/>
                  </a:lnTo>
                  <a:close/>
                  <a:moveTo>
                    <a:pt x="383" y="28"/>
                  </a:moveTo>
                  <a:lnTo>
                    <a:pt x="339" y="104"/>
                  </a:lnTo>
                  <a:lnTo>
                    <a:pt x="368" y="119"/>
                  </a:lnTo>
                  <a:lnTo>
                    <a:pt x="411" y="45"/>
                  </a:lnTo>
                  <a:lnTo>
                    <a:pt x="383" y="28"/>
                  </a:lnTo>
                  <a:lnTo>
                    <a:pt x="383" y="28"/>
                  </a:lnTo>
                  <a:close/>
                  <a:moveTo>
                    <a:pt x="0" y="280"/>
                  </a:moveTo>
                  <a:lnTo>
                    <a:pt x="0" y="248"/>
                  </a:lnTo>
                  <a:lnTo>
                    <a:pt x="88" y="248"/>
                  </a:lnTo>
                  <a:lnTo>
                    <a:pt x="88" y="280"/>
                  </a:lnTo>
                  <a:lnTo>
                    <a:pt x="0" y="280"/>
                  </a:lnTo>
                  <a:lnTo>
                    <a:pt x="0" y="280"/>
                  </a:lnTo>
                  <a:close/>
                  <a:moveTo>
                    <a:pt x="27" y="147"/>
                  </a:moveTo>
                  <a:lnTo>
                    <a:pt x="43" y="118"/>
                  </a:lnTo>
                  <a:lnTo>
                    <a:pt x="119" y="162"/>
                  </a:lnTo>
                  <a:lnTo>
                    <a:pt x="103" y="190"/>
                  </a:lnTo>
                  <a:lnTo>
                    <a:pt x="27" y="147"/>
                  </a:lnTo>
                  <a:lnTo>
                    <a:pt x="27" y="147"/>
                  </a:lnTo>
                  <a:close/>
                  <a:moveTo>
                    <a:pt x="118" y="43"/>
                  </a:moveTo>
                  <a:lnTo>
                    <a:pt x="162" y="119"/>
                  </a:lnTo>
                  <a:lnTo>
                    <a:pt x="190" y="104"/>
                  </a:lnTo>
                  <a:lnTo>
                    <a:pt x="147" y="28"/>
                  </a:lnTo>
                  <a:lnTo>
                    <a:pt x="118" y="43"/>
                  </a:lnTo>
                  <a:lnTo>
                    <a:pt x="118" y="43"/>
                  </a:lnTo>
                  <a:close/>
                  <a:moveTo>
                    <a:pt x="265" y="128"/>
                  </a:moveTo>
                  <a:lnTo>
                    <a:pt x="265" y="128"/>
                  </a:lnTo>
                  <a:lnTo>
                    <a:pt x="278" y="130"/>
                  </a:lnTo>
                  <a:lnTo>
                    <a:pt x="292" y="131"/>
                  </a:lnTo>
                  <a:lnTo>
                    <a:pt x="305" y="135"/>
                  </a:lnTo>
                  <a:lnTo>
                    <a:pt x="318" y="140"/>
                  </a:lnTo>
                  <a:lnTo>
                    <a:pt x="331" y="147"/>
                  </a:lnTo>
                  <a:lnTo>
                    <a:pt x="345" y="153"/>
                  </a:lnTo>
                  <a:lnTo>
                    <a:pt x="355" y="161"/>
                  </a:lnTo>
                  <a:lnTo>
                    <a:pt x="364" y="170"/>
                  </a:lnTo>
                  <a:lnTo>
                    <a:pt x="364" y="170"/>
                  </a:lnTo>
                  <a:lnTo>
                    <a:pt x="373" y="180"/>
                  </a:lnTo>
                  <a:lnTo>
                    <a:pt x="383" y="191"/>
                  </a:lnTo>
                  <a:lnTo>
                    <a:pt x="389" y="202"/>
                  </a:lnTo>
                  <a:lnTo>
                    <a:pt x="396" y="215"/>
                  </a:lnTo>
                  <a:lnTo>
                    <a:pt x="400" y="228"/>
                  </a:lnTo>
                  <a:lnTo>
                    <a:pt x="403" y="241"/>
                  </a:lnTo>
                  <a:lnTo>
                    <a:pt x="405" y="256"/>
                  </a:lnTo>
                  <a:lnTo>
                    <a:pt x="406" y="270"/>
                  </a:lnTo>
                  <a:lnTo>
                    <a:pt x="406" y="270"/>
                  </a:lnTo>
                  <a:lnTo>
                    <a:pt x="405" y="290"/>
                  </a:lnTo>
                  <a:lnTo>
                    <a:pt x="401" y="308"/>
                  </a:lnTo>
                  <a:lnTo>
                    <a:pt x="394" y="325"/>
                  </a:lnTo>
                  <a:lnTo>
                    <a:pt x="386" y="342"/>
                  </a:lnTo>
                  <a:lnTo>
                    <a:pt x="386" y="342"/>
                  </a:lnTo>
                  <a:lnTo>
                    <a:pt x="377" y="355"/>
                  </a:lnTo>
                  <a:lnTo>
                    <a:pt x="367" y="368"/>
                  </a:lnTo>
                  <a:lnTo>
                    <a:pt x="354" y="379"/>
                  </a:lnTo>
                  <a:lnTo>
                    <a:pt x="341" y="389"/>
                  </a:lnTo>
                  <a:lnTo>
                    <a:pt x="341" y="404"/>
                  </a:lnTo>
                  <a:lnTo>
                    <a:pt x="346" y="402"/>
                  </a:lnTo>
                  <a:lnTo>
                    <a:pt x="356" y="402"/>
                  </a:lnTo>
                  <a:lnTo>
                    <a:pt x="360" y="411"/>
                  </a:lnTo>
                  <a:lnTo>
                    <a:pt x="360" y="411"/>
                  </a:lnTo>
                  <a:lnTo>
                    <a:pt x="364" y="425"/>
                  </a:lnTo>
                  <a:lnTo>
                    <a:pt x="365" y="436"/>
                  </a:lnTo>
                  <a:lnTo>
                    <a:pt x="365" y="436"/>
                  </a:lnTo>
                  <a:lnTo>
                    <a:pt x="364" y="448"/>
                  </a:lnTo>
                  <a:lnTo>
                    <a:pt x="360" y="459"/>
                  </a:lnTo>
                  <a:lnTo>
                    <a:pt x="359" y="461"/>
                  </a:lnTo>
                  <a:lnTo>
                    <a:pt x="360" y="465"/>
                  </a:lnTo>
                  <a:lnTo>
                    <a:pt x="360" y="465"/>
                  </a:lnTo>
                  <a:lnTo>
                    <a:pt x="364" y="477"/>
                  </a:lnTo>
                  <a:lnTo>
                    <a:pt x="365" y="489"/>
                  </a:lnTo>
                  <a:lnTo>
                    <a:pt x="365" y="489"/>
                  </a:lnTo>
                  <a:lnTo>
                    <a:pt x="364" y="501"/>
                  </a:lnTo>
                  <a:lnTo>
                    <a:pt x="360" y="512"/>
                  </a:lnTo>
                  <a:lnTo>
                    <a:pt x="358" y="520"/>
                  </a:lnTo>
                  <a:lnTo>
                    <a:pt x="348" y="520"/>
                  </a:lnTo>
                  <a:lnTo>
                    <a:pt x="189" y="535"/>
                  </a:lnTo>
                  <a:lnTo>
                    <a:pt x="178" y="536"/>
                  </a:lnTo>
                  <a:lnTo>
                    <a:pt x="174" y="525"/>
                  </a:lnTo>
                  <a:lnTo>
                    <a:pt x="174" y="525"/>
                  </a:lnTo>
                  <a:lnTo>
                    <a:pt x="170" y="515"/>
                  </a:lnTo>
                  <a:lnTo>
                    <a:pt x="169" y="503"/>
                  </a:lnTo>
                  <a:lnTo>
                    <a:pt x="169" y="503"/>
                  </a:lnTo>
                  <a:lnTo>
                    <a:pt x="170" y="491"/>
                  </a:lnTo>
                  <a:lnTo>
                    <a:pt x="172" y="485"/>
                  </a:lnTo>
                  <a:lnTo>
                    <a:pt x="174" y="478"/>
                  </a:lnTo>
                  <a:lnTo>
                    <a:pt x="176" y="476"/>
                  </a:lnTo>
                  <a:lnTo>
                    <a:pt x="174" y="473"/>
                  </a:lnTo>
                  <a:lnTo>
                    <a:pt x="174" y="473"/>
                  </a:lnTo>
                  <a:lnTo>
                    <a:pt x="170" y="463"/>
                  </a:lnTo>
                  <a:lnTo>
                    <a:pt x="169" y="451"/>
                  </a:lnTo>
                  <a:lnTo>
                    <a:pt x="169" y="451"/>
                  </a:lnTo>
                  <a:lnTo>
                    <a:pt x="170" y="439"/>
                  </a:lnTo>
                  <a:lnTo>
                    <a:pt x="172" y="432"/>
                  </a:lnTo>
                  <a:lnTo>
                    <a:pt x="174" y="426"/>
                  </a:lnTo>
                  <a:lnTo>
                    <a:pt x="178" y="418"/>
                  </a:lnTo>
                  <a:lnTo>
                    <a:pt x="186" y="417"/>
                  </a:lnTo>
                  <a:lnTo>
                    <a:pt x="193" y="417"/>
                  </a:lnTo>
                  <a:lnTo>
                    <a:pt x="193" y="390"/>
                  </a:lnTo>
                  <a:lnTo>
                    <a:pt x="193" y="390"/>
                  </a:lnTo>
                  <a:lnTo>
                    <a:pt x="178" y="381"/>
                  </a:lnTo>
                  <a:lnTo>
                    <a:pt x="165" y="370"/>
                  </a:lnTo>
                  <a:lnTo>
                    <a:pt x="155" y="356"/>
                  </a:lnTo>
                  <a:lnTo>
                    <a:pt x="144" y="343"/>
                  </a:lnTo>
                  <a:lnTo>
                    <a:pt x="144" y="343"/>
                  </a:lnTo>
                  <a:lnTo>
                    <a:pt x="136" y="326"/>
                  </a:lnTo>
                  <a:lnTo>
                    <a:pt x="130" y="308"/>
                  </a:lnTo>
                  <a:lnTo>
                    <a:pt x="126" y="290"/>
                  </a:lnTo>
                  <a:lnTo>
                    <a:pt x="124" y="270"/>
                  </a:lnTo>
                  <a:lnTo>
                    <a:pt x="124" y="270"/>
                  </a:lnTo>
                  <a:lnTo>
                    <a:pt x="124" y="256"/>
                  </a:lnTo>
                  <a:lnTo>
                    <a:pt x="127" y="241"/>
                  </a:lnTo>
                  <a:lnTo>
                    <a:pt x="130" y="228"/>
                  </a:lnTo>
                  <a:lnTo>
                    <a:pt x="135" y="215"/>
                  </a:lnTo>
                  <a:lnTo>
                    <a:pt x="141" y="202"/>
                  </a:lnTo>
                  <a:lnTo>
                    <a:pt x="148" y="191"/>
                  </a:lnTo>
                  <a:lnTo>
                    <a:pt x="156" y="180"/>
                  </a:lnTo>
                  <a:lnTo>
                    <a:pt x="165" y="170"/>
                  </a:lnTo>
                  <a:lnTo>
                    <a:pt x="165" y="170"/>
                  </a:lnTo>
                  <a:lnTo>
                    <a:pt x="176" y="161"/>
                  </a:lnTo>
                  <a:lnTo>
                    <a:pt x="186" y="152"/>
                  </a:lnTo>
                  <a:lnTo>
                    <a:pt x="198" y="145"/>
                  </a:lnTo>
                  <a:lnTo>
                    <a:pt x="210" y="140"/>
                  </a:lnTo>
                  <a:lnTo>
                    <a:pt x="223" y="135"/>
                  </a:lnTo>
                  <a:lnTo>
                    <a:pt x="237" y="131"/>
                  </a:lnTo>
                  <a:lnTo>
                    <a:pt x="250" y="130"/>
                  </a:lnTo>
                  <a:lnTo>
                    <a:pt x="265" y="128"/>
                  </a:lnTo>
                  <a:lnTo>
                    <a:pt x="265" y="128"/>
                  </a:lnTo>
                  <a:close/>
                  <a:moveTo>
                    <a:pt x="307" y="545"/>
                  </a:moveTo>
                  <a:lnTo>
                    <a:pt x="307" y="545"/>
                  </a:lnTo>
                  <a:lnTo>
                    <a:pt x="307" y="546"/>
                  </a:lnTo>
                  <a:lnTo>
                    <a:pt x="307" y="546"/>
                  </a:lnTo>
                  <a:lnTo>
                    <a:pt x="307" y="556"/>
                  </a:lnTo>
                  <a:lnTo>
                    <a:pt x="304" y="562"/>
                  </a:lnTo>
                  <a:lnTo>
                    <a:pt x="300" y="570"/>
                  </a:lnTo>
                  <a:lnTo>
                    <a:pt x="295" y="575"/>
                  </a:lnTo>
                  <a:lnTo>
                    <a:pt x="289" y="580"/>
                  </a:lnTo>
                  <a:lnTo>
                    <a:pt x="282" y="584"/>
                  </a:lnTo>
                  <a:lnTo>
                    <a:pt x="275" y="587"/>
                  </a:lnTo>
                  <a:lnTo>
                    <a:pt x="266" y="587"/>
                  </a:lnTo>
                  <a:lnTo>
                    <a:pt x="266" y="587"/>
                  </a:lnTo>
                  <a:lnTo>
                    <a:pt x="259" y="587"/>
                  </a:lnTo>
                  <a:lnTo>
                    <a:pt x="251" y="584"/>
                  </a:lnTo>
                  <a:lnTo>
                    <a:pt x="245" y="582"/>
                  </a:lnTo>
                  <a:lnTo>
                    <a:pt x="240" y="578"/>
                  </a:lnTo>
                  <a:lnTo>
                    <a:pt x="234" y="573"/>
                  </a:lnTo>
                  <a:lnTo>
                    <a:pt x="231" y="566"/>
                  </a:lnTo>
                  <a:lnTo>
                    <a:pt x="228" y="559"/>
                  </a:lnTo>
                  <a:lnTo>
                    <a:pt x="227" y="552"/>
                  </a:lnTo>
                  <a:lnTo>
                    <a:pt x="307" y="545"/>
                  </a:lnTo>
                  <a:lnTo>
                    <a:pt x="307" y="545"/>
                  </a:lnTo>
                  <a:close/>
                  <a:moveTo>
                    <a:pt x="337" y="486"/>
                  </a:moveTo>
                  <a:lnTo>
                    <a:pt x="198" y="498"/>
                  </a:lnTo>
                  <a:lnTo>
                    <a:pt x="198" y="498"/>
                  </a:lnTo>
                  <a:lnTo>
                    <a:pt x="198" y="502"/>
                  </a:lnTo>
                  <a:lnTo>
                    <a:pt x="198" y="502"/>
                  </a:lnTo>
                  <a:lnTo>
                    <a:pt x="198" y="504"/>
                  </a:lnTo>
                  <a:lnTo>
                    <a:pt x="337" y="493"/>
                  </a:lnTo>
                  <a:lnTo>
                    <a:pt x="337" y="493"/>
                  </a:lnTo>
                  <a:lnTo>
                    <a:pt x="337" y="489"/>
                  </a:lnTo>
                  <a:lnTo>
                    <a:pt x="337" y="489"/>
                  </a:lnTo>
                  <a:lnTo>
                    <a:pt x="337" y="486"/>
                  </a:lnTo>
                  <a:lnTo>
                    <a:pt x="337" y="486"/>
                  </a:lnTo>
                  <a:close/>
                  <a:moveTo>
                    <a:pt x="337" y="434"/>
                  </a:moveTo>
                  <a:lnTo>
                    <a:pt x="198" y="445"/>
                  </a:lnTo>
                  <a:lnTo>
                    <a:pt x="198" y="445"/>
                  </a:lnTo>
                  <a:lnTo>
                    <a:pt x="198" y="449"/>
                  </a:lnTo>
                  <a:lnTo>
                    <a:pt x="198" y="449"/>
                  </a:lnTo>
                  <a:lnTo>
                    <a:pt x="198" y="452"/>
                  </a:lnTo>
                  <a:lnTo>
                    <a:pt x="337" y="439"/>
                  </a:lnTo>
                  <a:lnTo>
                    <a:pt x="337" y="439"/>
                  </a:lnTo>
                  <a:lnTo>
                    <a:pt x="337" y="436"/>
                  </a:lnTo>
                  <a:lnTo>
                    <a:pt x="337" y="436"/>
                  </a:lnTo>
                  <a:lnTo>
                    <a:pt x="337" y="434"/>
                  </a:lnTo>
                  <a:lnTo>
                    <a:pt x="337" y="434"/>
                  </a:lnTo>
                  <a:close/>
                </a:path>
              </a:pathLst>
            </a:custGeom>
            <a:solidFill>
              <a:schemeClr val="accent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141313"/>
                </a:solidFill>
                <a:effectLst/>
                <a:uLnTx/>
                <a:uFillTx/>
                <a:latin typeface="Century Gothic"/>
                <a:ea typeface="+mn-ea"/>
                <a:cs typeface="+mn-cs"/>
              </a:endParaRPr>
            </a:p>
          </p:txBody>
        </p:sp>
      </p:grpSp>
      <p:grpSp>
        <p:nvGrpSpPr>
          <p:cNvPr id="18" name="Group 17">
            <a:extLst>
              <a:ext uri="{FF2B5EF4-FFF2-40B4-BE49-F238E27FC236}">
                <a16:creationId xmlns:a16="http://schemas.microsoft.com/office/drawing/2014/main" id="{949DCD69-EA33-DFB6-C755-0D024A4D754F}"/>
              </a:ext>
            </a:extLst>
          </p:cNvPr>
          <p:cNvGrpSpPr/>
          <p:nvPr/>
        </p:nvGrpSpPr>
        <p:grpSpPr>
          <a:xfrm>
            <a:off x="4765533" y="2025995"/>
            <a:ext cx="2660936" cy="3764774"/>
            <a:chOff x="5050288" y="2025995"/>
            <a:chExt cx="2660936" cy="3764774"/>
          </a:xfrm>
        </p:grpSpPr>
        <p:sp>
          <p:nvSpPr>
            <p:cNvPr id="46" name="Rectangle 45">
              <a:extLst>
                <a:ext uri="{FF2B5EF4-FFF2-40B4-BE49-F238E27FC236}">
                  <a16:creationId xmlns:a16="http://schemas.microsoft.com/office/drawing/2014/main" id="{FEB54BA0-509F-9AC0-4FB7-B57C03CA789B}"/>
                </a:ext>
              </a:extLst>
            </p:cNvPr>
            <p:cNvSpPr/>
            <p:nvPr/>
          </p:nvSpPr>
          <p:spPr>
            <a:xfrm>
              <a:off x="5050288" y="3798703"/>
              <a:ext cx="2660936" cy="199206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72000" tIns="72000" rIns="72000" bIns="72000" rtlCol="0" anchor="t">
              <a:noAutofit/>
            </a:bodyPr>
            <a:lstStyle/>
            <a:p>
              <a:pPr marL="0" marR="0" lvl="2" indent="0" algn="l" defTabSz="914400" rtl="0" eaLnBrk="1" fontAlgn="ctr" latinLnBrk="0" hangingPunct="1">
                <a:lnSpc>
                  <a:spcPct val="100000"/>
                </a:lnSpc>
                <a:spcBef>
                  <a:spcPts val="0"/>
                </a:spcBef>
                <a:spcAft>
                  <a:spcPts val="0"/>
                </a:spcAft>
                <a:buClrTx/>
                <a:buSzPts val="1000"/>
                <a:buFontTx/>
                <a:buNone/>
                <a:tabLst>
                  <a:tab pos="457200" algn="l"/>
                </a:tabLst>
                <a:defRPr/>
              </a:pPr>
              <a:endParaRPr kumimoji="0" lang="fr-FR" sz="1200" b="0" i="0" u="none" strike="noStrike" kern="1200" cap="none" spc="0" normalizeH="0" baseline="0" noProof="0" dirty="0">
                <a:ln>
                  <a:noFill/>
                </a:ln>
                <a:solidFill>
                  <a:srgbClr val="141313">
                    <a:lumMod val="75000"/>
                    <a:lumOff val="25000"/>
                  </a:srgbClr>
                </a:solidFill>
                <a:effectLst/>
                <a:uLnTx/>
                <a:uFillTx/>
                <a:latin typeface="Montserrat" pitchFamily="2" charset="0"/>
                <a:ea typeface="Times New Roman" panose="02020603050405020304" pitchFamily="18" charset="0"/>
                <a:cs typeface="+mn-cs"/>
              </a:endParaRPr>
            </a:p>
            <a:p>
              <a:pPr marL="0" marR="0" lvl="2" indent="0" algn="l" defTabSz="914400" rtl="0" eaLnBrk="1" fontAlgn="ctr" latinLnBrk="0" hangingPunct="1">
                <a:lnSpc>
                  <a:spcPct val="100000"/>
                </a:lnSpc>
                <a:spcBef>
                  <a:spcPts val="0"/>
                </a:spcBef>
                <a:spcAft>
                  <a:spcPts val="0"/>
                </a:spcAft>
                <a:buClrTx/>
                <a:buSzPts val="1000"/>
                <a:buFontTx/>
                <a:buNone/>
                <a:tabLst>
                  <a:tab pos="457200" algn="l"/>
                </a:tabLst>
                <a:defRPr/>
              </a:pPr>
              <a:endParaRPr kumimoji="0" lang="fr-FR" sz="1200" b="0" i="0" u="none" strike="noStrike" kern="1200" cap="none" spc="0" normalizeH="0" baseline="0" noProof="0" dirty="0">
                <a:ln>
                  <a:noFill/>
                </a:ln>
                <a:solidFill>
                  <a:srgbClr val="141313">
                    <a:lumMod val="75000"/>
                    <a:lumOff val="25000"/>
                  </a:srgbClr>
                </a:solidFill>
                <a:effectLst/>
                <a:uLnTx/>
                <a:uFillTx/>
                <a:latin typeface="Montserrat" pitchFamily="2" charset="0"/>
                <a:ea typeface="Times New Roman" panose="02020603050405020304" pitchFamily="18" charset="0"/>
                <a:cs typeface="+mn-cs"/>
              </a:endParaRPr>
            </a:p>
            <a:p>
              <a:pPr marL="0" marR="0" lvl="2" indent="0" algn="l" defTabSz="914400" rtl="0" eaLnBrk="1" fontAlgn="ctr" latinLnBrk="0" hangingPunct="1">
                <a:lnSpc>
                  <a:spcPct val="100000"/>
                </a:lnSpc>
                <a:spcBef>
                  <a:spcPts val="0"/>
                </a:spcBef>
                <a:spcAft>
                  <a:spcPts val="0"/>
                </a:spcAft>
                <a:buClrTx/>
                <a:buSzPts val="1000"/>
                <a:buFontTx/>
                <a:buNone/>
                <a:tabLst>
                  <a:tab pos="457200" algn="l"/>
                </a:tabLst>
                <a:defRPr/>
              </a:pPr>
              <a:endParaRPr kumimoji="0" lang="fr-FR" sz="1200" b="0" i="0" u="none" strike="noStrike" kern="1200" cap="none" spc="0" normalizeH="0" baseline="0" noProof="0" dirty="0">
                <a:ln>
                  <a:noFill/>
                </a:ln>
                <a:solidFill>
                  <a:srgbClr val="141313">
                    <a:lumMod val="75000"/>
                    <a:lumOff val="25000"/>
                  </a:srgbClr>
                </a:solidFill>
                <a:effectLst/>
                <a:uLnTx/>
                <a:uFillTx/>
                <a:latin typeface="Montserrat" pitchFamily="2" charset="0"/>
                <a:ea typeface="Times New Roman" panose="02020603050405020304" pitchFamily="18" charset="0"/>
                <a:cs typeface="+mn-cs"/>
              </a:endParaRPr>
            </a:p>
            <a:p>
              <a:pPr marL="0" marR="0" lvl="2" indent="0" algn="l" defTabSz="914400" rtl="0" eaLnBrk="1" fontAlgn="ctr" latinLnBrk="0" hangingPunct="1">
                <a:lnSpc>
                  <a:spcPct val="100000"/>
                </a:lnSpc>
                <a:spcBef>
                  <a:spcPts val="0"/>
                </a:spcBef>
                <a:spcAft>
                  <a:spcPts val="0"/>
                </a:spcAft>
                <a:buClrTx/>
                <a:buSzPts val="1000"/>
                <a:buFontTx/>
                <a:buNone/>
                <a:tabLst>
                  <a:tab pos="457200" algn="l"/>
                </a:tabLst>
                <a:defRPr/>
              </a:pPr>
              <a:r>
                <a:rPr kumimoji="0" lang="fr-FR" sz="1200" b="0" i="0" u="none" strike="noStrike" kern="1200" cap="none" spc="0" normalizeH="0" baseline="0" noProof="0" dirty="0">
                  <a:ln>
                    <a:noFill/>
                  </a:ln>
                  <a:solidFill>
                    <a:srgbClr val="141313">
                      <a:lumMod val="75000"/>
                      <a:lumOff val="25000"/>
                    </a:srgbClr>
                  </a:solidFill>
                  <a:effectLst/>
                  <a:uLnTx/>
                  <a:uFillTx/>
                  <a:latin typeface="Montserrat" pitchFamily="2" charset="0"/>
                  <a:ea typeface="Times New Roman" panose="02020603050405020304" pitchFamily="18" charset="0"/>
                  <a:cs typeface="+mn-cs"/>
                </a:rPr>
                <a:t>Le mentorat permet à chaque jeune mentoré d’avoir un </a:t>
              </a:r>
              <a:r>
                <a:rPr kumimoji="0" lang="fr-FR" sz="1200" b="1" i="0" u="none" strike="noStrike" kern="1200" cap="none" spc="0" normalizeH="0" baseline="0" noProof="0" dirty="0">
                  <a:ln>
                    <a:noFill/>
                  </a:ln>
                  <a:solidFill>
                    <a:srgbClr val="004A84"/>
                  </a:solidFill>
                  <a:effectLst/>
                  <a:uLnTx/>
                  <a:uFillTx/>
                  <a:latin typeface="Montserrat" pitchFamily="2" charset="0"/>
                  <a:ea typeface="Times New Roman" panose="02020603050405020304" pitchFamily="18" charset="0"/>
                  <a:cs typeface="+mn-cs"/>
                </a:rPr>
                <a:t>suivi individualisé </a:t>
              </a:r>
              <a:r>
                <a:rPr kumimoji="0" lang="fr-FR" sz="1200" b="0" i="0" u="none" strike="noStrike" kern="1200" cap="none" spc="0" normalizeH="0" baseline="0" noProof="0" dirty="0">
                  <a:ln>
                    <a:noFill/>
                  </a:ln>
                  <a:solidFill>
                    <a:srgbClr val="141313">
                      <a:lumMod val="75000"/>
                      <a:lumOff val="25000"/>
                    </a:srgbClr>
                  </a:solidFill>
                  <a:effectLst/>
                  <a:uLnTx/>
                  <a:uFillTx/>
                  <a:latin typeface="Montserrat" pitchFamily="2" charset="0"/>
                  <a:ea typeface="Times New Roman" panose="02020603050405020304" pitchFamily="18" charset="0"/>
                  <a:cs typeface="+mn-cs"/>
                </a:rPr>
                <a:t>avec son mentor</a:t>
              </a:r>
            </a:p>
          </p:txBody>
        </p:sp>
        <p:sp>
          <p:nvSpPr>
            <p:cNvPr id="13" name="Freeform 43">
              <a:extLst>
                <a:ext uri="{FF2B5EF4-FFF2-40B4-BE49-F238E27FC236}">
                  <a16:creationId xmlns:a16="http://schemas.microsoft.com/office/drawing/2014/main" id="{B479D12A-1938-26D6-C433-89CB7F58B7C8}"/>
                </a:ext>
              </a:extLst>
            </p:cNvPr>
            <p:cNvSpPr>
              <a:spLocks noEditPoints="1"/>
            </p:cNvSpPr>
            <p:nvPr/>
          </p:nvSpPr>
          <p:spPr bwMode="auto">
            <a:xfrm>
              <a:off x="5187184" y="3929187"/>
              <a:ext cx="541336" cy="358175"/>
            </a:xfrm>
            <a:custGeom>
              <a:avLst/>
              <a:gdLst>
                <a:gd name="T0" fmla="*/ 269 w 671"/>
                <a:gd name="T1" fmla="*/ 83 h 366"/>
                <a:gd name="T2" fmla="*/ 161 w 671"/>
                <a:gd name="T3" fmla="*/ 266 h 366"/>
                <a:gd name="T4" fmla="*/ 177 w 671"/>
                <a:gd name="T5" fmla="*/ 261 h 366"/>
                <a:gd name="T6" fmla="*/ 191 w 671"/>
                <a:gd name="T7" fmla="*/ 270 h 366"/>
                <a:gd name="T8" fmla="*/ 187 w 671"/>
                <a:gd name="T9" fmla="*/ 290 h 366"/>
                <a:gd name="T10" fmla="*/ 175 w 671"/>
                <a:gd name="T11" fmla="*/ 302 h 366"/>
                <a:gd name="T12" fmla="*/ 162 w 671"/>
                <a:gd name="T13" fmla="*/ 293 h 366"/>
                <a:gd name="T14" fmla="*/ 0 w 671"/>
                <a:gd name="T15" fmla="*/ 269 h 366"/>
                <a:gd name="T16" fmla="*/ 504 w 671"/>
                <a:gd name="T17" fmla="*/ 75 h 366"/>
                <a:gd name="T18" fmla="*/ 245 w 671"/>
                <a:gd name="T19" fmla="*/ 124 h 366"/>
                <a:gd name="T20" fmla="*/ 251 w 671"/>
                <a:gd name="T21" fmla="*/ 138 h 366"/>
                <a:gd name="T22" fmla="*/ 262 w 671"/>
                <a:gd name="T23" fmla="*/ 145 h 366"/>
                <a:gd name="T24" fmla="*/ 296 w 671"/>
                <a:gd name="T25" fmla="*/ 122 h 366"/>
                <a:gd name="T26" fmla="*/ 493 w 671"/>
                <a:gd name="T27" fmla="*/ 196 h 366"/>
                <a:gd name="T28" fmla="*/ 495 w 671"/>
                <a:gd name="T29" fmla="*/ 201 h 366"/>
                <a:gd name="T30" fmla="*/ 493 w 671"/>
                <a:gd name="T31" fmla="*/ 225 h 366"/>
                <a:gd name="T32" fmla="*/ 384 w 671"/>
                <a:gd name="T33" fmla="*/ 190 h 366"/>
                <a:gd name="T34" fmla="*/ 456 w 671"/>
                <a:gd name="T35" fmla="*/ 255 h 366"/>
                <a:gd name="T36" fmla="*/ 452 w 671"/>
                <a:gd name="T37" fmla="*/ 264 h 366"/>
                <a:gd name="T38" fmla="*/ 335 w 671"/>
                <a:gd name="T39" fmla="*/ 244 h 366"/>
                <a:gd name="T40" fmla="*/ 423 w 671"/>
                <a:gd name="T41" fmla="*/ 289 h 366"/>
                <a:gd name="T42" fmla="*/ 409 w 671"/>
                <a:gd name="T43" fmla="*/ 310 h 366"/>
                <a:gd name="T44" fmla="*/ 380 w 671"/>
                <a:gd name="T45" fmla="*/ 319 h 366"/>
                <a:gd name="T46" fmla="*/ 371 w 671"/>
                <a:gd name="T47" fmla="*/ 342 h 366"/>
                <a:gd name="T48" fmla="*/ 317 w 671"/>
                <a:gd name="T49" fmla="*/ 311 h 366"/>
                <a:gd name="T50" fmla="*/ 312 w 671"/>
                <a:gd name="T51" fmla="*/ 299 h 366"/>
                <a:gd name="T52" fmla="*/ 286 w 671"/>
                <a:gd name="T53" fmla="*/ 306 h 366"/>
                <a:gd name="T54" fmla="*/ 276 w 671"/>
                <a:gd name="T55" fmla="*/ 289 h 366"/>
                <a:gd name="T56" fmla="*/ 270 w 671"/>
                <a:gd name="T57" fmla="*/ 272 h 366"/>
                <a:gd name="T58" fmla="*/ 238 w 671"/>
                <a:gd name="T59" fmla="*/ 261 h 366"/>
                <a:gd name="T60" fmla="*/ 233 w 671"/>
                <a:gd name="T61" fmla="*/ 315 h 366"/>
                <a:gd name="T62" fmla="*/ 240 w 671"/>
                <a:gd name="T63" fmla="*/ 336 h 366"/>
                <a:gd name="T64" fmla="*/ 261 w 671"/>
                <a:gd name="T65" fmla="*/ 348 h 366"/>
                <a:gd name="T66" fmla="*/ 284 w 671"/>
                <a:gd name="T67" fmla="*/ 328 h 366"/>
                <a:gd name="T68" fmla="*/ 287 w 671"/>
                <a:gd name="T69" fmla="*/ 345 h 366"/>
                <a:gd name="T70" fmla="*/ 305 w 671"/>
                <a:gd name="T71" fmla="*/ 357 h 366"/>
                <a:gd name="T72" fmla="*/ 363 w 671"/>
                <a:gd name="T73" fmla="*/ 365 h 366"/>
                <a:gd name="T74" fmla="*/ 375 w 671"/>
                <a:gd name="T75" fmla="*/ 365 h 366"/>
                <a:gd name="T76" fmla="*/ 394 w 671"/>
                <a:gd name="T77" fmla="*/ 348 h 366"/>
                <a:gd name="T78" fmla="*/ 403 w 671"/>
                <a:gd name="T79" fmla="*/ 331 h 366"/>
                <a:gd name="T80" fmla="*/ 418 w 671"/>
                <a:gd name="T81" fmla="*/ 328 h 366"/>
                <a:gd name="T82" fmla="*/ 434 w 671"/>
                <a:gd name="T83" fmla="*/ 315 h 366"/>
                <a:gd name="T84" fmla="*/ 444 w 671"/>
                <a:gd name="T85" fmla="*/ 293 h 366"/>
                <a:gd name="T86" fmla="*/ 464 w 671"/>
                <a:gd name="T87" fmla="*/ 281 h 366"/>
                <a:gd name="T88" fmla="*/ 563 w 671"/>
                <a:gd name="T89" fmla="*/ 283 h 366"/>
                <a:gd name="T90" fmla="*/ 491 w 671"/>
                <a:gd name="T91" fmla="*/ 33 h 366"/>
                <a:gd name="T92" fmla="*/ 198 w 671"/>
                <a:gd name="T93" fmla="*/ 299 h 366"/>
                <a:gd name="T94" fmla="*/ 202 w 671"/>
                <a:gd name="T95" fmla="*/ 315 h 366"/>
                <a:gd name="T96" fmla="*/ 220 w 671"/>
                <a:gd name="T97" fmla="*/ 323 h 366"/>
                <a:gd name="T98" fmla="*/ 228 w 671"/>
                <a:gd name="T99" fmla="*/ 274 h 366"/>
                <a:gd name="T100" fmla="*/ 200 w 671"/>
                <a:gd name="T101" fmla="*/ 261 h 3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671" h="366">
                  <a:moveTo>
                    <a:pt x="88" y="0"/>
                  </a:moveTo>
                  <a:lnTo>
                    <a:pt x="203" y="38"/>
                  </a:lnTo>
                  <a:lnTo>
                    <a:pt x="190" y="79"/>
                  </a:lnTo>
                  <a:lnTo>
                    <a:pt x="269" y="83"/>
                  </a:lnTo>
                  <a:lnTo>
                    <a:pt x="249" y="104"/>
                  </a:lnTo>
                  <a:lnTo>
                    <a:pt x="183" y="99"/>
                  </a:lnTo>
                  <a:lnTo>
                    <a:pt x="134" y="249"/>
                  </a:lnTo>
                  <a:lnTo>
                    <a:pt x="161" y="266"/>
                  </a:lnTo>
                  <a:lnTo>
                    <a:pt x="161" y="266"/>
                  </a:lnTo>
                  <a:lnTo>
                    <a:pt x="164" y="257"/>
                  </a:lnTo>
                  <a:lnTo>
                    <a:pt x="164" y="257"/>
                  </a:lnTo>
                  <a:lnTo>
                    <a:pt x="177" y="261"/>
                  </a:lnTo>
                  <a:lnTo>
                    <a:pt x="186" y="265"/>
                  </a:lnTo>
                  <a:lnTo>
                    <a:pt x="189" y="268"/>
                  </a:lnTo>
                  <a:lnTo>
                    <a:pt x="191" y="270"/>
                  </a:lnTo>
                  <a:lnTo>
                    <a:pt x="191" y="270"/>
                  </a:lnTo>
                  <a:lnTo>
                    <a:pt x="190" y="276"/>
                  </a:lnTo>
                  <a:lnTo>
                    <a:pt x="189" y="283"/>
                  </a:lnTo>
                  <a:lnTo>
                    <a:pt x="191" y="285"/>
                  </a:lnTo>
                  <a:lnTo>
                    <a:pt x="187" y="290"/>
                  </a:lnTo>
                  <a:lnTo>
                    <a:pt x="187" y="290"/>
                  </a:lnTo>
                  <a:lnTo>
                    <a:pt x="183" y="304"/>
                  </a:lnTo>
                  <a:lnTo>
                    <a:pt x="183" y="304"/>
                  </a:lnTo>
                  <a:lnTo>
                    <a:pt x="175" y="302"/>
                  </a:lnTo>
                  <a:lnTo>
                    <a:pt x="169" y="298"/>
                  </a:lnTo>
                  <a:lnTo>
                    <a:pt x="165" y="295"/>
                  </a:lnTo>
                  <a:lnTo>
                    <a:pt x="162" y="293"/>
                  </a:lnTo>
                  <a:lnTo>
                    <a:pt x="162" y="293"/>
                  </a:lnTo>
                  <a:lnTo>
                    <a:pt x="162" y="290"/>
                  </a:lnTo>
                  <a:lnTo>
                    <a:pt x="127" y="269"/>
                  </a:lnTo>
                  <a:lnTo>
                    <a:pt x="115" y="307"/>
                  </a:lnTo>
                  <a:lnTo>
                    <a:pt x="0" y="269"/>
                  </a:lnTo>
                  <a:lnTo>
                    <a:pt x="88" y="0"/>
                  </a:lnTo>
                  <a:lnTo>
                    <a:pt x="88" y="0"/>
                  </a:lnTo>
                  <a:close/>
                  <a:moveTo>
                    <a:pt x="491" y="33"/>
                  </a:moveTo>
                  <a:lnTo>
                    <a:pt x="504" y="75"/>
                  </a:lnTo>
                  <a:lnTo>
                    <a:pt x="445" y="93"/>
                  </a:lnTo>
                  <a:lnTo>
                    <a:pt x="385" y="66"/>
                  </a:lnTo>
                  <a:lnTo>
                    <a:pt x="297" y="74"/>
                  </a:lnTo>
                  <a:lnTo>
                    <a:pt x="245" y="124"/>
                  </a:lnTo>
                  <a:lnTo>
                    <a:pt x="245" y="124"/>
                  </a:lnTo>
                  <a:lnTo>
                    <a:pt x="246" y="126"/>
                  </a:lnTo>
                  <a:lnTo>
                    <a:pt x="249" y="134"/>
                  </a:lnTo>
                  <a:lnTo>
                    <a:pt x="251" y="138"/>
                  </a:lnTo>
                  <a:lnTo>
                    <a:pt x="254" y="142"/>
                  </a:lnTo>
                  <a:lnTo>
                    <a:pt x="258" y="145"/>
                  </a:lnTo>
                  <a:lnTo>
                    <a:pt x="262" y="145"/>
                  </a:lnTo>
                  <a:lnTo>
                    <a:pt x="262" y="145"/>
                  </a:lnTo>
                  <a:lnTo>
                    <a:pt x="267" y="143"/>
                  </a:lnTo>
                  <a:lnTo>
                    <a:pt x="274" y="141"/>
                  </a:lnTo>
                  <a:lnTo>
                    <a:pt x="286" y="131"/>
                  </a:lnTo>
                  <a:lnTo>
                    <a:pt x="296" y="122"/>
                  </a:lnTo>
                  <a:lnTo>
                    <a:pt x="301" y="117"/>
                  </a:lnTo>
                  <a:lnTo>
                    <a:pt x="364" y="120"/>
                  </a:lnTo>
                  <a:lnTo>
                    <a:pt x="493" y="196"/>
                  </a:lnTo>
                  <a:lnTo>
                    <a:pt x="493" y="196"/>
                  </a:lnTo>
                  <a:lnTo>
                    <a:pt x="493" y="196"/>
                  </a:lnTo>
                  <a:lnTo>
                    <a:pt x="494" y="197"/>
                  </a:lnTo>
                  <a:lnTo>
                    <a:pt x="494" y="197"/>
                  </a:lnTo>
                  <a:lnTo>
                    <a:pt x="495" y="201"/>
                  </a:lnTo>
                  <a:lnTo>
                    <a:pt x="496" y="205"/>
                  </a:lnTo>
                  <a:lnTo>
                    <a:pt x="496" y="211"/>
                  </a:lnTo>
                  <a:lnTo>
                    <a:pt x="495" y="218"/>
                  </a:lnTo>
                  <a:lnTo>
                    <a:pt x="493" y="225"/>
                  </a:lnTo>
                  <a:lnTo>
                    <a:pt x="490" y="230"/>
                  </a:lnTo>
                  <a:lnTo>
                    <a:pt x="486" y="234"/>
                  </a:lnTo>
                  <a:lnTo>
                    <a:pt x="482" y="236"/>
                  </a:lnTo>
                  <a:lnTo>
                    <a:pt x="384" y="190"/>
                  </a:lnTo>
                  <a:lnTo>
                    <a:pt x="376" y="209"/>
                  </a:lnTo>
                  <a:lnTo>
                    <a:pt x="456" y="247"/>
                  </a:lnTo>
                  <a:lnTo>
                    <a:pt x="456" y="247"/>
                  </a:lnTo>
                  <a:lnTo>
                    <a:pt x="456" y="255"/>
                  </a:lnTo>
                  <a:lnTo>
                    <a:pt x="456" y="255"/>
                  </a:lnTo>
                  <a:lnTo>
                    <a:pt x="455" y="260"/>
                  </a:lnTo>
                  <a:lnTo>
                    <a:pt x="452" y="264"/>
                  </a:lnTo>
                  <a:lnTo>
                    <a:pt x="452" y="264"/>
                  </a:lnTo>
                  <a:lnTo>
                    <a:pt x="448" y="268"/>
                  </a:lnTo>
                  <a:lnTo>
                    <a:pt x="443" y="272"/>
                  </a:lnTo>
                  <a:lnTo>
                    <a:pt x="344" y="225"/>
                  </a:lnTo>
                  <a:lnTo>
                    <a:pt x="335" y="244"/>
                  </a:lnTo>
                  <a:lnTo>
                    <a:pt x="422" y="285"/>
                  </a:lnTo>
                  <a:lnTo>
                    <a:pt x="422" y="285"/>
                  </a:lnTo>
                  <a:lnTo>
                    <a:pt x="423" y="286"/>
                  </a:lnTo>
                  <a:lnTo>
                    <a:pt x="423" y="289"/>
                  </a:lnTo>
                  <a:lnTo>
                    <a:pt x="420" y="297"/>
                  </a:lnTo>
                  <a:lnTo>
                    <a:pt x="415" y="304"/>
                  </a:lnTo>
                  <a:lnTo>
                    <a:pt x="413" y="307"/>
                  </a:lnTo>
                  <a:lnTo>
                    <a:pt x="409" y="310"/>
                  </a:lnTo>
                  <a:lnTo>
                    <a:pt x="317" y="266"/>
                  </a:lnTo>
                  <a:lnTo>
                    <a:pt x="308" y="285"/>
                  </a:lnTo>
                  <a:lnTo>
                    <a:pt x="380" y="319"/>
                  </a:lnTo>
                  <a:lnTo>
                    <a:pt x="380" y="319"/>
                  </a:lnTo>
                  <a:lnTo>
                    <a:pt x="380" y="324"/>
                  </a:lnTo>
                  <a:lnTo>
                    <a:pt x="377" y="332"/>
                  </a:lnTo>
                  <a:lnTo>
                    <a:pt x="373" y="340"/>
                  </a:lnTo>
                  <a:lnTo>
                    <a:pt x="371" y="342"/>
                  </a:lnTo>
                  <a:lnTo>
                    <a:pt x="368" y="345"/>
                  </a:lnTo>
                  <a:lnTo>
                    <a:pt x="316" y="320"/>
                  </a:lnTo>
                  <a:lnTo>
                    <a:pt x="316" y="320"/>
                  </a:lnTo>
                  <a:lnTo>
                    <a:pt x="317" y="311"/>
                  </a:lnTo>
                  <a:lnTo>
                    <a:pt x="317" y="306"/>
                  </a:lnTo>
                  <a:lnTo>
                    <a:pt x="317" y="306"/>
                  </a:lnTo>
                  <a:lnTo>
                    <a:pt x="316" y="302"/>
                  </a:lnTo>
                  <a:lnTo>
                    <a:pt x="312" y="299"/>
                  </a:lnTo>
                  <a:lnTo>
                    <a:pt x="303" y="295"/>
                  </a:lnTo>
                  <a:lnTo>
                    <a:pt x="288" y="291"/>
                  </a:lnTo>
                  <a:lnTo>
                    <a:pt x="288" y="291"/>
                  </a:lnTo>
                  <a:lnTo>
                    <a:pt x="286" y="306"/>
                  </a:lnTo>
                  <a:lnTo>
                    <a:pt x="275" y="300"/>
                  </a:lnTo>
                  <a:lnTo>
                    <a:pt x="274" y="303"/>
                  </a:lnTo>
                  <a:lnTo>
                    <a:pt x="274" y="303"/>
                  </a:lnTo>
                  <a:lnTo>
                    <a:pt x="276" y="289"/>
                  </a:lnTo>
                  <a:lnTo>
                    <a:pt x="276" y="280"/>
                  </a:lnTo>
                  <a:lnTo>
                    <a:pt x="276" y="280"/>
                  </a:lnTo>
                  <a:lnTo>
                    <a:pt x="275" y="276"/>
                  </a:lnTo>
                  <a:lnTo>
                    <a:pt x="270" y="272"/>
                  </a:lnTo>
                  <a:lnTo>
                    <a:pt x="263" y="269"/>
                  </a:lnTo>
                  <a:lnTo>
                    <a:pt x="257" y="266"/>
                  </a:lnTo>
                  <a:lnTo>
                    <a:pt x="244" y="262"/>
                  </a:lnTo>
                  <a:lnTo>
                    <a:pt x="238" y="261"/>
                  </a:lnTo>
                  <a:lnTo>
                    <a:pt x="238" y="261"/>
                  </a:lnTo>
                  <a:lnTo>
                    <a:pt x="237" y="270"/>
                  </a:lnTo>
                  <a:lnTo>
                    <a:pt x="234" y="291"/>
                  </a:lnTo>
                  <a:lnTo>
                    <a:pt x="233" y="315"/>
                  </a:lnTo>
                  <a:lnTo>
                    <a:pt x="234" y="324"/>
                  </a:lnTo>
                  <a:lnTo>
                    <a:pt x="236" y="331"/>
                  </a:lnTo>
                  <a:lnTo>
                    <a:pt x="236" y="331"/>
                  </a:lnTo>
                  <a:lnTo>
                    <a:pt x="240" y="336"/>
                  </a:lnTo>
                  <a:lnTo>
                    <a:pt x="244" y="340"/>
                  </a:lnTo>
                  <a:lnTo>
                    <a:pt x="249" y="342"/>
                  </a:lnTo>
                  <a:lnTo>
                    <a:pt x="253" y="345"/>
                  </a:lnTo>
                  <a:lnTo>
                    <a:pt x="261" y="348"/>
                  </a:lnTo>
                  <a:lnTo>
                    <a:pt x="265" y="348"/>
                  </a:lnTo>
                  <a:lnTo>
                    <a:pt x="265" y="348"/>
                  </a:lnTo>
                  <a:lnTo>
                    <a:pt x="270" y="321"/>
                  </a:lnTo>
                  <a:lnTo>
                    <a:pt x="284" y="328"/>
                  </a:lnTo>
                  <a:lnTo>
                    <a:pt x="284" y="328"/>
                  </a:lnTo>
                  <a:lnTo>
                    <a:pt x="284" y="338"/>
                  </a:lnTo>
                  <a:lnTo>
                    <a:pt x="287" y="345"/>
                  </a:lnTo>
                  <a:lnTo>
                    <a:pt x="287" y="345"/>
                  </a:lnTo>
                  <a:lnTo>
                    <a:pt x="289" y="348"/>
                  </a:lnTo>
                  <a:lnTo>
                    <a:pt x="292" y="352"/>
                  </a:lnTo>
                  <a:lnTo>
                    <a:pt x="300" y="356"/>
                  </a:lnTo>
                  <a:lnTo>
                    <a:pt x="305" y="357"/>
                  </a:lnTo>
                  <a:lnTo>
                    <a:pt x="308" y="357"/>
                  </a:lnTo>
                  <a:lnTo>
                    <a:pt x="308" y="357"/>
                  </a:lnTo>
                  <a:lnTo>
                    <a:pt x="312" y="341"/>
                  </a:lnTo>
                  <a:lnTo>
                    <a:pt x="363" y="365"/>
                  </a:lnTo>
                  <a:lnTo>
                    <a:pt x="365" y="366"/>
                  </a:lnTo>
                  <a:lnTo>
                    <a:pt x="369" y="366"/>
                  </a:lnTo>
                  <a:lnTo>
                    <a:pt x="369" y="366"/>
                  </a:lnTo>
                  <a:lnTo>
                    <a:pt x="375" y="365"/>
                  </a:lnTo>
                  <a:lnTo>
                    <a:pt x="381" y="361"/>
                  </a:lnTo>
                  <a:lnTo>
                    <a:pt x="386" y="357"/>
                  </a:lnTo>
                  <a:lnTo>
                    <a:pt x="390" y="353"/>
                  </a:lnTo>
                  <a:lnTo>
                    <a:pt x="394" y="348"/>
                  </a:lnTo>
                  <a:lnTo>
                    <a:pt x="397" y="341"/>
                  </a:lnTo>
                  <a:lnTo>
                    <a:pt x="400" y="335"/>
                  </a:lnTo>
                  <a:lnTo>
                    <a:pt x="401" y="328"/>
                  </a:lnTo>
                  <a:lnTo>
                    <a:pt x="403" y="331"/>
                  </a:lnTo>
                  <a:lnTo>
                    <a:pt x="407" y="332"/>
                  </a:lnTo>
                  <a:lnTo>
                    <a:pt x="410" y="331"/>
                  </a:lnTo>
                  <a:lnTo>
                    <a:pt x="410" y="331"/>
                  </a:lnTo>
                  <a:lnTo>
                    <a:pt x="418" y="328"/>
                  </a:lnTo>
                  <a:lnTo>
                    <a:pt x="424" y="325"/>
                  </a:lnTo>
                  <a:lnTo>
                    <a:pt x="430" y="320"/>
                  </a:lnTo>
                  <a:lnTo>
                    <a:pt x="434" y="315"/>
                  </a:lnTo>
                  <a:lnTo>
                    <a:pt x="434" y="315"/>
                  </a:lnTo>
                  <a:lnTo>
                    <a:pt x="439" y="304"/>
                  </a:lnTo>
                  <a:lnTo>
                    <a:pt x="441" y="299"/>
                  </a:lnTo>
                  <a:lnTo>
                    <a:pt x="443" y="293"/>
                  </a:lnTo>
                  <a:lnTo>
                    <a:pt x="444" y="293"/>
                  </a:lnTo>
                  <a:lnTo>
                    <a:pt x="444" y="293"/>
                  </a:lnTo>
                  <a:lnTo>
                    <a:pt x="452" y="290"/>
                  </a:lnTo>
                  <a:lnTo>
                    <a:pt x="458" y="286"/>
                  </a:lnTo>
                  <a:lnTo>
                    <a:pt x="464" y="281"/>
                  </a:lnTo>
                  <a:lnTo>
                    <a:pt x="469" y="276"/>
                  </a:lnTo>
                  <a:lnTo>
                    <a:pt x="469" y="276"/>
                  </a:lnTo>
                  <a:lnTo>
                    <a:pt x="555" y="253"/>
                  </a:lnTo>
                  <a:lnTo>
                    <a:pt x="563" y="283"/>
                  </a:lnTo>
                  <a:lnTo>
                    <a:pt x="671" y="252"/>
                  </a:lnTo>
                  <a:lnTo>
                    <a:pt x="599" y="2"/>
                  </a:lnTo>
                  <a:lnTo>
                    <a:pt x="491" y="33"/>
                  </a:lnTo>
                  <a:lnTo>
                    <a:pt x="491" y="33"/>
                  </a:lnTo>
                  <a:close/>
                  <a:moveTo>
                    <a:pt x="200" y="261"/>
                  </a:moveTo>
                  <a:lnTo>
                    <a:pt x="200" y="261"/>
                  </a:lnTo>
                  <a:lnTo>
                    <a:pt x="198" y="282"/>
                  </a:lnTo>
                  <a:lnTo>
                    <a:pt x="198" y="299"/>
                  </a:lnTo>
                  <a:lnTo>
                    <a:pt x="198" y="306"/>
                  </a:lnTo>
                  <a:lnTo>
                    <a:pt x="199" y="311"/>
                  </a:lnTo>
                  <a:lnTo>
                    <a:pt x="199" y="311"/>
                  </a:lnTo>
                  <a:lnTo>
                    <a:pt x="202" y="315"/>
                  </a:lnTo>
                  <a:lnTo>
                    <a:pt x="204" y="318"/>
                  </a:lnTo>
                  <a:lnTo>
                    <a:pt x="211" y="320"/>
                  </a:lnTo>
                  <a:lnTo>
                    <a:pt x="220" y="323"/>
                  </a:lnTo>
                  <a:lnTo>
                    <a:pt x="220" y="323"/>
                  </a:lnTo>
                  <a:lnTo>
                    <a:pt x="224" y="302"/>
                  </a:lnTo>
                  <a:lnTo>
                    <a:pt x="227" y="285"/>
                  </a:lnTo>
                  <a:lnTo>
                    <a:pt x="228" y="274"/>
                  </a:lnTo>
                  <a:lnTo>
                    <a:pt x="228" y="274"/>
                  </a:lnTo>
                  <a:lnTo>
                    <a:pt x="227" y="272"/>
                  </a:lnTo>
                  <a:lnTo>
                    <a:pt x="223" y="269"/>
                  </a:lnTo>
                  <a:lnTo>
                    <a:pt x="213" y="265"/>
                  </a:lnTo>
                  <a:lnTo>
                    <a:pt x="200" y="261"/>
                  </a:lnTo>
                  <a:lnTo>
                    <a:pt x="200" y="261"/>
                  </a:lnTo>
                  <a:close/>
                </a:path>
              </a:pathLst>
            </a:custGeom>
            <a:solidFill>
              <a:schemeClr val="accent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141313"/>
                </a:solidFill>
                <a:effectLst/>
                <a:uLnTx/>
                <a:uFillTx/>
                <a:latin typeface="Century Gothic"/>
                <a:ea typeface="+mn-ea"/>
                <a:cs typeface="+mn-cs"/>
              </a:endParaRPr>
            </a:p>
          </p:txBody>
        </p:sp>
        <p:sp>
          <p:nvSpPr>
            <p:cNvPr id="4" name="Rectangle 3">
              <a:extLst>
                <a:ext uri="{FF2B5EF4-FFF2-40B4-BE49-F238E27FC236}">
                  <a16:creationId xmlns:a16="http://schemas.microsoft.com/office/drawing/2014/main" id="{553C2720-5711-2E02-690B-C0C862E35FFE}"/>
                </a:ext>
              </a:extLst>
            </p:cNvPr>
            <p:cNvSpPr/>
            <p:nvPr/>
          </p:nvSpPr>
          <p:spPr>
            <a:xfrm>
              <a:off x="5054086" y="2025995"/>
              <a:ext cx="2653340" cy="134573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72000" tIns="72000" rIns="72000" bIns="72000" rtlCol="0" anchor="t">
              <a:noAutofit/>
            </a:bodyPr>
            <a:lstStyle/>
            <a:p>
              <a:pPr marL="0" marR="0" lvl="2" indent="0" algn="l" defTabSz="914400" rtl="0" eaLnBrk="1" fontAlgn="ctr" latinLnBrk="0" hangingPunct="1">
                <a:lnSpc>
                  <a:spcPct val="100000"/>
                </a:lnSpc>
                <a:spcBef>
                  <a:spcPts val="0"/>
                </a:spcBef>
                <a:spcAft>
                  <a:spcPts val="0"/>
                </a:spcAft>
                <a:buClrTx/>
                <a:buSzPts val="1000"/>
                <a:buFontTx/>
                <a:buNone/>
                <a:tabLst>
                  <a:tab pos="457200" algn="l"/>
                </a:tabLst>
                <a:defRPr/>
              </a:pPr>
              <a:endParaRPr kumimoji="0" lang="fr-FR" b="0" i="0" u="none" strike="noStrike" kern="1200" cap="none" spc="0" normalizeH="0" baseline="0" noProof="0" dirty="0">
                <a:ln>
                  <a:noFill/>
                </a:ln>
                <a:solidFill>
                  <a:srgbClr val="141313">
                    <a:lumMod val="75000"/>
                    <a:lumOff val="25000"/>
                  </a:srgbClr>
                </a:solidFill>
                <a:effectLst/>
                <a:uLnTx/>
                <a:uFillTx/>
                <a:latin typeface="Montserrat" pitchFamily="2" charset="0"/>
                <a:ea typeface="Times New Roman" panose="02020603050405020304" pitchFamily="18" charset="0"/>
                <a:cs typeface="+mn-cs"/>
              </a:endParaRPr>
            </a:p>
            <a:p>
              <a:pPr marL="0" marR="0" lvl="2" indent="0" algn="l" defTabSz="914400" rtl="0" eaLnBrk="1" fontAlgn="ctr" latinLnBrk="0" hangingPunct="1">
                <a:lnSpc>
                  <a:spcPct val="100000"/>
                </a:lnSpc>
                <a:spcBef>
                  <a:spcPts val="0"/>
                </a:spcBef>
                <a:spcAft>
                  <a:spcPts val="0"/>
                </a:spcAft>
                <a:buClrTx/>
                <a:buSzPts val="1000"/>
                <a:buFontTx/>
                <a:buNone/>
                <a:tabLst>
                  <a:tab pos="457200" algn="l"/>
                </a:tabLst>
                <a:defRPr/>
              </a:pPr>
              <a:endParaRPr kumimoji="0" lang="fr-FR" b="0" i="0" u="none" strike="noStrike" kern="1200" cap="none" spc="0" normalizeH="0" baseline="0" noProof="0" dirty="0">
                <a:ln>
                  <a:noFill/>
                </a:ln>
                <a:solidFill>
                  <a:srgbClr val="141313">
                    <a:lumMod val="75000"/>
                    <a:lumOff val="25000"/>
                  </a:srgbClr>
                </a:solidFill>
                <a:effectLst/>
                <a:uLnTx/>
                <a:uFillTx/>
                <a:latin typeface="Montserrat" pitchFamily="2" charset="0"/>
                <a:ea typeface="Times New Roman" panose="02020603050405020304" pitchFamily="18" charset="0"/>
                <a:cs typeface="+mn-cs"/>
              </a:endParaRPr>
            </a:p>
            <a:p>
              <a:pPr marL="0" marR="0" lvl="2" indent="0" algn="l" defTabSz="914400" rtl="0" eaLnBrk="1" fontAlgn="ctr" latinLnBrk="0" hangingPunct="1">
                <a:lnSpc>
                  <a:spcPct val="100000"/>
                </a:lnSpc>
                <a:spcBef>
                  <a:spcPts val="0"/>
                </a:spcBef>
                <a:spcAft>
                  <a:spcPts val="0"/>
                </a:spcAft>
                <a:buClrTx/>
                <a:buSzPts val="1000"/>
                <a:buFontTx/>
                <a:buNone/>
                <a:tabLst>
                  <a:tab pos="457200" algn="l"/>
                </a:tabLst>
                <a:defRPr/>
              </a:pPr>
              <a:endParaRPr kumimoji="0" lang="fr-FR" b="0" i="0" u="none" strike="noStrike" kern="1200" cap="none" spc="0" normalizeH="0" baseline="0" noProof="0" dirty="0">
                <a:ln>
                  <a:noFill/>
                </a:ln>
                <a:solidFill>
                  <a:srgbClr val="141313">
                    <a:lumMod val="75000"/>
                    <a:lumOff val="25000"/>
                  </a:srgbClr>
                </a:solidFill>
                <a:effectLst/>
                <a:uLnTx/>
                <a:uFillTx/>
                <a:latin typeface="Montserrat" pitchFamily="2" charset="0"/>
                <a:ea typeface="Times New Roman" panose="02020603050405020304" pitchFamily="18" charset="0"/>
                <a:cs typeface="+mn-cs"/>
              </a:endParaRPr>
            </a:p>
            <a:p>
              <a:pPr marL="0" marR="0" lvl="2" indent="0" algn="l" defTabSz="914400" rtl="0" eaLnBrk="1" fontAlgn="ctr" latinLnBrk="0" hangingPunct="1">
                <a:lnSpc>
                  <a:spcPct val="100000"/>
                </a:lnSpc>
                <a:spcBef>
                  <a:spcPts val="0"/>
                </a:spcBef>
                <a:spcAft>
                  <a:spcPts val="0"/>
                </a:spcAft>
                <a:buClrTx/>
                <a:buSzPts val="1000"/>
                <a:buFontTx/>
                <a:buNone/>
                <a:tabLst>
                  <a:tab pos="457200" algn="l"/>
                </a:tabLst>
                <a:defRPr/>
              </a:pPr>
              <a:r>
                <a:rPr kumimoji="0" lang="fr-FR" sz="1200" b="0" i="0" u="none" strike="noStrike" kern="1200" cap="none" spc="0" normalizeH="0" baseline="0" noProof="0" dirty="0">
                  <a:ln>
                    <a:noFill/>
                  </a:ln>
                  <a:solidFill>
                    <a:srgbClr val="141313">
                      <a:lumMod val="75000"/>
                      <a:lumOff val="25000"/>
                    </a:srgbClr>
                  </a:solidFill>
                  <a:effectLst/>
                  <a:uLnTx/>
                  <a:uFillTx/>
                  <a:latin typeface="Montserrat" pitchFamily="2" charset="0"/>
                  <a:ea typeface="Times New Roman" panose="02020603050405020304" pitchFamily="18" charset="0"/>
                  <a:cs typeface="+mn-cs"/>
                </a:rPr>
                <a:t>Le mentorat permet au jeune d’</a:t>
              </a:r>
              <a:r>
                <a:rPr kumimoji="0" lang="fr-FR" sz="1200" b="1" i="0" u="none" strike="noStrike" kern="1200" cap="none" spc="0" normalizeH="0" baseline="0" noProof="0" dirty="0">
                  <a:ln>
                    <a:noFill/>
                  </a:ln>
                  <a:solidFill>
                    <a:srgbClr val="004A84"/>
                  </a:solidFill>
                  <a:effectLst/>
                  <a:uLnTx/>
                  <a:uFillTx/>
                  <a:latin typeface="Montserrat" pitchFamily="2" charset="0"/>
                  <a:ea typeface="Times New Roman" panose="02020603050405020304" pitchFamily="18" charset="0"/>
                  <a:cs typeface="+mn-cs"/>
                </a:rPr>
                <a:t>élargir son réseau </a:t>
              </a:r>
              <a:r>
                <a:rPr kumimoji="0" lang="fr-FR" sz="1200" b="0" i="0" u="none" strike="noStrike" kern="1200" cap="none" spc="0" normalizeH="0" baseline="0" noProof="0" dirty="0">
                  <a:ln>
                    <a:noFill/>
                  </a:ln>
                  <a:solidFill>
                    <a:srgbClr val="141313">
                      <a:lumMod val="75000"/>
                      <a:lumOff val="25000"/>
                    </a:srgbClr>
                  </a:solidFill>
                  <a:effectLst/>
                  <a:uLnTx/>
                  <a:uFillTx/>
                  <a:latin typeface="Montserrat" pitchFamily="2" charset="0"/>
                  <a:ea typeface="Times New Roman" panose="02020603050405020304" pitchFamily="18" charset="0"/>
                  <a:cs typeface="+mn-cs"/>
                </a:rPr>
                <a:t>(personnel et professionnel)</a:t>
              </a:r>
            </a:p>
          </p:txBody>
        </p:sp>
        <p:sp>
          <p:nvSpPr>
            <p:cNvPr id="14" name="Freeform 13">
              <a:extLst>
                <a:ext uri="{FF2B5EF4-FFF2-40B4-BE49-F238E27FC236}">
                  <a16:creationId xmlns:a16="http://schemas.microsoft.com/office/drawing/2014/main" id="{F4B9CDBC-44C9-B442-56B1-B8B1A9BE1B74}"/>
                </a:ext>
              </a:extLst>
            </p:cNvPr>
            <p:cNvSpPr>
              <a:spLocks noEditPoints="1"/>
            </p:cNvSpPr>
            <p:nvPr/>
          </p:nvSpPr>
          <p:spPr bwMode="auto">
            <a:xfrm>
              <a:off x="5222467" y="2119206"/>
              <a:ext cx="558252" cy="567276"/>
            </a:xfrm>
            <a:custGeom>
              <a:avLst/>
              <a:gdLst>
                <a:gd name="T0" fmla="*/ 369 w 433"/>
                <a:gd name="T1" fmla="*/ 63 h 440"/>
                <a:gd name="T2" fmla="*/ 429 w 433"/>
                <a:gd name="T3" fmla="*/ 256 h 440"/>
                <a:gd name="T4" fmla="*/ 373 w 433"/>
                <a:gd name="T5" fmla="*/ 279 h 440"/>
                <a:gd name="T6" fmla="*/ 344 w 433"/>
                <a:gd name="T7" fmla="*/ 237 h 440"/>
                <a:gd name="T8" fmla="*/ 300 w 433"/>
                <a:gd name="T9" fmla="*/ 177 h 440"/>
                <a:gd name="T10" fmla="*/ 256 w 433"/>
                <a:gd name="T11" fmla="*/ 185 h 440"/>
                <a:gd name="T12" fmla="*/ 185 w 433"/>
                <a:gd name="T13" fmla="*/ 189 h 440"/>
                <a:gd name="T14" fmla="*/ 114 w 433"/>
                <a:gd name="T15" fmla="*/ 116 h 440"/>
                <a:gd name="T16" fmla="*/ 97 w 433"/>
                <a:gd name="T17" fmla="*/ 194 h 440"/>
                <a:gd name="T18" fmla="*/ 74 w 433"/>
                <a:gd name="T19" fmla="*/ 242 h 440"/>
                <a:gd name="T20" fmla="*/ 63 w 433"/>
                <a:gd name="T21" fmla="*/ 316 h 440"/>
                <a:gd name="T22" fmla="*/ 63 w 433"/>
                <a:gd name="T23" fmla="*/ 369 h 440"/>
                <a:gd name="T24" fmla="*/ 3 w 433"/>
                <a:gd name="T25" fmla="*/ 173 h 440"/>
                <a:gd name="T26" fmla="*/ 132 w 433"/>
                <a:gd name="T27" fmla="*/ 17 h 440"/>
                <a:gd name="T28" fmla="*/ 286 w 433"/>
                <a:gd name="T29" fmla="*/ 440 h 440"/>
                <a:gd name="T30" fmla="*/ 302 w 433"/>
                <a:gd name="T31" fmla="*/ 353 h 440"/>
                <a:gd name="T32" fmla="*/ 327 w 433"/>
                <a:gd name="T33" fmla="*/ 438 h 440"/>
                <a:gd name="T34" fmla="*/ 341 w 433"/>
                <a:gd name="T35" fmla="*/ 352 h 440"/>
                <a:gd name="T36" fmla="*/ 330 w 433"/>
                <a:gd name="T37" fmla="*/ 256 h 440"/>
                <a:gd name="T38" fmla="*/ 302 w 433"/>
                <a:gd name="T39" fmla="*/ 254 h 440"/>
                <a:gd name="T40" fmla="*/ 284 w 433"/>
                <a:gd name="T41" fmla="*/ 253 h 440"/>
                <a:gd name="T42" fmla="*/ 282 w 433"/>
                <a:gd name="T43" fmla="*/ 357 h 440"/>
                <a:gd name="T44" fmla="*/ 118 w 433"/>
                <a:gd name="T45" fmla="*/ 437 h 440"/>
                <a:gd name="T46" fmla="*/ 143 w 433"/>
                <a:gd name="T47" fmla="*/ 348 h 440"/>
                <a:gd name="T48" fmla="*/ 152 w 433"/>
                <a:gd name="T49" fmla="*/ 437 h 440"/>
                <a:gd name="T50" fmla="*/ 182 w 433"/>
                <a:gd name="T51" fmla="*/ 323 h 440"/>
                <a:gd name="T52" fmla="*/ 183 w 433"/>
                <a:gd name="T53" fmla="*/ 249 h 440"/>
                <a:gd name="T54" fmla="*/ 145 w 433"/>
                <a:gd name="T55" fmla="*/ 242 h 440"/>
                <a:gd name="T56" fmla="*/ 127 w 433"/>
                <a:gd name="T57" fmla="*/ 249 h 440"/>
                <a:gd name="T58" fmla="*/ 86 w 433"/>
                <a:gd name="T59" fmla="*/ 345 h 440"/>
                <a:gd name="T60" fmla="*/ 125 w 433"/>
                <a:gd name="T61" fmla="*/ 192 h 440"/>
                <a:gd name="T62" fmla="*/ 166 w 433"/>
                <a:gd name="T63" fmla="*/ 219 h 440"/>
                <a:gd name="T64" fmla="*/ 199 w 433"/>
                <a:gd name="T65" fmla="*/ 437 h 440"/>
                <a:gd name="T66" fmla="*/ 224 w 433"/>
                <a:gd name="T67" fmla="*/ 352 h 440"/>
                <a:gd name="T68" fmla="*/ 233 w 433"/>
                <a:gd name="T69" fmla="*/ 437 h 440"/>
                <a:gd name="T70" fmla="*/ 261 w 433"/>
                <a:gd name="T71" fmla="*/ 329 h 440"/>
                <a:gd name="T72" fmla="*/ 263 w 433"/>
                <a:gd name="T73" fmla="*/ 256 h 440"/>
                <a:gd name="T74" fmla="*/ 224 w 433"/>
                <a:gd name="T75" fmla="*/ 249 h 440"/>
                <a:gd name="T76" fmla="*/ 208 w 433"/>
                <a:gd name="T77" fmla="*/ 254 h 440"/>
                <a:gd name="T78" fmla="*/ 210 w 433"/>
                <a:gd name="T79" fmla="*/ 352 h 440"/>
                <a:gd name="T80" fmla="*/ 198 w 433"/>
                <a:gd name="T81" fmla="*/ 217 h 440"/>
                <a:gd name="T82" fmla="*/ 245 w 433"/>
                <a:gd name="T83" fmla="*/ 208 h 440"/>
                <a:gd name="T84" fmla="*/ 277 w 433"/>
                <a:gd name="T85" fmla="*/ 223 h 440"/>
                <a:gd name="T86" fmla="*/ 321 w 433"/>
                <a:gd name="T87" fmla="*/ 214 h 440"/>
                <a:gd name="T88" fmla="*/ 351 w 433"/>
                <a:gd name="T89" fmla="*/ 385 h 440"/>
                <a:gd name="T90" fmla="*/ 339 w 433"/>
                <a:gd name="T91" fmla="*/ 93 h 440"/>
                <a:gd name="T92" fmla="*/ 302 w 433"/>
                <a:gd name="T93" fmla="*/ 88 h 440"/>
                <a:gd name="T94" fmla="*/ 206 w 433"/>
                <a:gd name="T95" fmla="*/ 42 h 440"/>
                <a:gd name="T96" fmla="*/ 224 w 433"/>
                <a:gd name="T97" fmla="*/ 42 h 440"/>
                <a:gd name="T98" fmla="*/ 175 w 433"/>
                <a:gd name="T99" fmla="*/ 78 h 440"/>
                <a:gd name="T100" fmla="*/ 77 w 433"/>
                <a:gd name="T101" fmla="*/ 111 h 440"/>
                <a:gd name="T102" fmla="*/ 77 w 433"/>
                <a:gd name="T103" fmla="*/ 177 h 440"/>
                <a:gd name="T104" fmla="*/ 42 w 433"/>
                <a:gd name="T105" fmla="*/ 208 h 440"/>
                <a:gd name="T106" fmla="*/ 76 w 433"/>
                <a:gd name="T107" fmla="*/ 198 h 440"/>
                <a:gd name="T108" fmla="*/ 357 w 433"/>
                <a:gd name="T109" fmla="*/ 198 h 440"/>
                <a:gd name="T110" fmla="*/ 381 w 433"/>
                <a:gd name="T111" fmla="*/ 164 h 440"/>
                <a:gd name="T112" fmla="*/ 373 w 433"/>
                <a:gd name="T113" fmla="*/ 180 h 440"/>
                <a:gd name="T114" fmla="*/ 265 w 433"/>
                <a:gd name="T115" fmla="*/ 131 h 440"/>
                <a:gd name="T116" fmla="*/ 215 w 433"/>
                <a:gd name="T117" fmla="*/ 164 h 4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33" h="440">
                  <a:moveTo>
                    <a:pt x="215" y="0"/>
                  </a:moveTo>
                  <a:lnTo>
                    <a:pt x="215" y="0"/>
                  </a:lnTo>
                  <a:lnTo>
                    <a:pt x="238" y="1"/>
                  </a:lnTo>
                  <a:lnTo>
                    <a:pt x="259" y="5"/>
                  </a:lnTo>
                  <a:lnTo>
                    <a:pt x="281" y="10"/>
                  </a:lnTo>
                  <a:lnTo>
                    <a:pt x="300" y="17"/>
                  </a:lnTo>
                  <a:lnTo>
                    <a:pt x="320" y="26"/>
                  </a:lnTo>
                  <a:lnTo>
                    <a:pt x="337" y="37"/>
                  </a:lnTo>
                  <a:lnTo>
                    <a:pt x="353" y="49"/>
                  </a:lnTo>
                  <a:lnTo>
                    <a:pt x="369" y="63"/>
                  </a:lnTo>
                  <a:lnTo>
                    <a:pt x="369" y="63"/>
                  </a:lnTo>
                  <a:lnTo>
                    <a:pt x="383" y="79"/>
                  </a:lnTo>
                  <a:lnTo>
                    <a:pt x="396" y="95"/>
                  </a:lnTo>
                  <a:lnTo>
                    <a:pt x="406" y="113"/>
                  </a:lnTo>
                  <a:lnTo>
                    <a:pt x="415" y="132"/>
                  </a:lnTo>
                  <a:lnTo>
                    <a:pt x="422" y="152"/>
                  </a:lnTo>
                  <a:lnTo>
                    <a:pt x="427" y="173"/>
                  </a:lnTo>
                  <a:lnTo>
                    <a:pt x="431" y="194"/>
                  </a:lnTo>
                  <a:lnTo>
                    <a:pt x="433" y="215"/>
                  </a:lnTo>
                  <a:lnTo>
                    <a:pt x="433" y="215"/>
                  </a:lnTo>
                  <a:lnTo>
                    <a:pt x="431" y="237"/>
                  </a:lnTo>
                  <a:lnTo>
                    <a:pt x="429" y="256"/>
                  </a:lnTo>
                  <a:lnTo>
                    <a:pt x="424" y="276"/>
                  </a:lnTo>
                  <a:lnTo>
                    <a:pt x="417" y="293"/>
                  </a:lnTo>
                  <a:lnTo>
                    <a:pt x="410" y="311"/>
                  </a:lnTo>
                  <a:lnTo>
                    <a:pt x="401" y="329"/>
                  </a:lnTo>
                  <a:lnTo>
                    <a:pt x="390" y="345"/>
                  </a:lnTo>
                  <a:lnTo>
                    <a:pt x="378" y="359"/>
                  </a:lnTo>
                  <a:lnTo>
                    <a:pt x="378" y="353"/>
                  </a:lnTo>
                  <a:lnTo>
                    <a:pt x="378" y="353"/>
                  </a:lnTo>
                  <a:lnTo>
                    <a:pt x="380" y="334"/>
                  </a:lnTo>
                  <a:lnTo>
                    <a:pt x="378" y="316"/>
                  </a:lnTo>
                  <a:lnTo>
                    <a:pt x="373" y="279"/>
                  </a:lnTo>
                  <a:lnTo>
                    <a:pt x="373" y="279"/>
                  </a:lnTo>
                  <a:lnTo>
                    <a:pt x="381" y="269"/>
                  </a:lnTo>
                  <a:lnTo>
                    <a:pt x="381" y="269"/>
                  </a:lnTo>
                  <a:lnTo>
                    <a:pt x="387" y="247"/>
                  </a:lnTo>
                  <a:lnTo>
                    <a:pt x="387" y="247"/>
                  </a:lnTo>
                  <a:lnTo>
                    <a:pt x="369" y="253"/>
                  </a:lnTo>
                  <a:lnTo>
                    <a:pt x="369" y="253"/>
                  </a:lnTo>
                  <a:lnTo>
                    <a:pt x="362" y="247"/>
                  </a:lnTo>
                  <a:lnTo>
                    <a:pt x="362" y="247"/>
                  </a:lnTo>
                  <a:lnTo>
                    <a:pt x="344" y="237"/>
                  </a:lnTo>
                  <a:lnTo>
                    <a:pt x="344" y="237"/>
                  </a:lnTo>
                  <a:lnTo>
                    <a:pt x="346" y="230"/>
                  </a:lnTo>
                  <a:lnTo>
                    <a:pt x="346" y="223"/>
                  </a:lnTo>
                  <a:lnTo>
                    <a:pt x="346" y="223"/>
                  </a:lnTo>
                  <a:lnTo>
                    <a:pt x="344" y="214"/>
                  </a:lnTo>
                  <a:lnTo>
                    <a:pt x="343" y="205"/>
                  </a:lnTo>
                  <a:lnTo>
                    <a:pt x="337" y="198"/>
                  </a:lnTo>
                  <a:lnTo>
                    <a:pt x="332" y="191"/>
                  </a:lnTo>
                  <a:lnTo>
                    <a:pt x="325" y="185"/>
                  </a:lnTo>
                  <a:lnTo>
                    <a:pt x="318" y="182"/>
                  </a:lnTo>
                  <a:lnTo>
                    <a:pt x="309" y="178"/>
                  </a:lnTo>
                  <a:lnTo>
                    <a:pt x="300" y="177"/>
                  </a:lnTo>
                  <a:lnTo>
                    <a:pt x="300" y="177"/>
                  </a:lnTo>
                  <a:lnTo>
                    <a:pt x="293" y="178"/>
                  </a:lnTo>
                  <a:lnTo>
                    <a:pt x="284" y="180"/>
                  </a:lnTo>
                  <a:lnTo>
                    <a:pt x="279" y="184"/>
                  </a:lnTo>
                  <a:lnTo>
                    <a:pt x="272" y="187"/>
                  </a:lnTo>
                  <a:lnTo>
                    <a:pt x="268" y="187"/>
                  </a:lnTo>
                  <a:lnTo>
                    <a:pt x="268" y="191"/>
                  </a:lnTo>
                  <a:lnTo>
                    <a:pt x="268" y="191"/>
                  </a:lnTo>
                  <a:lnTo>
                    <a:pt x="263" y="196"/>
                  </a:lnTo>
                  <a:lnTo>
                    <a:pt x="263" y="196"/>
                  </a:lnTo>
                  <a:lnTo>
                    <a:pt x="256" y="185"/>
                  </a:lnTo>
                  <a:lnTo>
                    <a:pt x="247" y="178"/>
                  </a:lnTo>
                  <a:lnTo>
                    <a:pt x="235" y="173"/>
                  </a:lnTo>
                  <a:lnTo>
                    <a:pt x="222" y="171"/>
                  </a:lnTo>
                  <a:lnTo>
                    <a:pt x="222" y="171"/>
                  </a:lnTo>
                  <a:lnTo>
                    <a:pt x="214" y="173"/>
                  </a:lnTo>
                  <a:lnTo>
                    <a:pt x="205" y="175"/>
                  </a:lnTo>
                  <a:lnTo>
                    <a:pt x="196" y="180"/>
                  </a:lnTo>
                  <a:lnTo>
                    <a:pt x="189" y="185"/>
                  </a:lnTo>
                  <a:lnTo>
                    <a:pt x="185" y="185"/>
                  </a:lnTo>
                  <a:lnTo>
                    <a:pt x="185" y="189"/>
                  </a:lnTo>
                  <a:lnTo>
                    <a:pt x="185" y="189"/>
                  </a:lnTo>
                  <a:lnTo>
                    <a:pt x="180" y="182"/>
                  </a:lnTo>
                  <a:lnTo>
                    <a:pt x="175" y="175"/>
                  </a:lnTo>
                  <a:lnTo>
                    <a:pt x="168" y="170"/>
                  </a:lnTo>
                  <a:lnTo>
                    <a:pt x="159" y="166"/>
                  </a:lnTo>
                  <a:lnTo>
                    <a:pt x="164" y="166"/>
                  </a:lnTo>
                  <a:lnTo>
                    <a:pt x="164" y="166"/>
                  </a:lnTo>
                  <a:lnTo>
                    <a:pt x="168" y="131"/>
                  </a:lnTo>
                  <a:lnTo>
                    <a:pt x="171" y="101"/>
                  </a:lnTo>
                  <a:lnTo>
                    <a:pt x="171" y="101"/>
                  </a:lnTo>
                  <a:lnTo>
                    <a:pt x="143" y="106"/>
                  </a:lnTo>
                  <a:lnTo>
                    <a:pt x="114" y="116"/>
                  </a:lnTo>
                  <a:lnTo>
                    <a:pt x="114" y="116"/>
                  </a:lnTo>
                  <a:lnTo>
                    <a:pt x="106" y="143"/>
                  </a:lnTo>
                  <a:lnTo>
                    <a:pt x="99" y="171"/>
                  </a:lnTo>
                  <a:lnTo>
                    <a:pt x="99" y="171"/>
                  </a:lnTo>
                  <a:lnTo>
                    <a:pt x="118" y="170"/>
                  </a:lnTo>
                  <a:lnTo>
                    <a:pt x="118" y="170"/>
                  </a:lnTo>
                  <a:lnTo>
                    <a:pt x="111" y="175"/>
                  </a:lnTo>
                  <a:lnTo>
                    <a:pt x="106" y="180"/>
                  </a:lnTo>
                  <a:lnTo>
                    <a:pt x="100" y="187"/>
                  </a:lnTo>
                  <a:lnTo>
                    <a:pt x="97" y="194"/>
                  </a:lnTo>
                  <a:lnTo>
                    <a:pt x="97" y="194"/>
                  </a:lnTo>
                  <a:lnTo>
                    <a:pt x="97" y="194"/>
                  </a:lnTo>
                  <a:lnTo>
                    <a:pt x="97" y="198"/>
                  </a:lnTo>
                  <a:lnTo>
                    <a:pt x="97" y="198"/>
                  </a:lnTo>
                  <a:lnTo>
                    <a:pt x="95" y="210"/>
                  </a:lnTo>
                  <a:lnTo>
                    <a:pt x="95" y="210"/>
                  </a:lnTo>
                  <a:lnTo>
                    <a:pt x="95" y="217"/>
                  </a:lnTo>
                  <a:lnTo>
                    <a:pt x="95" y="217"/>
                  </a:lnTo>
                  <a:lnTo>
                    <a:pt x="95" y="228"/>
                  </a:lnTo>
                  <a:lnTo>
                    <a:pt x="95" y="228"/>
                  </a:lnTo>
                  <a:lnTo>
                    <a:pt x="81" y="237"/>
                  </a:lnTo>
                  <a:lnTo>
                    <a:pt x="74" y="242"/>
                  </a:lnTo>
                  <a:lnTo>
                    <a:pt x="72" y="251"/>
                  </a:lnTo>
                  <a:lnTo>
                    <a:pt x="72" y="256"/>
                  </a:lnTo>
                  <a:lnTo>
                    <a:pt x="72" y="256"/>
                  </a:lnTo>
                  <a:lnTo>
                    <a:pt x="44" y="247"/>
                  </a:lnTo>
                  <a:lnTo>
                    <a:pt x="44" y="247"/>
                  </a:lnTo>
                  <a:lnTo>
                    <a:pt x="49" y="269"/>
                  </a:lnTo>
                  <a:lnTo>
                    <a:pt x="49" y="269"/>
                  </a:lnTo>
                  <a:lnTo>
                    <a:pt x="58" y="277"/>
                  </a:lnTo>
                  <a:lnTo>
                    <a:pt x="67" y="286"/>
                  </a:lnTo>
                  <a:lnTo>
                    <a:pt x="67" y="286"/>
                  </a:lnTo>
                  <a:lnTo>
                    <a:pt x="63" y="316"/>
                  </a:lnTo>
                  <a:lnTo>
                    <a:pt x="63" y="346"/>
                  </a:lnTo>
                  <a:lnTo>
                    <a:pt x="65" y="362"/>
                  </a:lnTo>
                  <a:lnTo>
                    <a:pt x="79" y="366"/>
                  </a:lnTo>
                  <a:lnTo>
                    <a:pt x="79" y="366"/>
                  </a:lnTo>
                  <a:lnTo>
                    <a:pt x="91" y="369"/>
                  </a:lnTo>
                  <a:lnTo>
                    <a:pt x="91" y="369"/>
                  </a:lnTo>
                  <a:lnTo>
                    <a:pt x="93" y="394"/>
                  </a:lnTo>
                  <a:lnTo>
                    <a:pt x="93" y="394"/>
                  </a:lnTo>
                  <a:lnTo>
                    <a:pt x="77" y="382"/>
                  </a:lnTo>
                  <a:lnTo>
                    <a:pt x="63" y="369"/>
                  </a:lnTo>
                  <a:lnTo>
                    <a:pt x="63" y="369"/>
                  </a:lnTo>
                  <a:lnTo>
                    <a:pt x="49" y="353"/>
                  </a:lnTo>
                  <a:lnTo>
                    <a:pt x="37" y="338"/>
                  </a:lnTo>
                  <a:lnTo>
                    <a:pt x="26" y="320"/>
                  </a:lnTo>
                  <a:lnTo>
                    <a:pt x="15" y="300"/>
                  </a:lnTo>
                  <a:lnTo>
                    <a:pt x="8" y="281"/>
                  </a:lnTo>
                  <a:lnTo>
                    <a:pt x="3" y="260"/>
                  </a:lnTo>
                  <a:lnTo>
                    <a:pt x="0" y="238"/>
                  </a:lnTo>
                  <a:lnTo>
                    <a:pt x="0" y="215"/>
                  </a:lnTo>
                  <a:lnTo>
                    <a:pt x="0" y="215"/>
                  </a:lnTo>
                  <a:lnTo>
                    <a:pt x="0" y="194"/>
                  </a:lnTo>
                  <a:lnTo>
                    <a:pt x="3" y="173"/>
                  </a:lnTo>
                  <a:lnTo>
                    <a:pt x="8" y="152"/>
                  </a:lnTo>
                  <a:lnTo>
                    <a:pt x="15" y="132"/>
                  </a:lnTo>
                  <a:lnTo>
                    <a:pt x="26" y="113"/>
                  </a:lnTo>
                  <a:lnTo>
                    <a:pt x="37" y="95"/>
                  </a:lnTo>
                  <a:lnTo>
                    <a:pt x="49" y="79"/>
                  </a:lnTo>
                  <a:lnTo>
                    <a:pt x="63" y="63"/>
                  </a:lnTo>
                  <a:lnTo>
                    <a:pt x="63" y="63"/>
                  </a:lnTo>
                  <a:lnTo>
                    <a:pt x="77" y="49"/>
                  </a:lnTo>
                  <a:lnTo>
                    <a:pt x="95" y="37"/>
                  </a:lnTo>
                  <a:lnTo>
                    <a:pt x="113" y="26"/>
                  </a:lnTo>
                  <a:lnTo>
                    <a:pt x="132" y="17"/>
                  </a:lnTo>
                  <a:lnTo>
                    <a:pt x="152" y="10"/>
                  </a:lnTo>
                  <a:lnTo>
                    <a:pt x="173" y="5"/>
                  </a:lnTo>
                  <a:lnTo>
                    <a:pt x="194" y="1"/>
                  </a:lnTo>
                  <a:lnTo>
                    <a:pt x="215" y="0"/>
                  </a:lnTo>
                  <a:lnTo>
                    <a:pt x="215" y="0"/>
                  </a:lnTo>
                  <a:close/>
                  <a:moveTo>
                    <a:pt x="274" y="359"/>
                  </a:moveTo>
                  <a:lnTo>
                    <a:pt x="274" y="359"/>
                  </a:lnTo>
                  <a:lnTo>
                    <a:pt x="274" y="399"/>
                  </a:lnTo>
                  <a:lnTo>
                    <a:pt x="277" y="438"/>
                  </a:lnTo>
                  <a:lnTo>
                    <a:pt x="277" y="438"/>
                  </a:lnTo>
                  <a:lnTo>
                    <a:pt x="286" y="440"/>
                  </a:lnTo>
                  <a:lnTo>
                    <a:pt x="293" y="438"/>
                  </a:lnTo>
                  <a:lnTo>
                    <a:pt x="293" y="438"/>
                  </a:lnTo>
                  <a:lnTo>
                    <a:pt x="297" y="428"/>
                  </a:lnTo>
                  <a:lnTo>
                    <a:pt x="297" y="419"/>
                  </a:lnTo>
                  <a:lnTo>
                    <a:pt x="298" y="398"/>
                  </a:lnTo>
                  <a:lnTo>
                    <a:pt x="298" y="376"/>
                  </a:lnTo>
                  <a:lnTo>
                    <a:pt x="300" y="353"/>
                  </a:lnTo>
                  <a:lnTo>
                    <a:pt x="300" y="353"/>
                  </a:lnTo>
                  <a:lnTo>
                    <a:pt x="302" y="353"/>
                  </a:lnTo>
                  <a:lnTo>
                    <a:pt x="302" y="353"/>
                  </a:lnTo>
                  <a:lnTo>
                    <a:pt x="302" y="353"/>
                  </a:lnTo>
                  <a:lnTo>
                    <a:pt x="304" y="353"/>
                  </a:lnTo>
                  <a:lnTo>
                    <a:pt x="304" y="353"/>
                  </a:lnTo>
                  <a:lnTo>
                    <a:pt x="304" y="353"/>
                  </a:lnTo>
                  <a:lnTo>
                    <a:pt x="305" y="376"/>
                  </a:lnTo>
                  <a:lnTo>
                    <a:pt x="305" y="398"/>
                  </a:lnTo>
                  <a:lnTo>
                    <a:pt x="307" y="419"/>
                  </a:lnTo>
                  <a:lnTo>
                    <a:pt x="307" y="428"/>
                  </a:lnTo>
                  <a:lnTo>
                    <a:pt x="309" y="438"/>
                  </a:lnTo>
                  <a:lnTo>
                    <a:pt x="309" y="438"/>
                  </a:lnTo>
                  <a:lnTo>
                    <a:pt x="318" y="440"/>
                  </a:lnTo>
                  <a:lnTo>
                    <a:pt x="327" y="438"/>
                  </a:lnTo>
                  <a:lnTo>
                    <a:pt x="327" y="438"/>
                  </a:lnTo>
                  <a:lnTo>
                    <a:pt x="330" y="396"/>
                  </a:lnTo>
                  <a:lnTo>
                    <a:pt x="328" y="353"/>
                  </a:lnTo>
                  <a:lnTo>
                    <a:pt x="330" y="353"/>
                  </a:lnTo>
                  <a:lnTo>
                    <a:pt x="330" y="353"/>
                  </a:lnTo>
                  <a:lnTo>
                    <a:pt x="334" y="336"/>
                  </a:lnTo>
                  <a:lnTo>
                    <a:pt x="334" y="311"/>
                  </a:lnTo>
                  <a:lnTo>
                    <a:pt x="334" y="311"/>
                  </a:lnTo>
                  <a:lnTo>
                    <a:pt x="337" y="330"/>
                  </a:lnTo>
                  <a:lnTo>
                    <a:pt x="341" y="352"/>
                  </a:lnTo>
                  <a:lnTo>
                    <a:pt x="341" y="352"/>
                  </a:lnTo>
                  <a:lnTo>
                    <a:pt x="348" y="352"/>
                  </a:lnTo>
                  <a:lnTo>
                    <a:pt x="357" y="352"/>
                  </a:lnTo>
                  <a:lnTo>
                    <a:pt x="357" y="352"/>
                  </a:lnTo>
                  <a:lnTo>
                    <a:pt x="357" y="329"/>
                  </a:lnTo>
                  <a:lnTo>
                    <a:pt x="355" y="307"/>
                  </a:lnTo>
                  <a:lnTo>
                    <a:pt x="353" y="286"/>
                  </a:lnTo>
                  <a:lnTo>
                    <a:pt x="348" y="267"/>
                  </a:lnTo>
                  <a:lnTo>
                    <a:pt x="348" y="267"/>
                  </a:lnTo>
                  <a:lnTo>
                    <a:pt x="339" y="260"/>
                  </a:lnTo>
                  <a:lnTo>
                    <a:pt x="330" y="256"/>
                  </a:lnTo>
                  <a:lnTo>
                    <a:pt x="330" y="256"/>
                  </a:lnTo>
                  <a:lnTo>
                    <a:pt x="323" y="253"/>
                  </a:lnTo>
                  <a:lnTo>
                    <a:pt x="316" y="253"/>
                  </a:lnTo>
                  <a:lnTo>
                    <a:pt x="316" y="253"/>
                  </a:lnTo>
                  <a:lnTo>
                    <a:pt x="313" y="267"/>
                  </a:lnTo>
                  <a:lnTo>
                    <a:pt x="307" y="281"/>
                  </a:lnTo>
                  <a:lnTo>
                    <a:pt x="305" y="260"/>
                  </a:lnTo>
                  <a:lnTo>
                    <a:pt x="307" y="258"/>
                  </a:lnTo>
                  <a:lnTo>
                    <a:pt x="305" y="254"/>
                  </a:lnTo>
                  <a:lnTo>
                    <a:pt x="302" y="254"/>
                  </a:lnTo>
                  <a:lnTo>
                    <a:pt x="302" y="254"/>
                  </a:lnTo>
                  <a:lnTo>
                    <a:pt x="302" y="254"/>
                  </a:lnTo>
                  <a:lnTo>
                    <a:pt x="302" y="254"/>
                  </a:lnTo>
                  <a:lnTo>
                    <a:pt x="302" y="254"/>
                  </a:lnTo>
                  <a:lnTo>
                    <a:pt x="298" y="254"/>
                  </a:lnTo>
                  <a:lnTo>
                    <a:pt x="297" y="258"/>
                  </a:lnTo>
                  <a:lnTo>
                    <a:pt x="298" y="260"/>
                  </a:lnTo>
                  <a:lnTo>
                    <a:pt x="297" y="279"/>
                  </a:lnTo>
                  <a:lnTo>
                    <a:pt x="297" y="279"/>
                  </a:lnTo>
                  <a:lnTo>
                    <a:pt x="288" y="267"/>
                  </a:lnTo>
                  <a:lnTo>
                    <a:pt x="286" y="260"/>
                  </a:lnTo>
                  <a:lnTo>
                    <a:pt x="284" y="253"/>
                  </a:lnTo>
                  <a:lnTo>
                    <a:pt x="284" y="253"/>
                  </a:lnTo>
                  <a:lnTo>
                    <a:pt x="277" y="254"/>
                  </a:lnTo>
                  <a:lnTo>
                    <a:pt x="277" y="254"/>
                  </a:lnTo>
                  <a:lnTo>
                    <a:pt x="281" y="256"/>
                  </a:lnTo>
                  <a:lnTo>
                    <a:pt x="281" y="260"/>
                  </a:lnTo>
                  <a:lnTo>
                    <a:pt x="281" y="260"/>
                  </a:lnTo>
                  <a:lnTo>
                    <a:pt x="284" y="283"/>
                  </a:lnTo>
                  <a:lnTo>
                    <a:pt x="288" y="304"/>
                  </a:lnTo>
                  <a:lnTo>
                    <a:pt x="290" y="327"/>
                  </a:lnTo>
                  <a:lnTo>
                    <a:pt x="290" y="350"/>
                  </a:lnTo>
                  <a:lnTo>
                    <a:pt x="290" y="355"/>
                  </a:lnTo>
                  <a:lnTo>
                    <a:pt x="282" y="357"/>
                  </a:lnTo>
                  <a:lnTo>
                    <a:pt x="282" y="357"/>
                  </a:lnTo>
                  <a:lnTo>
                    <a:pt x="274" y="359"/>
                  </a:lnTo>
                  <a:lnTo>
                    <a:pt x="274" y="359"/>
                  </a:lnTo>
                  <a:close/>
                  <a:moveTo>
                    <a:pt x="109" y="304"/>
                  </a:moveTo>
                  <a:lnTo>
                    <a:pt x="109" y="304"/>
                  </a:lnTo>
                  <a:lnTo>
                    <a:pt x="111" y="329"/>
                  </a:lnTo>
                  <a:lnTo>
                    <a:pt x="113" y="348"/>
                  </a:lnTo>
                  <a:lnTo>
                    <a:pt x="114" y="348"/>
                  </a:lnTo>
                  <a:lnTo>
                    <a:pt x="114" y="348"/>
                  </a:lnTo>
                  <a:lnTo>
                    <a:pt x="114" y="392"/>
                  </a:lnTo>
                  <a:lnTo>
                    <a:pt x="118" y="437"/>
                  </a:lnTo>
                  <a:lnTo>
                    <a:pt x="118" y="437"/>
                  </a:lnTo>
                  <a:lnTo>
                    <a:pt x="127" y="438"/>
                  </a:lnTo>
                  <a:lnTo>
                    <a:pt x="136" y="437"/>
                  </a:lnTo>
                  <a:lnTo>
                    <a:pt x="136" y="437"/>
                  </a:lnTo>
                  <a:lnTo>
                    <a:pt x="137" y="428"/>
                  </a:lnTo>
                  <a:lnTo>
                    <a:pt x="139" y="417"/>
                  </a:lnTo>
                  <a:lnTo>
                    <a:pt x="139" y="394"/>
                  </a:lnTo>
                  <a:lnTo>
                    <a:pt x="139" y="371"/>
                  </a:lnTo>
                  <a:lnTo>
                    <a:pt x="143" y="348"/>
                  </a:lnTo>
                  <a:lnTo>
                    <a:pt x="143" y="348"/>
                  </a:lnTo>
                  <a:lnTo>
                    <a:pt x="143" y="348"/>
                  </a:lnTo>
                  <a:lnTo>
                    <a:pt x="145" y="348"/>
                  </a:lnTo>
                  <a:lnTo>
                    <a:pt x="145" y="348"/>
                  </a:lnTo>
                  <a:lnTo>
                    <a:pt x="145" y="348"/>
                  </a:lnTo>
                  <a:lnTo>
                    <a:pt x="146" y="348"/>
                  </a:lnTo>
                  <a:lnTo>
                    <a:pt x="146" y="348"/>
                  </a:lnTo>
                  <a:lnTo>
                    <a:pt x="148" y="371"/>
                  </a:lnTo>
                  <a:lnTo>
                    <a:pt x="148" y="394"/>
                  </a:lnTo>
                  <a:lnTo>
                    <a:pt x="148" y="417"/>
                  </a:lnTo>
                  <a:lnTo>
                    <a:pt x="150" y="428"/>
                  </a:lnTo>
                  <a:lnTo>
                    <a:pt x="152" y="437"/>
                  </a:lnTo>
                  <a:lnTo>
                    <a:pt x="152" y="437"/>
                  </a:lnTo>
                  <a:lnTo>
                    <a:pt x="160" y="438"/>
                  </a:lnTo>
                  <a:lnTo>
                    <a:pt x="171" y="437"/>
                  </a:lnTo>
                  <a:lnTo>
                    <a:pt x="171" y="437"/>
                  </a:lnTo>
                  <a:lnTo>
                    <a:pt x="173" y="392"/>
                  </a:lnTo>
                  <a:lnTo>
                    <a:pt x="173" y="348"/>
                  </a:lnTo>
                  <a:lnTo>
                    <a:pt x="175" y="348"/>
                  </a:lnTo>
                  <a:lnTo>
                    <a:pt x="175" y="348"/>
                  </a:lnTo>
                  <a:lnTo>
                    <a:pt x="178" y="329"/>
                  </a:lnTo>
                  <a:lnTo>
                    <a:pt x="178" y="304"/>
                  </a:lnTo>
                  <a:lnTo>
                    <a:pt x="178" y="304"/>
                  </a:lnTo>
                  <a:lnTo>
                    <a:pt x="182" y="323"/>
                  </a:lnTo>
                  <a:lnTo>
                    <a:pt x="185" y="345"/>
                  </a:lnTo>
                  <a:lnTo>
                    <a:pt x="185" y="345"/>
                  </a:lnTo>
                  <a:lnTo>
                    <a:pt x="194" y="346"/>
                  </a:lnTo>
                  <a:lnTo>
                    <a:pt x="201" y="345"/>
                  </a:lnTo>
                  <a:lnTo>
                    <a:pt x="201" y="345"/>
                  </a:lnTo>
                  <a:lnTo>
                    <a:pt x="203" y="322"/>
                  </a:lnTo>
                  <a:lnTo>
                    <a:pt x="201" y="300"/>
                  </a:lnTo>
                  <a:lnTo>
                    <a:pt x="198" y="277"/>
                  </a:lnTo>
                  <a:lnTo>
                    <a:pt x="194" y="254"/>
                  </a:lnTo>
                  <a:lnTo>
                    <a:pt x="194" y="254"/>
                  </a:lnTo>
                  <a:lnTo>
                    <a:pt x="183" y="249"/>
                  </a:lnTo>
                  <a:lnTo>
                    <a:pt x="173" y="244"/>
                  </a:lnTo>
                  <a:lnTo>
                    <a:pt x="173" y="244"/>
                  </a:lnTo>
                  <a:lnTo>
                    <a:pt x="168" y="242"/>
                  </a:lnTo>
                  <a:lnTo>
                    <a:pt x="160" y="240"/>
                  </a:lnTo>
                  <a:lnTo>
                    <a:pt x="160" y="240"/>
                  </a:lnTo>
                  <a:lnTo>
                    <a:pt x="155" y="256"/>
                  </a:lnTo>
                  <a:lnTo>
                    <a:pt x="148" y="270"/>
                  </a:lnTo>
                  <a:lnTo>
                    <a:pt x="146" y="247"/>
                  </a:lnTo>
                  <a:lnTo>
                    <a:pt x="150" y="247"/>
                  </a:lnTo>
                  <a:lnTo>
                    <a:pt x="148" y="242"/>
                  </a:lnTo>
                  <a:lnTo>
                    <a:pt x="145" y="242"/>
                  </a:lnTo>
                  <a:lnTo>
                    <a:pt x="145" y="242"/>
                  </a:lnTo>
                  <a:lnTo>
                    <a:pt x="145" y="242"/>
                  </a:lnTo>
                  <a:lnTo>
                    <a:pt x="143" y="242"/>
                  </a:lnTo>
                  <a:lnTo>
                    <a:pt x="143" y="242"/>
                  </a:lnTo>
                  <a:lnTo>
                    <a:pt x="139" y="242"/>
                  </a:lnTo>
                  <a:lnTo>
                    <a:pt x="139" y="247"/>
                  </a:lnTo>
                  <a:lnTo>
                    <a:pt x="141" y="247"/>
                  </a:lnTo>
                  <a:lnTo>
                    <a:pt x="139" y="270"/>
                  </a:lnTo>
                  <a:lnTo>
                    <a:pt x="139" y="270"/>
                  </a:lnTo>
                  <a:lnTo>
                    <a:pt x="130" y="256"/>
                  </a:lnTo>
                  <a:lnTo>
                    <a:pt x="127" y="249"/>
                  </a:lnTo>
                  <a:lnTo>
                    <a:pt x="125" y="240"/>
                  </a:lnTo>
                  <a:lnTo>
                    <a:pt x="125" y="240"/>
                  </a:lnTo>
                  <a:lnTo>
                    <a:pt x="114" y="244"/>
                  </a:lnTo>
                  <a:lnTo>
                    <a:pt x="114" y="244"/>
                  </a:lnTo>
                  <a:lnTo>
                    <a:pt x="104" y="249"/>
                  </a:lnTo>
                  <a:lnTo>
                    <a:pt x="95" y="254"/>
                  </a:lnTo>
                  <a:lnTo>
                    <a:pt x="95" y="254"/>
                  </a:lnTo>
                  <a:lnTo>
                    <a:pt x="90" y="277"/>
                  </a:lnTo>
                  <a:lnTo>
                    <a:pt x="86" y="300"/>
                  </a:lnTo>
                  <a:lnTo>
                    <a:pt x="84" y="322"/>
                  </a:lnTo>
                  <a:lnTo>
                    <a:pt x="86" y="345"/>
                  </a:lnTo>
                  <a:lnTo>
                    <a:pt x="86" y="345"/>
                  </a:lnTo>
                  <a:lnTo>
                    <a:pt x="95" y="346"/>
                  </a:lnTo>
                  <a:lnTo>
                    <a:pt x="102" y="345"/>
                  </a:lnTo>
                  <a:lnTo>
                    <a:pt x="102" y="345"/>
                  </a:lnTo>
                  <a:lnTo>
                    <a:pt x="106" y="323"/>
                  </a:lnTo>
                  <a:lnTo>
                    <a:pt x="109" y="304"/>
                  </a:lnTo>
                  <a:lnTo>
                    <a:pt x="109" y="304"/>
                  </a:lnTo>
                  <a:close/>
                  <a:moveTo>
                    <a:pt x="143" y="184"/>
                  </a:moveTo>
                  <a:lnTo>
                    <a:pt x="143" y="184"/>
                  </a:lnTo>
                  <a:lnTo>
                    <a:pt x="132" y="187"/>
                  </a:lnTo>
                  <a:lnTo>
                    <a:pt x="125" y="192"/>
                  </a:lnTo>
                  <a:lnTo>
                    <a:pt x="118" y="200"/>
                  </a:lnTo>
                  <a:lnTo>
                    <a:pt x="116" y="210"/>
                  </a:lnTo>
                  <a:lnTo>
                    <a:pt x="116" y="210"/>
                  </a:lnTo>
                  <a:lnTo>
                    <a:pt x="118" y="219"/>
                  </a:lnTo>
                  <a:lnTo>
                    <a:pt x="125" y="228"/>
                  </a:lnTo>
                  <a:lnTo>
                    <a:pt x="132" y="233"/>
                  </a:lnTo>
                  <a:lnTo>
                    <a:pt x="143" y="235"/>
                  </a:lnTo>
                  <a:lnTo>
                    <a:pt x="143" y="235"/>
                  </a:lnTo>
                  <a:lnTo>
                    <a:pt x="152" y="233"/>
                  </a:lnTo>
                  <a:lnTo>
                    <a:pt x="160" y="228"/>
                  </a:lnTo>
                  <a:lnTo>
                    <a:pt x="166" y="219"/>
                  </a:lnTo>
                  <a:lnTo>
                    <a:pt x="168" y="210"/>
                  </a:lnTo>
                  <a:lnTo>
                    <a:pt x="168" y="210"/>
                  </a:lnTo>
                  <a:lnTo>
                    <a:pt x="166" y="200"/>
                  </a:lnTo>
                  <a:lnTo>
                    <a:pt x="160" y="192"/>
                  </a:lnTo>
                  <a:lnTo>
                    <a:pt x="152" y="187"/>
                  </a:lnTo>
                  <a:lnTo>
                    <a:pt x="143" y="184"/>
                  </a:lnTo>
                  <a:lnTo>
                    <a:pt x="143" y="184"/>
                  </a:lnTo>
                  <a:close/>
                  <a:moveTo>
                    <a:pt x="196" y="355"/>
                  </a:moveTo>
                  <a:lnTo>
                    <a:pt x="196" y="355"/>
                  </a:lnTo>
                  <a:lnTo>
                    <a:pt x="196" y="398"/>
                  </a:lnTo>
                  <a:lnTo>
                    <a:pt x="199" y="437"/>
                  </a:lnTo>
                  <a:lnTo>
                    <a:pt x="199" y="437"/>
                  </a:lnTo>
                  <a:lnTo>
                    <a:pt x="208" y="438"/>
                  </a:lnTo>
                  <a:lnTo>
                    <a:pt x="215" y="437"/>
                  </a:lnTo>
                  <a:lnTo>
                    <a:pt x="215" y="437"/>
                  </a:lnTo>
                  <a:lnTo>
                    <a:pt x="219" y="428"/>
                  </a:lnTo>
                  <a:lnTo>
                    <a:pt x="219" y="417"/>
                  </a:lnTo>
                  <a:lnTo>
                    <a:pt x="221" y="396"/>
                  </a:lnTo>
                  <a:lnTo>
                    <a:pt x="221" y="375"/>
                  </a:lnTo>
                  <a:lnTo>
                    <a:pt x="222" y="352"/>
                  </a:lnTo>
                  <a:lnTo>
                    <a:pt x="222" y="352"/>
                  </a:lnTo>
                  <a:lnTo>
                    <a:pt x="224" y="352"/>
                  </a:lnTo>
                  <a:lnTo>
                    <a:pt x="224" y="352"/>
                  </a:lnTo>
                  <a:lnTo>
                    <a:pt x="224" y="352"/>
                  </a:lnTo>
                  <a:lnTo>
                    <a:pt x="226" y="352"/>
                  </a:lnTo>
                  <a:lnTo>
                    <a:pt x="226" y="352"/>
                  </a:lnTo>
                  <a:lnTo>
                    <a:pt x="226" y="352"/>
                  </a:lnTo>
                  <a:lnTo>
                    <a:pt x="228" y="375"/>
                  </a:lnTo>
                  <a:lnTo>
                    <a:pt x="228" y="396"/>
                  </a:lnTo>
                  <a:lnTo>
                    <a:pt x="229" y="417"/>
                  </a:lnTo>
                  <a:lnTo>
                    <a:pt x="229" y="428"/>
                  </a:lnTo>
                  <a:lnTo>
                    <a:pt x="233" y="437"/>
                  </a:lnTo>
                  <a:lnTo>
                    <a:pt x="233" y="437"/>
                  </a:lnTo>
                  <a:lnTo>
                    <a:pt x="242" y="438"/>
                  </a:lnTo>
                  <a:lnTo>
                    <a:pt x="249" y="437"/>
                  </a:lnTo>
                  <a:lnTo>
                    <a:pt x="249" y="437"/>
                  </a:lnTo>
                  <a:lnTo>
                    <a:pt x="252" y="394"/>
                  </a:lnTo>
                  <a:lnTo>
                    <a:pt x="252" y="352"/>
                  </a:lnTo>
                  <a:lnTo>
                    <a:pt x="254" y="352"/>
                  </a:lnTo>
                  <a:lnTo>
                    <a:pt x="254" y="352"/>
                  </a:lnTo>
                  <a:lnTo>
                    <a:pt x="256" y="332"/>
                  </a:lnTo>
                  <a:lnTo>
                    <a:pt x="258" y="309"/>
                  </a:lnTo>
                  <a:lnTo>
                    <a:pt x="258" y="309"/>
                  </a:lnTo>
                  <a:lnTo>
                    <a:pt x="261" y="329"/>
                  </a:lnTo>
                  <a:lnTo>
                    <a:pt x="263" y="348"/>
                  </a:lnTo>
                  <a:lnTo>
                    <a:pt x="263" y="348"/>
                  </a:lnTo>
                  <a:lnTo>
                    <a:pt x="272" y="350"/>
                  </a:lnTo>
                  <a:lnTo>
                    <a:pt x="281" y="348"/>
                  </a:lnTo>
                  <a:lnTo>
                    <a:pt x="281" y="348"/>
                  </a:lnTo>
                  <a:lnTo>
                    <a:pt x="281" y="327"/>
                  </a:lnTo>
                  <a:lnTo>
                    <a:pt x="279" y="304"/>
                  </a:lnTo>
                  <a:lnTo>
                    <a:pt x="275" y="283"/>
                  </a:lnTo>
                  <a:lnTo>
                    <a:pt x="272" y="261"/>
                  </a:lnTo>
                  <a:lnTo>
                    <a:pt x="272" y="261"/>
                  </a:lnTo>
                  <a:lnTo>
                    <a:pt x="263" y="256"/>
                  </a:lnTo>
                  <a:lnTo>
                    <a:pt x="252" y="251"/>
                  </a:lnTo>
                  <a:lnTo>
                    <a:pt x="252" y="251"/>
                  </a:lnTo>
                  <a:lnTo>
                    <a:pt x="247" y="249"/>
                  </a:lnTo>
                  <a:lnTo>
                    <a:pt x="240" y="247"/>
                  </a:lnTo>
                  <a:lnTo>
                    <a:pt x="240" y="247"/>
                  </a:lnTo>
                  <a:lnTo>
                    <a:pt x="236" y="263"/>
                  </a:lnTo>
                  <a:lnTo>
                    <a:pt x="229" y="277"/>
                  </a:lnTo>
                  <a:lnTo>
                    <a:pt x="228" y="254"/>
                  </a:lnTo>
                  <a:lnTo>
                    <a:pt x="229" y="254"/>
                  </a:lnTo>
                  <a:lnTo>
                    <a:pt x="228" y="249"/>
                  </a:lnTo>
                  <a:lnTo>
                    <a:pt x="224" y="249"/>
                  </a:lnTo>
                  <a:lnTo>
                    <a:pt x="224" y="249"/>
                  </a:lnTo>
                  <a:lnTo>
                    <a:pt x="224" y="249"/>
                  </a:lnTo>
                  <a:lnTo>
                    <a:pt x="224" y="249"/>
                  </a:lnTo>
                  <a:lnTo>
                    <a:pt x="224" y="249"/>
                  </a:lnTo>
                  <a:lnTo>
                    <a:pt x="221" y="249"/>
                  </a:lnTo>
                  <a:lnTo>
                    <a:pt x="219" y="254"/>
                  </a:lnTo>
                  <a:lnTo>
                    <a:pt x="221" y="254"/>
                  </a:lnTo>
                  <a:lnTo>
                    <a:pt x="219" y="276"/>
                  </a:lnTo>
                  <a:lnTo>
                    <a:pt x="219" y="276"/>
                  </a:lnTo>
                  <a:lnTo>
                    <a:pt x="210" y="263"/>
                  </a:lnTo>
                  <a:lnTo>
                    <a:pt x="208" y="254"/>
                  </a:lnTo>
                  <a:lnTo>
                    <a:pt x="206" y="247"/>
                  </a:lnTo>
                  <a:lnTo>
                    <a:pt x="206" y="247"/>
                  </a:lnTo>
                  <a:lnTo>
                    <a:pt x="201" y="249"/>
                  </a:lnTo>
                  <a:lnTo>
                    <a:pt x="201" y="249"/>
                  </a:lnTo>
                  <a:lnTo>
                    <a:pt x="203" y="253"/>
                  </a:lnTo>
                  <a:lnTo>
                    <a:pt x="203" y="253"/>
                  </a:lnTo>
                  <a:lnTo>
                    <a:pt x="206" y="276"/>
                  </a:lnTo>
                  <a:lnTo>
                    <a:pt x="210" y="299"/>
                  </a:lnTo>
                  <a:lnTo>
                    <a:pt x="212" y="323"/>
                  </a:lnTo>
                  <a:lnTo>
                    <a:pt x="212" y="346"/>
                  </a:lnTo>
                  <a:lnTo>
                    <a:pt x="210" y="352"/>
                  </a:lnTo>
                  <a:lnTo>
                    <a:pt x="205" y="353"/>
                  </a:lnTo>
                  <a:lnTo>
                    <a:pt x="205" y="353"/>
                  </a:lnTo>
                  <a:lnTo>
                    <a:pt x="196" y="355"/>
                  </a:lnTo>
                  <a:lnTo>
                    <a:pt x="196" y="355"/>
                  </a:lnTo>
                  <a:close/>
                  <a:moveTo>
                    <a:pt x="222" y="194"/>
                  </a:moveTo>
                  <a:lnTo>
                    <a:pt x="222" y="194"/>
                  </a:lnTo>
                  <a:lnTo>
                    <a:pt x="214" y="196"/>
                  </a:lnTo>
                  <a:lnTo>
                    <a:pt x="205" y="201"/>
                  </a:lnTo>
                  <a:lnTo>
                    <a:pt x="199" y="208"/>
                  </a:lnTo>
                  <a:lnTo>
                    <a:pt x="198" y="217"/>
                  </a:lnTo>
                  <a:lnTo>
                    <a:pt x="198" y="217"/>
                  </a:lnTo>
                  <a:lnTo>
                    <a:pt x="199" y="228"/>
                  </a:lnTo>
                  <a:lnTo>
                    <a:pt x="205" y="235"/>
                  </a:lnTo>
                  <a:lnTo>
                    <a:pt x="214" y="240"/>
                  </a:lnTo>
                  <a:lnTo>
                    <a:pt x="222" y="242"/>
                  </a:lnTo>
                  <a:lnTo>
                    <a:pt x="222" y="242"/>
                  </a:lnTo>
                  <a:lnTo>
                    <a:pt x="231" y="240"/>
                  </a:lnTo>
                  <a:lnTo>
                    <a:pt x="240" y="235"/>
                  </a:lnTo>
                  <a:lnTo>
                    <a:pt x="245" y="228"/>
                  </a:lnTo>
                  <a:lnTo>
                    <a:pt x="247" y="217"/>
                  </a:lnTo>
                  <a:lnTo>
                    <a:pt x="247" y="217"/>
                  </a:lnTo>
                  <a:lnTo>
                    <a:pt x="245" y="208"/>
                  </a:lnTo>
                  <a:lnTo>
                    <a:pt x="240" y="201"/>
                  </a:lnTo>
                  <a:lnTo>
                    <a:pt x="231" y="196"/>
                  </a:lnTo>
                  <a:lnTo>
                    <a:pt x="222" y="194"/>
                  </a:lnTo>
                  <a:lnTo>
                    <a:pt x="222" y="194"/>
                  </a:lnTo>
                  <a:close/>
                  <a:moveTo>
                    <a:pt x="300" y="200"/>
                  </a:moveTo>
                  <a:lnTo>
                    <a:pt x="300" y="200"/>
                  </a:lnTo>
                  <a:lnTo>
                    <a:pt x="291" y="201"/>
                  </a:lnTo>
                  <a:lnTo>
                    <a:pt x="282" y="207"/>
                  </a:lnTo>
                  <a:lnTo>
                    <a:pt x="279" y="214"/>
                  </a:lnTo>
                  <a:lnTo>
                    <a:pt x="277" y="223"/>
                  </a:lnTo>
                  <a:lnTo>
                    <a:pt x="277" y="223"/>
                  </a:lnTo>
                  <a:lnTo>
                    <a:pt x="279" y="233"/>
                  </a:lnTo>
                  <a:lnTo>
                    <a:pt x="282" y="240"/>
                  </a:lnTo>
                  <a:lnTo>
                    <a:pt x="291" y="246"/>
                  </a:lnTo>
                  <a:lnTo>
                    <a:pt x="300" y="247"/>
                  </a:lnTo>
                  <a:lnTo>
                    <a:pt x="300" y="247"/>
                  </a:lnTo>
                  <a:lnTo>
                    <a:pt x="309" y="246"/>
                  </a:lnTo>
                  <a:lnTo>
                    <a:pt x="316" y="240"/>
                  </a:lnTo>
                  <a:lnTo>
                    <a:pt x="321" y="233"/>
                  </a:lnTo>
                  <a:lnTo>
                    <a:pt x="323" y="223"/>
                  </a:lnTo>
                  <a:lnTo>
                    <a:pt x="323" y="223"/>
                  </a:lnTo>
                  <a:lnTo>
                    <a:pt x="321" y="214"/>
                  </a:lnTo>
                  <a:lnTo>
                    <a:pt x="316" y="207"/>
                  </a:lnTo>
                  <a:lnTo>
                    <a:pt x="309" y="201"/>
                  </a:lnTo>
                  <a:lnTo>
                    <a:pt x="300" y="200"/>
                  </a:lnTo>
                  <a:lnTo>
                    <a:pt x="300" y="200"/>
                  </a:lnTo>
                  <a:close/>
                  <a:moveTo>
                    <a:pt x="367" y="371"/>
                  </a:moveTo>
                  <a:lnTo>
                    <a:pt x="364" y="373"/>
                  </a:lnTo>
                  <a:lnTo>
                    <a:pt x="364" y="373"/>
                  </a:lnTo>
                  <a:lnTo>
                    <a:pt x="351" y="375"/>
                  </a:lnTo>
                  <a:lnTo>
                    <a:pt x="351" y="375"/>
                  </a:lnTo>
                  <a:lnTo>
                    <a:pt x="351" y="385"/>
                  </a:lnTo>
                  <a:lnTo>
                    <a:pt x="351" y="385"/>
                  </a:lnTo>
                  <a:lnTo>
                    <a:pt x="367" y="371"/>
                  </a:lnTo>
                  <a:lnTo>
                    <a:pt x="367" y="371"/>
                  </a:lnTo>
                  <a:close/>
                  <a:moveTo>
                    <a:pt x="339" y="93"/>
                  </a:moveTo>
                  <a:lnTo>
                    <a:pt x="339" y="93"/>
                  </a:lnTo>
                  <a:lnTo>
                    <a:pt x="320" y="78"/>
                  </a:lnTo>
                  <a:lnTo>
                    <a:pt x="320" y="78"/>
                  </a:lnTo>
                  <a:lnTo>
                    <a:pt x="332" y="101"/>
                  </a:lnTo>
                  <a:lnTo>
                    <a:pt x="332" y="101"/>
                  </a:lnTo>
                  <a:lnTo>
                    <a:pt x="355" y="111"/>
                  </a:lnTo>
                  <a:lnTo>
                    <a:pt x="355" y="111"/>
                  </a:lnTo>
                  <a:lnTo>
                    <a:pt x="339" y="93"/>
                  </a:lnTo>
                  <a:lnTo>
                    <a:pt x="339" y="93"/>
                  </a:lnTo>
                  <a:close/>
                  <a:moveTo>
                    <a:pt x="268" y="51"/>
                  </a:moveTo>
                  <a:lnTo>
                    <a:pt x="268" y="51"/>
                  </a:lnTo>
                  <a:lnTo>
                    <a:pt x="247" y="46"/>
                  </a:lnTo>
                  <a:lnTo>
                    <a:pt x="247" y="46"/>
                  </a:lnTo>
                  <a:lnTo>
                    <a:pt x="252" y="60"/>
                  </a:lnTo>
                  <a:lnTo>
                    <a:pt x="256" y="76"/>
                  </a:lnTo>
                  <a:lnTo>
                    <a:pt x="256" y="78"/>
                  </a:lnTo>
                  <a:lnTo>
                    <a:pt x="256" y="78"/>
                  </a:lnTo>
                  <a:lnTo>
                    <a:pt x="279" y="81"/>
                  </a:lnTo>
                  <a:lnTo>
                    <a:pt x="302" y="88"/>
                  </a:lnTo>
                  <a:lnTo>
                    <a:pt x="302" y="88"/>
                  </a:lnTo>
                  <a:lnTo>
                    <a:pt x="298" y="85"/>
                  </a:lnTo>
                  <a:lnTo>
                    <a:pt x="298" y="85"/>
                  </a:lnTo>
                  <a:lnTo>
                    <a:pt x="284" y="65"/>
                  </a:lnTo>
                  <a:lnTo>
                    <a:pt x="268" y="51"/>
                  </a:lnTo>
                  <a:lnTo>
                    <a:pt x="268" y="51"/>
                  </a:lnTo>
                  <a:close/>
                  <a:moveTo>
                    <a:pt x="224" y="42"/>
                  </a:moveTo>
                  <a:lnTo>
                    <a:pt x="224" y="42"/>
                  </a:lnTo>
                  <a:lnTo>
                    <a:pt x="215" y="42"/>
                  </a:lnTo>
                  <a:lnTo>
                    <a:pt x="215" y="42"/>
                  </a:lnTo>
                  <a:lnTo>
                    <a:pt x="206" y="42"/>
                  </a:lnTo>
                  <a:lnTo>
                    <a:pt x="206" y="42"/>
                  </a:lnTo>
                  <a:lnTo>
                    <a:pt x="203" y="56"/>
                  </a:lnTo>
                  <a:lnTo>
                    <a:pt x="198" y="76"/>
                  </a:lnTo>
                  <a:lnTo>
                    <a:pt x="198" y="76"/>
                  </a:lnTo>
                  <a:lnTo>
                    <a:pt x="215" y="76"/>
                  </a:lnTo>
                  <a:lnTo>
                    <a:pt x="215" y="76"/>
                  </a:lnTo>
                  <a:lnTo>
                    <a:pt x="233" y="76"/>
                  </a:lnTo>
                  <a:lnTo>
                    <a:pt x="233" y="76"/>
                  </a:lnTo>
                  <a:lnTo>
                    <a:pt x="229" y="56"/>
                  </a:lnTo>
                  <a:lnTo>
                    <a:pt x="224" y="42"/>
                  </a:lnTo>
                  <a:lnTo>
                    <a:pt x="224" y="42"/>
                  </a:lnTo>
                  <a:close/>
                  <a:moveTo>
                    <a:pt x="185" y="46"/>
                  </a:moveTo>
                  <a:lnTo>
                    <a:pt x="185" y="46"/>
                  </a:lnTo>
                  <a:lnTo>
                    <a:pt x="162" y="51"/>
                  </a:lnTo>
                  <a:lnTo>
                    <a:pt x="162" y="51"/>
                  </a:lnTo>
                  <a:lnTo>
                    <a:pt x="146" y="65"/>
                  </a:lnTo>
                  <a:lnTo>
                    <a:pt x="132" y="85"/>
                  </a:lnTo>
                  <a:lnTo>
                    <a:pt x="132" y="85"/>
                  </a:lnTo>
                  <a:lnTo>
                    <a:pt x="130" y="88"/>
                  </a:lnTo>
                  <a:lnTo>
                    <a:pt x="130" y="88"/>
                  </a:lnTo>
                  <a:lnTo>
                    <a:pt x="152" y="81"/>
                  </a:lnTo>
                  <a:lnTo>
                    <a:pt x="175" y="78"/>
                  </a:lnTo>
                  <a:lnTo>
                    <a:pt x="176" y="76"/>
                  </a:lnTo>
                  <a:lnTo>
                    <a:pt x="176" y="76"/>
                  </a:lnTo>
                  <a:lnTo>
                    <a:pt x="180" y="60"/>
                  </a:lnTo>
                  <a:lnTo>
                    <a:pt x="185" y="46"/>
                  </a:lnTo>
                  <a:lnTo>
                    <a:pt x="185" y="46"/>
                  </a:lnTo>
                  <a:close/>
                  <a:moveTo>
                    <a:pt x="111" y="78"/>
                  </a:moveTo>
                  <a:lnTo>
                    <a:pt x="111" y="78"/>
                  </a:lnTo>
                  <a:lnTo>
                    <a:pt x="93" y="93"/>
                  </a:lnTo>
                  <a:lnTo>
                    <a:pt x="93" y="93"/>
                  </a:lnTo>
                  <a:lnTo>
                    <a:pt x="77" y="111"/>
                  </a:lnTo>
                  <a:lnTo>
                    <a:pt x="77" y="111"/>
                  </a:lnTo>
                  <a:lnTo>
                    <a:pt x="99" y="101"/>
                  </a:lnTo>
                  <a:lnTo>
                    <a:pt x="99" y="101"/>
                  </a:lnTo>
                  <a:lnTo>
                    <a:pt x="111" y="78"/>
                  </a:lnTo>
                  <a:lnTo>
                    <a:pt x="111" y="78"/>
                  </a:lnTo>
                  <a:close/>
                  <a:moveTo>
                    <a:pt x="49" y="164"/>
                  </a:moveTo>
                  <a:lnTo>
                    <a:pt x="49" y="164"/>
                  </a:lnTo>
                  <a:lnTo>
                    <a:pt x="44" y="185"/>
                  </a:lnTo>
                  <a:lnTo>
                    <a:pt x="44" y="185"/>
                  </a:lnTo>
                  <a:lnTo>
                    <a:pt x="60" y="180"/>
                  </a:lnTo>
                  <a:lnTo>
                    <a:pt x="76" y="177"/>
                  </a:lnTo>
                  <a:lnTo>
                    <a:pt x="77" y="177"/>
                  </a:lnTo>
                  <a:lnTo>
                    <a:pt x="77" y="177"/>
                  </a:lnTo>
                  <a:lnTo>
                    <a:pt x="81" y="152"/>
                  </a:lnTo>
                  <a:lnTo>
                    <a:pt x="86" y="131"/>
                  </a:lnTo>
                  <a:lnTo>
                    <a:pt x="86" y="131"/>
                  </a:lnTo>
                  <a:lnTo>
                    <a:pt x="83" y="132"/>
                  </a:lnTo>
                  <a:lnTo>
                    <a:pt x="83" y="132"/>
                  </a:lnTo>
                  <a:lnTo>
                    <a:pt x="65" y="147"/>
                  </a:lnTo>
                  <a:lnTo>
                    <a:pt x="49" y="164"/>
                  </a:lnTo>
                  <a:lnTo>
                    <a:pt x="49" y="164"/>
                  </a:lnTo>
                  <a:close/>
                  <a:moveTo>
                    <a:pt x="42" y="208"/>
                  </a:moveTo>
                  <a:lnTo>
                    <a:pt x="42" y="208"/>
                  </a:lnTo>
                  <a:lnTo>
                    <a:pt x="42" y="215"/>
                  </a:lnTo>
                  <a:lnTo>
                    <a:pt x="42" y="215"/>
                  </a:lnTo>
                  <a:lnTo>
                    <a:pt x="42" y="224"/>
                  </a:lnTo>
                  <a:lnTo>
                    <a:pt x="42" y="224"/>
                  </a:lnTo>
                  <a:lnTo>
                    <a:pt x="56" y="230"/>
                  </a:lnTo>
                  <a:lnTo>
                    <a:pt x="76" y="235"/>
                  </a:lnTo>
                  <a:lnTo>
                    <a:pt x="76" y="235"/>
                  </a:lnTo>
                  <a:lnTo>
                    <a:pt x="74" y="215"/>
                  </a:lnTo>
                  <a:lnTo>
                    <a:pt x="74" y="215"/>
                  </a:lnTo>
                  <a:lnTo>
                    <a:pt x="76" y="198"/>
                  </a:lnTo>
                  <a:lnTo>
                    <a:pt x="76" y="198"/>
                  </a:lnTo>
                  <a:lnTo>
                    <a:pt x="56" y="203"/>
                  </a:lnTo>
                  <a:lnTo>
                    <a:pt x="42" y="208"/>
                  </a:lnTo>
                  <a:lnTo>
                    <a:pt x="42" y="208"/>
                  </a:lnTo>
                  <a:close/>
                  <a:moveTo>
                    <a:pt x="389" y="224"/>
                  </a:moveTo>
                  <a:lnTo>
                    <a:pt x="389" y="224"/>
                  </a:lnTo>
                  <a:lnTo>
                    <a:pt x="390" y="215"/>
                  </a:lnTo>
                  <a:lnTo>
                    <a:pt x="390" y="215"/>
                  </a:lnTo>
                  <a:lnTo>
                    <a:pt x="389" y="208"/>
                  </a:lnTo>
                  <a:lnTo>
                    <a:pt x="389" y="208"/>
                  </a:lnTo>
                  <a:lnTo>
                    <a:pt x="374" y="203"/>
                  </a:lnTo>
                  <a:lnTo>
                    <a:pt x="357" y="198"/>
                  </a:lnTo>
                  <a:lnTo>
                    <a:pt x="357" y="198"/>
                  </a:lnTo>
                  <a:lnTo>
                    <a:pt x="357" y="215"/>
                  </a:lnTo>
                  <a:lnTo>
                    <a:pt x="357" y="215"/>
                  </a:lnTo>
                  <a:lnTo>
                    <a:pt x="357" y="235"/>
                  </a:lnTo>
                  <a:lnTo>
                    <a:pt x="357" y="235"/>
                  </a:lnTo>
                  <a:lnTo>
                    <a:pt x="374" y="230"/>
                  </a:lnTo>
                  <a:lnTo>
                    <a:pt x="389" y="224"/>
                  </a:lnTo>
                  <a:lnTo>
                    <a:pt x="389" y="224"/>
                  </a:lnTo>
                  <a:close/>
                  <a:moveTo>
                    <a:pt x="387" y="185"/>
                  </a:moveTo>
                  <a:lnTo>
                    <a:pt x="387" y="185"/>
                  </a:lnTo>
                  <a:lnTo>
                    <a:pt x="381" y="164"/>
                  </a:lnTo>
                  <a:lnTo>
                    <a:pt x="381" y="164"/>
                  </a:lnTo>
                  <a:lnTo>
                    <a:pt x="366" y="147"/>
                  </a:lnTo>
                  <a:lnTo>
                    <a:pt x="348" y="132"/>
                  </a:lnTo>
                  <a:lnTo>
                    <a:pt x="348" y="132"/>
                  </a:lnTo>
                  <a:lnTo>
                    <a:pt x="344" y="131"/>
                  </a:lnTo>
                  <a:lnTo>
                    <a:pt x="344" y="131"/>
                  </a:lnTo>
                  <a:lnTo>
                    <a:pt x="350" y="152"/>
                  </a:lnTo>
                  <a:lnTo>
                    <a:pt x="355" y="177"/>
                  </a:lnTo>
                  <a:lnTo>
                    <a:pt x="355" y="177"/>
                  </a:lnTo>
                  <a:lnTo>
                    <a:pt x="355" y="177"/>
                  </a:lnTo>
                  <a:lnTo>
                    <a:pt x="373" y="180"/>
                  </a:lnTo>
                  <a:lnTo>
                    <a:pt x="387" y="185"/>
                  </a:lnTo>
                  <a:lnTo>
                    <a:pt x="387" y="185"/>
                  </a:lnTo>
                  <a:close/>
                  <a:moveTo>
                    <a:pt x="332" y="171"/>
                  </a:moveTo>
                  <a:lnTo>
                    <a:pt x="332" y="171"/>
                  </a:lnTo>
                  <a:lnTo>
                    <a:pt x="325" y="143"/>
                  </a:lnTo>
                  <a:lnTo>
                    <a:pt x="316" y="116"/>
                  </a:lnTo>
                  <a:lnTo>
                    <a:pt x="316" y="116"/>
                  </a:lnTo>
                  <a:lnTo>
                    <a:pt x="290" y="106"/>
                  </a:lnTo>
                  <a:lnTo>
                    <a:pt x="259" y="101"/>
                  </a:lnTo>
                  <a:lnTo>
                    <a:pt x="259" y="101"/>
                  </a:lnTo>
                  <a:lnTo>
                    <a:pt x="265" y="131"/>
                  </a:lnTo>
                  <a:lnTo>
                    <a:pt x="267" y="166"/>
                  </a:lnTo>
                  <a:lnTo>
                    <a:pt x="267" y="166"/>
                  </a:lnTo>
                  <a:lnTo>
                    <a:pt x="302" y="168"/>
                  </a:lnTo>
                  <a:lnTo>
                    <a:pt x="332" y="171"/>
                  </a:lnTo>
                  <a:lnTo>
                    <a:pt x="332" y="171"/>
                  </a:lnTo>
                  <a:close/>
                  <a:moveTo>
                    <a:pt x="194" y="97"/>
                  </a:moveTo>
                  <a:lnTo>
                    <a:pt x="194" y="97"/>
                  </a:lnTo>
                  <a:lnTo>
                    <a:pt x="189" y="129"/>
                  </a:lnTo>
                  <a:lnTo>
                    <a:pt x="185" y="164"/>
                  </a:lnTo>
                  <a:lnTo>
                    <a:pt x="185" y="164"/>
                  </a:lnTo>
                  <a:lnTo>
                    <a:pt x="215" y="164"/>
                  </a:lnTo>
                  <a:lnTo>
                    <a:pt x="215" y="164"/>
                  </a:lnTo>
                  <a:lnTo>
                    <a:pt x="245" y="164"/>
                  </a:lnTo>
                  <a:lnTo>
                    <a:pt x="245" y="164"/>
                  </a:lnTo>
                  <a:lnTo>
                    <a:pt x="242" y="129"/>
                  </a:lnTo>
                  <a:lnTo>
                    <a:pt x="238" y="97"/>
                  </a:lnTo>
                  <a:lnTo>
                    <a:pt x="238" y="97"/>
                  </a:lnTo>
                  <a:lnTo>
                    <a:pt x="215" y="97"/>
                  </a:lnTo>
                  <a:lnTo>
                    <a:pt x="215" y="97"/>
                  </a:lnTo>
                  <a:lnTo>
                    <a:pt x="194" y="97"/>
                  </a:lnTo>
                  <a:lnTo>
                    <a:pt x="194" y="97"/>
                  </a:lnTo>
                  <a:close/>
                </a:path>
              </a:pathLst>
            </a:custGeom>
            <a:solidFill>
              <a:schemeClr val="accent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141313"/>
                </a:solidFill>
                <a:effectLst/>
                <a:uLnTx/>
                <a:uFillTx/>
                <a:latin typeface="Century Gothic"/>
                <a:ea typeface="+mn-ea"/>
                <a:cs typeface="+mn-cs"/>
              </a:endParaRPr>
            </a:p>
          </p:txBody>
        </p:sp>
      </p:grpSp>
      <p:grpSp>
        <p:nvGrpSpPr>
          <p:cNvPr id="8" name="Group 212">
            <a:extLst>
              <a:ext uri="{FF2B5EF4-FFF2-40B4-BE49-F238E27FC236}">
                <a16:creationId xmlns:a16="http://schemas.microsoft.com/office/drawing/2014/main" id="{E34061CC-11D4-DAEB-B871-51EBBE87BC87}"/>
              </a:ext>
            </a:extLst>
          </p:cNvPr>
          <p:cNvGrpSpPr/>
          <p:nvPr/>
        </p:nvGrpSpPr>
        <p:grpSpPr>
          <a:xfrm>
            <a:off x="8387776" y="3918886"/>
            <a:ext cx="436560" cy="439527"/>
            <a:chOff x="1704975" y="5391150"/>
            <a:chExt cx="638176" cy="638176"/>
          </a:xfrm>
          <a:solidFill>
            <a:schemeClr val="accent2"/>
          </a:solidFill>
        </p:grpSpPr>
        <p:sp>
          <p:nvSpPr>
            <p:cNvPr id="9" name="Freeform 192">
              <a:extLst>
                <a:ext uri="{FF2B5EF4-FFF2-40B4-BE49-F238E27FC236}">
                  <a16:creationId xmlns:a16="http://schemas.microsoft.com/office/drawing/2014/main" id="{F1652816-ABE1-5222-23CE-1B0FA04B420C}"/>
                </a:ext>
              </a:extLst>
            </p:cNvPr>
            <p:cNvSpPr>
              <a:spLocks noEditPoints="1"/>
            </p:cNvSpPr>
            <p:nvPr/>
          </p:nvSpPr>
          <p:spPr bwMode="auto">
            <a:xfrm>
              <a:off x="1993900" y="5584825"/>
              <a:ext cx="117475" cy="222250"/>
            </a:xfrm>
            <a:custGeom>
              <a:avLst/>
              <a:gdLst>
                <a:gd name="T0" fmla="*/ 39 w 74"/>
                <a:gd name="T1" fmla="*/ 86 h 140"/>
                <a:gd name="T2" fmla="*/ 39 w 74"/>
                <a:gd name="T3" fmla="*/ 84 h 140"/>
                <a:gd name="T4" fmla="*/ 36 w 74"/>
                <a:gd name="T5" fmla="*/ 75 h 140"/>
                <a:gd name="T6" fmla="*/ 32 w 74"/>
                <a:gd name="T7" fmla="*/ 13 h 140"/>
                <a:gd name="T8" fmla="*/ 32 w 74"/>
                <a:gd name="T9" fmla="*/ 7 h 140"/>
                <a:gd name="T10" fmla="*/ 24 w 74"/>
                <a:gd name="T11" fmla="*/ 1 h 140"/>
                <a:gd name="T12" fmla="*/ 20 w 74"/>
                <a:gd name="T13" fmla="*/ 0 h 140"/>
                <a:gd name="T14" fmla="*/ 11 w 74"/>
                <a:gd name="T15" fmla="*/ 4 h 140"/>
                <a:gd name="T16" fmla="*/ 6 w 74"/>
                <a:gd name="T17" fmla="*/ 13 h 140"/>
                <a:gd name="T18" fmla="*/ 6 w 74"/>
                <a:gd name="T19" fmla="*/ 69 h 140"/>
                <a:gd name="T20" fmla="*/ 0 w 74"/>
                <a:gd name="T21" fmla="*/ 80 h 140"/>
                <a:gd name="T22" fmla="*/ 0 w 74"/>
                <a:gd name="T23" fmla="*/ 84 h 140"/>
                <a:gd name="T24" fmla="*/ 5 w 74"/>
                <a:gd name="T25" fmla="*/ 98 h 140"/>
                <a:gd name="T26" fmla="*/ 20 w 74"/>
                <a:gd name="T27" fmla="*/ 104 h 140"/>
                <a:gd name="T28" fmla="*/ 21 w 74"/>
                <a:gd name="T29" fmla="*/ 104 h 140"/>
                <a:gd name="T30" fmla="*/ 53 w 74"/>
                <a:gd name="T31" fmla="*/ 135 h 140"/>
                <a:gd name="T32" fmla="*/ 62 w 74"/>
                <a:gd name="T33" fmla="*/ 140 h 140"/>
                <a:gd name="T34" fmla="*/ 66 w 74"/>
                <a:gd name="T35" fmla="*/ 138 h 140"/>
                <a:gd name="T36" fmla="*/ 71 w 74"/>
                <a:gd name="T37" fmla="*/ 135 h 140"/>
                <a:gd name="T38" fmla="*/ 74 w 74"/>
                <a:gd name="T39" fmla="*/ 126 h 140"/>
                <a:gd name="T40" fmla="*/ 71 w 74"/>
                <a:gd name="T41" fmla="*/ 117 h 140"/>
                <a:gd name="T42" fmla="*/ 20 w 74"/>
                <a:gd name="T43" fmla="*/ 92 h 140"/>
                <a:gd name="T44" fmla="*/ 15 w 74"/>
                <a:gd name="T45" fmla="*/ 92 h 140"/>
                <a:gd name="T46" fmla="*/ 12 w 74"/>
                <a:gd name="T47" fmla="*/ 87 h 140"/>
                <a:gd name="T48" fmla="*/ 11 w 74"/>
                <a:gd name="T49" fmla="*/ 84 h 140"/>
                <a:gd name="T50" fmla="*/ 14 w 74"/>
                <a:gd name="T51" fmla="*/ 78 h 140"/>
                <a:gd name="T52" fmla="*/ 20 w 74"/>
                <a:gd name="T53" fmla="*/ 75 h 140"/>
                <a:gd name="T54" fmla="*/ 23 w 74"/>
                <a:gd name="T55" fmla="*/ 77 h 140"/>
                <a:gd name="T56" fmla="*/ 27 w 74"/>
                <a:gd name="T57" fmla="*/ 81 h 140"/>
                <a:gd name="T58" fmla="*/ 27 w 74"/>
                <a:gd name="T59" fmla="*/ 84 h 140"/>
                <a:gd name="T60" fmla="*/ 24 w 74"/>
                <a:gd name="T61" fmla="*/ 90 h 140"/>
                <a:gd name="T62" fmla="*/ 20 w 74"/>
                <a:gd name="T63" fmla="*/ 92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74" h="140">
                  <a:moveTo>
                    <a:pt x="39" y="86"/>
                  </a:moveTo>
                  <a:lnTo>
                    <a:pt x="39" y="86"/>
                  </a:lnTo>
                  <a:lnTo>
                    <a:pt x="39" y="84"/>
                  </a:lnTo>
                  <a:lnTo>
                    <a:pt x="39" y="84"/>
                  </a:lnTo>
                  <a:lnTo>
                    <a:pt x="38" y="80"/>
                  </a:lnTo>
                  <a:lnTo>
                    <a:pt x="36" y="75"/>
                  </a:lnTo>
                  <a:lnTo>
                    <a:pt x="32" y="69"/>
                  </a:lnTo>
                  <a:lnTo>
                    <a:pt x="32" y="13"/>
                  </a:lnTo>
                  <a:lnTo>
                    <a:pt x="32" y="13"/>
                  </a:lnTo>
                  <a:lnTo>
                    <a:pt x="32" y="7"/>
                  </a:lnTo>
                  <a:lnTo>
                    <a:pt x="29" y="4"/>
                  </a:lnTo>
                  <a:lnTo>
                    <a:pt x="24" y="1"/>
                  </a:lnTo>
                  <a:lnTo>
                    <a:pt x="20" y="0"/>
                  </a:lnTo>
                  <a:lnTo>
                    <a:pt x="20" y="0"/>
                  </a:lnTo>
                  <a:lnTo>
                    <a:pt x="14" y="1"/>
                  </a:lnTo>
                  <a:lnTo>
                    <a:pt x="11" y="4"/>
                  </a:lnTo>
                  <a:lnTo>
                    <a:pt x="8" y="7"/>
                  </a:lnTo>
                  <a:lnTo>
                    <a:pt x="6" y="13"/>
                  </a:lnTo>
                  <a:lnTo>
                    <a:pt x="6" y="69"/>
                  </a:lnTo>
                  <a:lnTo>
                    <a:pt x="6" y="69"/>
                  </a:lnTo>
                  <a:lnTo>
                    <a:pt x="2" y="75"/>
                  </a:lnTo>
                  <a:lnTo>
                    <a:pt x="0" y="80"/>
                  </a:lnTo>
                  <a:lnTo>
                    <a:pt x="0" y="84"/>
                  </a:lnTo>
                  <a:lnTo>
                    <a:pt x="0" y="84"/>
                  </a:lnTo>
                  <a:lnTo>
                    <a:pt x="2" y="92"/>
                  </a:lnTo>
                  <a:lnTo>
                    <a:pt x="5" y="98"/>
                  </a:lnTo>
                  <a:lnTo>
                    <a:pt x="12" y="102"/>
                  </a:lnTo>
                  <a:lnTo>
                    <a:pt x="20" y="104"/>
                  </a:lnTo>
                  <a:lnTo>
                    <a:pt x="20" y="104"/>
                  </a:lnTo>
                  <a:lnTo>
                    <a:pt x="21" y="104"/>
                  </a:lnTo>
                  <a:lnTo>
                    <a:pt x="53" y="135"/>
                  </a:lnTo>
                  <a:lnTo>
                    <a:pt x="53" y="135"/>
                  </a:lnTo>
                  <a:lnTo>
                    <a:pt x="57" y="138"/>
                  </a:lnTo>
                  <a:lnTo>
                    <a:pt x="62" y="140"/>
                  </a:lnTo>
                  <a:lnTo>
                    <a:pt x="62" y="140"/>
                  </a:lnTo>
                  <a:lnTo>
                    <a:pt x="66" y="138"/>
                  </a:lnTo>
                  <a:lnTo>
                    <a:pt x="71" y="135"/>
                  </a:lnTo>
                  <a:lnTo>
                    <a:pt x="71" y="135"/>
                  </a:lnTo>
                  <a:lnTo>
                    <a:pt x="74" y="131"/>
                  </a:lnTo>
                  <a:lnTo>
                    <a:pt x="74" y="126"/>
                  </a:lnTo>
                  <a:lnTo>
                    <a:pt x="74" y="122"/>
                  </a:lnTo>
                  <a:lnTo>
                    <a:pt x="71" y="117"/>
                  </a:lnTo>
                  <a:lnTo>
                    <a:pt x="39" y="86"/>
                  </a:lnTo>
                  <a:close/>
                  <a:moveTo>
                    <a:pt x="20" y="92"/>
                  </a:moveTo>
                  <a:lnTo>
                    <a:pt x="20" y="92"/>
                  </a:lnTo>
                  <a:lnTo>
                    <a:pt x="15" y="92"/>
                  </a:lnTo>
                  <a:lnTo>
                    <a:pt x="14" y="90"/>
                  </a:lnTo>
                  <a:lnTo>
                    <a:pt x="12" y="87"/>
                  </a:lnTo>
                  <a:lnTo>
                    <a:pt x="11" y="84"/>
                  </a:lnTo>
                  <a:lnTo>
                    <a:pt x="11" y="84"/>
                  </a:lnTo>
                  <a:lnTo>
                    <a:pt x="12" y="81"/>
                  </a:lnTo>
                  <a:lnTo>
                    <a:pt x="14" y="78"/>
                  </a:lnTo>
                  <a:lnTo>
                    <a:pt x="15" y="77"/>
                  </a:lnTo>
                  <a:lnTo>
                    <a:pt x="20" y="75"/>
                  </a:lnTo>
                  <a:lnTo>
                    <a:pt x="20" y="75"/>
                  </a:lnTo>
                  <a:lnTo>
                    <a:pt x="23" y="77"/>
                  </a:lnTo>
                  <a:lnTo>
                    <a:pt x="24" y="78"/>
                  </a:lnTo>
                  <a:lnTo>
                    <a:pt x="27" y="81"/>
                  </a:lnTo>
                  <a:lnTo>
                    <a:pt x="27" y="84"/>
                  </a:lnTo>
                  <a:lnTo>
                    <a:pt x="27" y="84"/>
                  </a:lnTo>
                  <a:lnTo>
                    <a:pt x="27" y="87"/>
                  </a:lnTo>
                  <a:lnTo>
                    <a:pt x="24" y="90"/>
                  </a:lnTo>
                  <a:lnTo>
                    <a:pt x="23" y="92"/>
                  </a:lnTo>
                  <a:lnTo>
                    <a:pt x="20" y="92"/>
                  </a:lnTo>
                  <a:lnTo>
                    <a:pt x="20" y="9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141313"/>
                </a:solidFill>
                <a:effectLst/>
                <a:uLnTx/>
                <a:uFillTx/>
                <a:latin typeface="Century Gothic"/>
                <a:ea typeface="+mn-ea"/>
                <a:cs typeface="+mn-cs"/>
              </a:endParaRPr>
            </a:p>
          </p:txBody>
        </p:sp>
        <p:sp>
          <p:nvSpPr>
            <p:cNvPr id="16" name="Freeform 193">
              <a:extLst>
                <a:ext uri="{FF2B5EF4-FFF2-40B4-BE49-F238E27FC236}">
                  <a16:creationId xmlns:a16="http://schemas.microsoft.com/office/drawing/2014/main" id="{E1F03489-8E79-CF80-2482-8DE9BF115638}"/>
                </a:ext>
              </a:extLst>
            </p:cNvPr>
            <p:cNvSpPr>
              <a:spLocks/>
            </p:cNvSpPr>
            <p:nvPr/>
          </p:nvSpPr>
          <p:spPr bwMode="auto">
            <a:xfrm>
              <a:off x="1704975" y="5391150"/>
              <a:ext cx="236538" cy="233363"/>
            </a:xfrm>
            <a:custGeom>
              <a:avLst/>
              <a:gdLst>
                <a:gd name="T0" fmla="*/ 149 w 149"/>
                <a:gd name="T1" fmla="*/ 24 h 147"/>
                <a:gd name="T2" fmla="*/ 149 w 149"/>
                <a:gd name="T3" fmla="*/ 24 h 147"/>
                <a:gd name="T4" fmla="*/ 137 w 149"/>
                <a:gd name="T5" fmla="*/ 13 h 147"/>
                <a:gd name="T6" fmla="*/ 122 w 149"/>
                <a:gd name="T7" fmla="*/ 6 h 147"/>
                <a:gd name="T8" fmla="*/ 105 w 149"/>
                <a:gd name="T9" fmla="*/ 1 h 147"/>
                <a:gd name="T10" fmla="*/ 89 w 149"/>
                <a:gd name="T11" fmla="*/ 0 h 147"/>
                <a:gd name="T12" fmla="*/ 89 w 149"/>
                <a:gd name="T13" fmla="*/ 0 h 147"/>
                <a:gd name="T14" fmla="*/ 80 w 149"/>
                <a:gd name="T15" fmla="*/ 0 h 147"/>
                <a:gd name="T16" fmla="*/ 71 w 149"/>
                <a:gd name="T17" fmla="*/ 1 h 147"/>
                <a:gd name="T18" fmla="*/ 54 w 149"/>
                <a:gd name="T19" fmla="*/ 7 h 147"/>
                <a:gd name="T20" fmla="*/ 39 w 149"/>
                <a:gd name="T21" fmla="*/ 15 h 147"/>
                <a:gd name="T22" fmla="*/ 25 w 149"/>
                <a:gd name="T23" fmla="*/ 25 h 147"/>
                <a:gd name="T24" fmla="*/ 15 w 149"/>
                <a:gd name="T25" fmla="*/ 39 h 147"/>
                <a:gd name="T26" fmla="*/ 7 w 149"/>
                <a:gd name="T27" fmla="*/ 54 h 147"/>
                <a:gd name="T28" fmla="*/ 1 w 149"/>
                <a:gd name="T29" fmla="*/ 70 h 147"/>
                <a:gd name="T30" fmla="*/ 0 w 149"/>
                <a:gd name="T31" fmla="*/ 80 h 147"/>
                <a:gd name="T32" fmla="*/ 0 w 149"/>
                <a:gd name="T33" fmla="*/ 89 h 147"/>
                <a:gd name="T34" fmla="*/ 0 w 149"/>
                <a:gd name="T35" fmla="*/ 89 h 147"/>
                <a:gd name="T36" fmla="*/ 1 w 149"/>
                <a:gd name="T37" fmla="*/ 105 h 147"/>
                <a:gd name="T38" fmla="*/ 6 w 149"/>
                <a:gd name="T39" fmla="*/ 120 h 147"/>
                <a:gd name="T40" fmla="*/ 12 w 149"/>
                <a:gd name="T41" fmla="*/ 134 h 147"/>
                <a:gd name="T42" fmla="*/ 21 w 149"/>
                <a:gd name="T43" fmla="*/ 147 h 147"/>
                <a:gd name="T44" fmla="*/ 21 w 149"/>
                <a:gd name="T45" fmla="*/ 147 h 147"/>
                <a:gd name="T46" fmla="*/ 30 w 149"/>
                <a:gd name="T47" fmla="*/ 125 h 147"/>
                <a:gd name="T48" fmla="*/ 40 w 149"/>
                <a:gd name="T49" fmla="*/ 105 h 147"/>
                <a:gd name="T50" fmla="*/ 54 w 149"/>
                <a:gd name="T51" fmla="*/ 86 h 147"/>
                <a:gd name="T52" fmla="*/ 69 w 149"/>
                <a:gd name="T53" fmla="*/ 69 h 147"/>
                <a:gd name="T54" fmla="*/ 87 w 149"/>
                <a:gd name="T55" fmla="*/ 54 h 147"/>
                <a:gd name="T56" fmla="*/ 107 w 149"/>
                <a:gd name="T57" fmla="*/ 42 h 147"/>
                <a:gd name="T58" fmla="*/ 128 w 149"/>
                <a:gd name="T59" fmla="*/ 31 h 147"/>
                <a:gd name="T60" fmla="*/ 149 w 149"/>
                <a:gd name="T61" fmla="*/ 24 h 147"/>
                <a:gd name="T62" fmla="*/ 149 w 149"/>
                <a:gd name="T63" fmla="*/ 24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49" h="147">
                  <a:moveTo>
                    <a:pt x="149" y="24"/>
                  </a:moveTo>
                  <a:lnTo>
                    <a:pt x="149" y="24"/>
                  </a:lnTo>
                  <a:lnTo>
                    <a:pt x="137" y="13"/>
                  </a:lnTo>
                  <a:lnTo>
                    <a:pt x="122" y="6"/>
                  </a:lnTo>
                  <a:lnTo>
                    <a:pt x="105" y="1"/>
                  </a:lnTo>
                  <a:lnTo>
                    <a:pt x="89" y="0"/>
                  </a:lnTo>
                  <a:lnTo>
                    <a:pt x="89" y="0"/>
                  </a:lnTo>
                  <a:lnTo>
                    <a:pt x="80" y="0"/>
                  </a:lnTo>
                  <a:lnTo>
                    <a:pt x="71" y="1"/>
                  </a:lnTo>
                  <a:lnTo>
                    <a:pt x="54" y="7"/>
                  </a:lnTo>
                  <a:lnTo>
                    <a:pt x="39" y="15"/>
                  </a:lnTo>
                  <a:lnTo>
                    <a:pt x="25" y="25"/>
                  </a:lnTo>
                  <a:lnTo>
                    <a:pt x="15" y="39"/>
                  </a:lnTo>
                  <a:lnTo>
                    <a:pt x="7" y="54"/>
                  </a:lnTo>
                  <a:lnTo>
                    <a:pt x="1" y="70"/>
                  </a:lnTo>
                  <a:lnTo>
                    <a:pt x="0" y="80"/>
                  </a:lnTo>
                  <a:lnTo>
                    <a:pt x="0" y="89"/>
                  </a:lnTo>
                  <a:lnTo>
                    <a:pt x="0" y="89"/>
                  </a:lnTo>
                  <a:lnTo>
                    <a:pt x="1" y="105"/>
                  </a:lnTo>
                  <a:lnTo>
                    <a:pt x="6" y="120"/>
                  </a:lnTo>
                  <a:lnTo>
                    <a:pt x="12" y="134"/>
                  </a:lnTo>
                  <a:lnTo>
                    <a:pt x="21" y="147"/>
                  </a:lnTo>
                  <a:lnTo>
                    <a:pt x="21" y="147"/>
                  </a:lnTo>
                  <a:lnTo>
                    <a:pt x="30" y="125"/>
                  </a:lnTo>
                  <a:lnTo>
                    <a:pt x="40" y="105"/>
                  </a:lnTo>
                  <a:lnTo>
                    <a:pt x="54" y="86"/>
                  </a:lnTo>
                  <a:lnTo>
                    <a:pt x="69" y="69"/>
                  </a:lnTo>
                  <a:lnTo>
                    <a:pt x="87" y="54"/>
                  </a:lnTo>
                  <a:lnTo>
                    <a:pt x="107" y="42"/>
                  </a:lnTo>
                  <a:lnTo>
                    <a:pt x="128" y="31"/>
                  </a:lnTo>
                  <a:lnTo>
                    <a:pt x="149" y="24"/>
                  </a:lnTo>
                  <a:lnTo>
                    <a:pt x="149" y="24"/>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141313"/>
                </a:solidFill>
                <a:effectLst/>
                <a:uLnTx/>
                <a:uFillTx/>
                <a:latin typeface="Century Gothic"/>
                <a:ea typeface="+mn-ea"/>
                <a:cs typeface="+mn-cs"/>
              </a:endParaRPr>
            </a:p>
          </p:txBody>
        </p:sp>
        <p:sp>
          <p:nvSpPr>
            <p:cNvPr id="22" name="Freeform 194">
              <a:extLst>
                <a:ext uri="{FF2B5EF4-FFF2-40B4-BE49-F238E27FC236}">
                  <a16:creationId xmlns:a16="http://schemas.microsoft.com/office/drawing/2014/main" id="{41AF271F-DBAB-DD4D-EFC8-D31FFF1F61FC}"/>
                </a:ext>
              </a:extLst>
            </p:cNvPr>
            <p:cNvSpPr>
              <a:spLocks/>
            </p:cNvSpPr>
            <p:nvPr/>
          </p:nvSpPr>
          <p:spPr bwMode="auto">
            <a:xfrm>
              <a:off x="2106613" y="5391150"/>
              <a:ext cx="236538" cy="233363"/>
            </a:xfrm>
            <a:custGeom>
              <a:avLst/>
              <a:gdLst>
                <a:gd name="T0" fmla="*/ 60 w 149"/>
                <a:gd name="T1" fmla="*/ 0 h 147"/>
                <a:gd name="T2" fmla="*/ 60 w 149"/>
                <a:gd name="T3" fmla="*/ 0 h 147"/>
                <a:gd name="T4" fmla="*/ 44 w 149"/>
                <a:gd name="T5" fmla="*/ 1 h 147"/>
                <a:gd name="T6" fmla="*/ 27 w 149"/>
                <a:gd name="T7" fmla="*/ 6 h 147"/>
                <a:gd name="T8" fmla="*/ 14 w 149"/>
                <a:gd name="T9" fmla="*/ 13 h 147"/>
                <a:gd name="T10" fmla="*/ 0 w 149"/>
                <a:gd name="T11" fmla="*/ 24 h 147"/>
                <a:gd name="T12" fmla="*/ 0 w 149"/>
                <a:gd name="T13" fmla="*/ 24 h 147"/>
                <a:gd name="T14" fmla="*/ 23 w 149"/>
                <a:gd name="T15" fmla="*/ 31 h 147"/>
                <a:gd name="T16" fmla="*/ 42 w 149"/>
                <a:gd name="T17" fmla="*/ 42 h 147"/>
                <a:gd name="T18" fmla="*/ 62 w 149"/>
                <a:gd name="T19" fmla="*/ 54 h 147"/>
                <a:gd name="T20" fmla="*/ 80 w 149"/>
                <a:gd name="T21" fmla="*/ 69 h 147"/>
                <a:gd name="T22" fmla="*/ 95 w 149"/>
                <a:gd name="T23" fmla="*/ 86 h 147"/>
                <a:gd name="T24" fmla="*/ 109 w 149"/>
                <a:gd name="T25" fmla="*/ 105 h 147"/>
                <a:gd name="T26" fmla="*/ 119 w 149"/>
                <a:gd name="T27" fmla="*/ 125 h 147"/>
                <a:gd name="T28" fmla="*/ 128 w 149"/>
                <a:gd name="T29" fmla="*/ 147 h 147"/>
                <a:gd name="T30" fmla="*/ 128 w 149"/>
                <a:gd name="T31" fmla="*/ 147 h 147"/>
                <a:gd name="T32" fmla="*/ 137 w 149"/>
                <a:gd name="T33" fmla="*/ 134 h 147"/>
                <a:gd name="T34" fmla="*/ 143 w 149"/>
                <a:gd name="T35" fmla="*/ 120 h 147"/>
                <a:gd name="T36" fmla="*/ 148 w 149"/>
                <a:gd name="T37" fmla="*/ 105 h 147"/>
                <a:gd name="T38" fmla="*/ 149 w 149"/>
                <a:gd name="T39" fmla="*/ 89 h 147"/>
                <a:gd name="T40" fmla="*/ 149 w 149"/>
                <a:gd name="T41" fmla="*/ 89 h 147"/>
                <a:gd name="T42" fmla="*/ 149 w 149"/>
                <a:gd name="T43" fmla="*/ 80 h 147"/>
                <a:gd name="T44" fmla="*/ 148 w 149"/>
                <a:gd name="T45" fmla="*/ 70 h 147"/>
                <a:gd name="T46" fmla="*/ 143 w 149"/>
                <a:gd name="T47" fmla="*/ 54 h 147"/>
                <a:gd name="T48" fmla="*/ 134 w 149"/>
                <a:gd name="T49" fmla="*/ 39 h 147"/>
                <a:gd name="T50" fmla="*/ 124 w 149"/>
                <a:gd name="T51" fmla="*/ 25 h 147"/>
                <a:gd name="T52" fmla="*/ 110 w 149"/>
                <a:gd name="T53" fmla="*/ 15 h 147"/>
                <a:gd name="T54" fmla="*/ 95 w 149"/>
                <a:gd name="T55" fmla="*/ 7 h 147"/>
                <a:gd name="T56" fmla="*/ 78 w 149"/>
                <a:gd name="T57" fmla="*/ 1 h 147"/>
                <a:gd name="T58" fmla="*/ 69 w 149"/>
                <a:gd name="T59" fmla="*/ 0 h 147"/>
                <a:gd name="T60" fmla="*/ 60 w 149"/>
                <a:gd name="T61" fmla="*/ 0 h 147"/>
                <a:gd name="T62" fmla="*/ 60 w 149"/>
                <a:gd name="T63" fmla="*/ 0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49" h="147">
                  <a:moveTo>
                    <a:pt x="60" y="0"/>
                  </a:moveTo>
                  <a:lnTo>
                    <a:pt x="60" y="0"/>
                  </a:lnTo>
                  <a:lnTo>
                    <a:pt x="44" y="1"/>
                  </a:lnTo>
                  <a:lnTo>
                    <a:pt x="27" y="6"/>
                  </a:lnTo>
                  <a:lnTo>
                    <a:pt x="14" y="13"/>
                  </a:lnTo>
                  <a:lnTo>
                    <a:pt x="0" y="24"/>
                  </a:lnTo>
                  <a:lnTo>
                    <a:pt x="0" y="24"/>
                  </a:lnTo>
                  <a:lnTo>
                    <a:pt x="23" y="31"/>
                  </a:lnTo>
                  <a:lnTo>
                    <a:pt x="42" y="42"/>
                  </a:lnTo>
                  <a:lnTo>
                    <a:pt x="62" y="54"/>
                  </a:lnTo>
                  <a:lnTo>
                    <a:pt x="80" y="69"/>
                  </a:lnTo>
                  <a:lnTo>
                    <a:pt x="95" y="86"/>
                  </a:lnTo>
                  <a:lnTo>
                    <a:pt x="109" y="105"/>
                  </a:lnTo>
                  <a:lnTo>
                    <a:pt x="119" y="125"/>
                  </a:lnTo>
                  <a:lnTo>
                    <a:pt x="128" y="147"/>
                  </a:lnTo>
                  <a:lnTo>
                    <a:pt x="128" y="147"/>
                  </a:lnTo>
                  <a:lnTo>
                    <a:pt x="137" y="134"/>
                  </a:lnTo>
                  <a:lnTo>
                    <a:pt x="143" y="120"/>
                  </a:lnTo>
                  <a:lnTo>
                    <a:pt x="148" y="105"/>
                  </a:lnTo>
                  <a:lnTo>
                    <a:pt x="149" y="89"/>
                  </a:lnTo>
                  <a:lnTo>
                    <a:pt x="149" y="89"/>
                  </a:lnTo>
                  <a:lnTo>
                    <a:pt x="149" y="80"/>
                  </a:lnTo>
                  <a:lnTo>
                    <a:pt x="148" y="70"/>
                  </a:lnTo>
                  <a:lnTo>
                    <a:pt x="143" y="54"/>
                  </a:lnTo>
                  <a:lnTo>
                    <a:pt x="134" y="39"/>
                  </a:lnTo>
                  <a:lnTo>
                    <a:pt x="124" y="25"/>
                  </a:lnTo>
                  <a:lnTo>
                    <a:pt x="110" y="15"/>
                  </a:lnTo>
                  <a:lnTo>
                    <a:pt x="95" y="7"/>
                  </a:lnTo>
                  <a:lnTo>
                    <a:pt x="78" y="1"/>
                  </a:lnTo>
                  <a:lnTo>
                    <a:pt x="69" y="0"/>
                  </a:lnTo>
                  <a:lnTo>
                    <a:pt x="60" y="0"/>
                  </a:lnTo>
                  <a:lnTo>
                    <a:pt x="60"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141313"/>
                </a:solidFill>
                <a:effectLst/>
                <a:uLnTx/>
                <a:uFillTx/>
                <a:latin typeface="Century Gothic"/>
                <a:ea typeface="+mn-ea"/>
                <a:cs typeface="+mn-cs"/>
              </a:endParaRPr>
            </a:p>
          </p:txBody>
        </p:sp>
        <p:sp>
          <p:nvSpPr>
            <p:cNvPr id="23" name="Freeform 195">
              <a:extLst>
                <a:ext uri="{FF2B5EF4-FFF2-40B4-BE49-F238E27FC236}">
                  <a16:creationId xmlns:a16="http://schemas.microsoft.com/office/drawing/2014/main" id="{E8D03B3F-5091-47FE-8797-48BEE9BFFB19}"/>
                </a:ext>
              </a:extLst>
            </p:cNvPr>
            <p:cNvSpPr>
              <a:spLocks noEditPoints="1"/>
            </p:cNvSpPr>
            <p:nvPr/>
          </p:nvSpPr>
          <p:spPr bwMode="auto">
            <a:xfrm>
              <a:off x="1739900" y="5434013"/>
              <a:ext cx="568325" cy="595313"/>
            </a:xfrm>
            <a:custGeom>
              <a:avLst/>
              <a:gdLst>
                <a:gd name="T0" fmla="*/ 353 w 358"/>
                <a:gd name="T1" fmla="*/ 143 h 375"/>
                <a:gd name="T2" fmla="*/ 327 w 358"/>
                <a:gd name="T3" fmla="*/ 78 h 375"/>
                <a:gd name="T4" fmla="*/ 279 w 358"/>
                <a:gd name="T5" fmla="*/ 31 h 375"/>
                <a:gd name="T6" fmla="*/ 214 w 358"/>
                <a:gd name="T7" fmla="*/ 4 h 375"/>
                <a:gd name="T8" fmla="*/ 162 w 358"/>
                <a:gd name="T9" fmla="*/ 1 h 375"/>
                <a:gd name="T10" fmla="*/ 94 w 358"/>
                <a:gd name="T11" fmla="*/ 22 h 375"/>
                <a:gd name="T12" fmla="*/ 41 w 358"/>
                <a:gd name="T13" fmla="*/ 65 h 375"/>
                <a:gd name="T14" fmla="*/ 9 w 358"/>
                <a:gd name="T15" fmla="*/ 125 h 375"/>
                <a:gd name="T16" fmla="*/ 0 w 358"/>
                <a:gd name="T17" fmla="*/ 178 h 375"/>
                <a:gd name="T18" fmla="*/ 12 w 358"/>
                <a:gd name="T19" fmla="*/ 242 h 375"/>
                <a:gd name="T20" fmla="*/ 46 w 358"/>
                <a:gd name="T21" fmla="*/ 295 h 375"/>
                <a:gd name="T22" fmla="*/ 28 w 358"/>
                <a:gd name="T23" fmla="*/ 333 h 375"/>
                <a:gd name="T24" fmla="*/ 35 w 358"/>
                <a:gd name="T25" fmla="*/ 361 h 375"/>
                <a:gd name="T26" fmla="*/ 53 w 358"/>
                <a:gd name="T27" fmla="*/ 373 h 375"/>
                <a:gd name="T28" fmla="*/ 82 w 358"/>
                <a:gd name="T29" fmla="*/ 370 h 375"/>
                <a:gd name="T30" fmla="*/ 106 w 358"/>
                <a:gd name="T31" fmla="*/ 340 h 375"/>
                <a:gd name="T32" fmla="*/ 160 w 358"/>
                <a:gd name="T33" fmla="*/ 355 h 375"/>
                <a:gd name="T34" fmla="*/ 217 w 358"/>
                <a:gd name="T35" fmla="*/ 352 h 375"/>
                <a:gd name="T36" fmla="*/ 260 w 358"/>
                <a:gd name="T37" fmla="*/ 355 h 375"/>
                <a:gd name="T38" fmla="*/ 282 w 358"/>
                <a:gd name="T39" fmla="*/ 373 h 375"/>
                <a:gd name="T40" fmla="*/ 311 w 358"/>
                <a:gd name="T41" fmla="*/ 370 h 375"/>
                <a:gd name="T42" fmla="*/ 327 w 358"/>
                <a:gd name="T43" fmla="*/ 354 h 375"/>
                <a:gd name="T44" fmla="*/ 329 w 358"/>
                <a:gd name="T45" fmla="*/ 325 h 375"/>
                <a:gd name="T46" fmla="*/ 314 w 358"/>
                <a:gd name="T47" fmla="*/ 295 h 375"/>
                <a:gd name="T48" fmla="*/ 346 w 358"/>
                <a:gd name="T49" fmla="*/ 242 h 375"/>
                <a:gd name="T50" fmla="*/ 358 w 358"/>
                <a:gd name="T51" fmla="*/ 178 h 375"/>
                <a:gd name="T52" fmla="*/ 269 w 358"/>
                <a:gd name="T53" fmla="*/ 279 h 375"/>
                <a:gd name="T54" fmla="*/ 240 w 358"/>
                <a:gd name="T55" fmla="*/ 298 h 375"/>
                <a:gd name="T56" fmla="*/ 214 w 358"/>
                <a:gd name="T57" fmla="*/ 309 h 375"/>
                <a:gd name="T58" fmla="*/ 171 w 358"/>
                <a:gd name="T59" fmla="*/ 291 h 375"/>
                <a:gd name="T60" fmla="*/ 144 w 358"/>
                <a:gd name="T61" fmla="*/ 309 h 375"/>
                <a:gd name="T62" fmla="*/ 107 w 358"/>
                <a:gd name="T63" fmla="*/ 292 h 375"/>
                <a:gd name="T64" fmla="*/ 80 w 358"/>
                <a:gd name="T65" fmla="*/ 270 h 375"/>
                <a:gd name="T66" fmla="*/ 56 w 358"/>
                <a:gd name="T67" fmla="*/ 232 h 375"/>
                <a:gd name="T68" fmla="*/ 46 w 358"/>
                <a:gd name="T69" fmla="*/ 187 h 375"/>
                <a:gd name="T70" fmla="*/ 44 w 358"/>
                <a:gd name="T71" fmla="*/ 172 h 375"/>
                <a:gd name="T72" fmla="*/ 56 w 358"/>
                <a:gd name="T73" fmla="*/ 123 h 375"/>
                <a:gd name="T74" fmla="*/ 83 w 358"/>
                <a:gd name="T75" fmla="*/ 84 h 375"/>
                <a:gd name="T76" fmla="*/ 122 w 358"/>
                <a:gd name="T77" fmla="*/ 56 h 375"/>
                <a:gd name="T78" fmla="*/ 171 w 358"/>
                <a:gd name="T79" fmla="*/ 43 h 375"/>
                <a:gd name="T80" fmla="*/ 187 w 358"/>
                <a:gd name="T81" fmla="*/ 43 h 375"/>
                <a:gd name="T82" fmla="*/ 236 w 358"/>
                <a:gd name="T83" fmla="*/ 56 h 375"/>
                <a:gd name="T84" fmla="*/ 275 w 358"/>
                <a:gd name="T85" fmla="*/ 84 h 375"/>
                <a:gd name="T86" fmla="*/ 302 w 358"/>
                <a:gd name="T87" fmla="*/ 123 h 375"/>
                <a:gd name="T88" fmla="*/ 314 w 358"/>
                <a:gd name="T89" fmla="*/ 172 h 375"/>
                <a:gd name="T90" fmla="*/ 314 w 358"/>
                <a:gd name="T91" fmla="*/ 187 h 375"/>
                <a:gd name="T92" fmla="*/ 302 w 358"/>
                <a:gd name="T93" fmla="*/ 232 h 375"/>
                <a:gd name="T94" fmla="*/ 278 w 358"/>
                <a:gd name="T95" fmla="*/ 270 h 3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58" h="375">
                  <a:moveTo>
                    <a:pt x="358" y="178"/>
                  </a:moveTo>
                  <a:lnTo>
                    <a:pt x="358" y="178"/>
                  </a:lnTo>
                  <a:lnTo>
                    <a:pt x="356" y="160"/>
                  </a:lnTo>
                  <a:lnTo>
                    <a:pt x="353" y="143"/>
                  </a:lnTo>
                  <a:lnTo>
                    <a:pt x="349" y="125"/>
                  </a:lnTo>
                  <a:lnTo>
                    <a:pt x="343" y="110"/>
                  </a:lnTo>
                  <a:lnTo>
                    <a:pt x="335" y="93"/>
                  </a:lnTo>
                  <a:lnTo>
                    <a:pt x="327" y="78"/>
                  </a:lnTo>
                  <a:lnTo>
                    <a:pt x="317" y="65"/>
                  </a:lnTo>
                  <a:lnTo>
                    <a:pt x="305" y="53"/>
                  </a:lnTo>
                  <a:lnTo>
                    <a:pt x="293" y="40"/>
                  </a:lnTo>
                  <a:lnTo>
                    <a:pt x="279" y="31"/>
                  </a:lnTo>
                  <a:lnTo>
                    <a:pt x="264" y="22"/>
                  </a:lnTo>
                  <a:lnTo>
                    <a:pt x="249" y="15"/>
                  </a:lnTo>
                  <a:lnTo>
                    <a:pt x="233" y="9"/>
                  </a:lnTo>
                  <a:lnTo>
                    <a:pt x="214" y="4"/>
                  </a:lnTo>
                  <a:lnTo>
                    <a:pt x="198" y="1"/>
                  </a:lnTo>
                  <a:lnTo>
                    <a:pt x="180" y="0"/>
                  </a:lnTo>
                  <a:lnTo>
                    <a:pt x="180" y="0"/>
                  </a:lnTo>
                  <a:lnTo>
                    <a:pt x="162" y="1"/>
                  </a:lnTo>
                  <a:lnTo>
                    <a:pt x="144" y="4"/>
                  </a:lnTo>
                  <a:lnTo>
                    <a:pt x="127" y="9"/>
                  </a:lnTo>
                  <a:lnTo>
                    <a:pt x="110" y="15"/>
                  </a:lnTo>
                  <a:lnTo>
                    <a:pt x="94" y="22"/>
                  </a:lnTo>
                  <a:lnTo>
                    <a:pt x="80" y="31"/>
                  </a:lnTo>
                  <a:lnTo>
                    <a:pt x="65" y="40"/>
                  </a:lnTo>
                  <a:lnTo>
                    <a:pt x="53" y="53"/>
                  </a:lnTo>
                  <a:lnTo>
                    <a:pt x="41" y="65"/>
                  </a:lnTo>
                  <a:lnTo>
                    <a:pt x="32" y="78"/>
                  </a:lnTo>
                  <a:lnTo>
                    <a:pt x="23" y="93"/>
                  </a:lnTo>
                  <a:lnTo>
                    <a:pt x="15" y="110"/>
                  </a:lnTo>
                  <a:lnTo>
                    <a:pt x="9" y="125"/>
                  </a:lnTo>
                  <a:lnTo>
                    <a:pt x="5" y="143"/>
                  </a:lnTo>
                  <a:lnTo>
                    <a:pt x="2" y="160"/>
                  </a:lnTo>
                  <a:lnTo>
                    <a:pt x="0" y="178"/>
                  </a:lnTo>
                  <a:lnTo>
                    <a:pt x="0" y="178"/>
                  </a:lnTo>
                  <a:lnTo>
                    <a:pt x="2" y="194"/>
                  </a:lnTo>
                  <a:lnTo>
                    <a:pt x="3" y="211"/>
                  </a:lnTo>
                  <a:lnTo>
                    <a:pt x="8" y="227"/>
                  </a:lnTo>
                  <a:lnTo>
                    <a:pt x="12" y="242"/>
                  </a:lnTo>
                  <a:lnTo>
                    <a:pt x="18" y="256"/>
                  </a:lnTo>
                  <a:lnTo>
                    <a:pt x="26" y="270"/>
                  </a:lnTo>
                  <a:lnTo>
                    <a:pt x="35" y="283"/>
                  </a:lnTo>
                  <a:lnTo>
                    <a:pt x="46" y="295"/>
                  </a:lnTo>
                  <a:lnTo>
                    <a:pt x="32" y="319"/>
                  </a:lnTo>
                  <a:lnTo>
                    <a:pt x="32" y="319"/>
                  </a:lnTo>
                  <a:lnTo>
                    <a:pt x="29" y="325"/>
                  </a:lnTo>
                  <a:lnTo>
                    <a:pt x="28" y="333"/>
                  </a:lnTo>
                  <a:lnTo>
                    <a:pt x="28" y="340"/>
                  </a:lnTo>
                  <a:lnTo>
                    <a:pt x="29" y="348"/>
                  </a:lnTo>
                  <a:lnTo>
                    <a:pt x="31" y="354"/>
                  </a:lnTo>
                  <a:lnTo>
                    <a:pt x="35" y="361"/>
                  </a:lnTo>
                  <a:lnTo>
                    <a:pt x="41" y="366"/>
                  </a:lnTo>
                  <a:lnTo>
                    <a:pt x="47" y="370"/>
                  </a:lnTo>
                  <a:lnTo>
                    <a:pt x="47" y="370"/>
                  </a:lnTo>
                  <a:lnTo>
                    <a:pt x="53" y="373"/>
                  </a:lnTo>
                  <a:lnTo>
                    <a:pt x="61" y="375"/>
                  </a:lnTo>
                  <a:lnTo>
                    <a:pt x="68" y="375"/>
                  </a:lnTo>
                  <a:lnTo>
                    <a:pt x="76" y="373"/>
                  </a:lnTo>
                  <a:lnTo>
                    <a:pt x="82" y="370"/>
                  </a:lnTo>
                  <a:lnTo>
                    <a:pt x="89" y="367"/>
                  </a:lnTo>
                  <a:lnTo>
                    <a:pt x="94" y="361"/>
                  </a:lnTo>
                  <a:lnTo>
                    <a:pt x="98" y="355"/>
                  </a:lnTo>
                  <a:lnTo>
                    <a:pt x="106" y="340"/>
                  </a:lnTo>
                  <a:lnTo>
                    <a:pt x="106" y="340"/>
                  </a:lnTo>
                  <a:lnTo>
                    <a:pt x="124" y="348"/>
                  </a:lnTo>
                  <a:lnTo>
                    <a:pt x="142" y="352"/>
                  </a:lnTo>
                  <a:lnTo>
                    <a:pt x="160" y="355"/>
                  </a:lnTo>
                  <a:lnTo>
                    <a:pt x="180" y="357"/>
                  </a:lnTo>
                  <a:lnTo>
                    <a:pt x="180" y="357"/>
                  </a:lnTo>
                  <a:lnTo>
                    <a:pt x="198" y="355"/>
                  </a:lnTo>
                  <a:lnTo>
                    <a:pt x="217" y="352"/>
                  </a:lnTo>
                  <a:lnTo>
                    <a:pt x="234" y="348"/>
                  </a:lnTo>
                  <a:lnTo>
                    <a:pt x="252" y="340"/>
                  </a:lnTo>
                  <a:lnTo>
                    <a:pt x="260" y="355"/>
                  </a:lnTo>
                  <a:lnTo>
                    <a:pt x="260" y="355"/>
                  </a:lnTo>
                  <a:lnTo>
                    <a:pt x="264" y="361"/>
                  </a:lnTo>
                  <a:lnTo>
                    <a:pt x="270" y="367"/>
                  </a:lnTo>
                  <a:lnTo>
                    <a:pt x="276" y="370"/>
                  </a:lnTo>
                  <a:lnTo>
                    <a:pt x="282" y="373"/>
                  </a:lnTo>
                  <a:lnTo>
                    <a:pt x="290" y="375"/>
                  </a:lnTo>
                  <a:lnTo>
                    <a:pt x="297" y="375"/>
                  </a:lnTo>
                  <a:lnTo>
                    <a:pt x="305" y="373"/>
                  </a:lnTo>
                  <a:lnTo>
                    <a:pt x="311" y="370"/>
                  </a:lnTo>
                  <a:lnTo>
                    <a:pt x="311" y="370"/>
                  </a:lnTo>
                  <a:lnTo>
                    <a:pt x="318" y="366"/>
                  </a:lnTo>
                  <a:lnTo>
                    <a:pt x="323" y="361"/>
                  </a:lnTo>
                  <a:lnTo>
                    <a:pt x="327" y="354"/>
                  </a:lnTo>
                  <a:lnTo>
                    <a:pt x="330" y="348"/>
                  </a:lnTo>
                  <a:lnTo>
                    <a:pt x="330" y="340"/>
                  </a:lnTo>
                  <a:lnTo>
                    <a:pt x="330" y="333"/>
                  </a:lnTo>
                  <a:lnTo>
                    <a:pt x="329" y="325"/>
                  </a:lnTo>
                  <a:lnTo>
                    <a:pt x="326" y="319"/>
                  </a:lnTo>
                  <a:lnTo>
                    <a:pt x="314" y="295"/>
                  </a:lnTo>
                  <a:lnTo>
                    <a:pt x="314" y="295"/>
                  </a:lnTo>
                  <a:lnTo>
                    <a:pt x="314" y="295"/>
                  </a:lnTo>
                  <a:lnTo>
                    <a:pt x="323" y="283"/>
                  </a:lnTo>
                  <a:lnTo>
                    <a:pt x="332" y="270"/>
                  </a:lnTo>
                  <a:lnTo>
                    <a:pt x="340" y="256"/>
                  </a:lnTo>
                  <a:lnTo>
                    <a:pt x="346" y="242"/>
                  </a:lnTo>
                  <a:lnTo>
                    <a:pt x="350" y="227"/>
                  </a:lnTo>
                  <a:lnTo>
                    <a:pt x="355" y="211"/>
                  </a:lnTo>
                  <a:lnTo>
                    <a:pt x="356" y="194"/>
                  </a:lnTo>
                  <a:lnTo>
                    <a:pt x="358" y="178"/>
                  </a:lnTo>
                  <a:lnTo>
                    <a:pt x="358" y="178"/>
                  </a:lnTo>
                  <a:close/>
                  <a:moveTo>
                    <a:pt x="278" y="270"/>
                  </a:moveTo>
                  <a:lnTo>
                    <a:pt x="278" y="270"/>
                  </a:lnTo>
                  <a:lnTo>
                    <a:pt x="269" y="279"/>
                  </a:lnTo>
                  <a:lnTo>
                    <a:pt x="260" y="286"/>
                  </a:lnTo>
                  <a:lnTo>
                    <a:pt x="251" y="292"/>
                  </a:lnTo>
                  <a:lnTo>
                    <a:pt x="240" y="298"/>
                  </a:lnTo>
                  <a:lnTo>
                    <a:pt x="240" y="298"/>
                  </a:lnTo>
                  <a:lnTo>
                    <a:pt x="240" y="298"/>
                  </a:lnTo>
                  <a:lnTo>
                    <a:pt x="240" y="298"/>
                  </a:lnTo>
                  <a:lnTo>
                    <a:pt x="228" y="304"/>
                  </a:lnTo>
                  <a:lnTo>
                    <a:pt x="214" y="309"/>
                  </a:lnTo>
                  <a:lnTo>
                    <a:pt x="201" y="312"/>
                  </a:lnTo>
                  <a:lnTo>
                    <a:pt x="187" y="313"/>
                  </a:lnTo>
                  <a:lnTo>
                    <a:pt x="187" y="291"/>
                  </a:lnTo>
                  <a:lnTo>
                    <a:pt x="171" y="291"/>
                  </a:lnTo>
                  <a:lnTo>
                    <a:pt x="171" y="313"/>
                  </a:lnTo>
                  <a:lnTo>
                    <a:pt x="171" y="313"/>
                  </a:lnTo>
                  <a:lnTo>
                    <a:pt x="157" y="312"/>
                  </a:lnTo>
                  <a:lnTo>
                    <a:pt x="144" y="309"/>
                  </a:lnTo>
                  <a:lnTo>
                    <a:pt x="130" y="304"/>
                  </a:lnTo>
                  <a:lnTo>
                    <a:pt x="118" y="298"/>
                  </a:lnTo>
                  <a:lnTo>
                    <a:pt x="118" y="298"/>
                  </a:lnTo>
                  <a:lnTo>
                    <a:pt x="107" y="292"/>
                  </a:lnTo>
                  <a:lnTo>
                    <a:pt x="98" y="286"/>
                  </a:lnTo>
                  <a:lnTo>
                    <a:pt x="89" y="279"/>
                  </a:lnTo>
                  <a:lnTo>
                    <a:pt x="80" y="270"/>
                  </a:lnTo>
                  <a:lnTo>
                    <a:pt x="80" y="270"/>
                  </a:lnTo>
                  <a:lnTo>
                    <a:pt x="73" y="262"/>
                  </a:lnTo>
                  <a:lnTo>
                    <a:pt x="67" y="251"/>
                  </a:lnTo>
                  <a:lnTo>
                    <a:pt x="61" y="242"/>
                  </a:lnTo>
                  <a:lnTo>
                    <a:pt x="56" y="232"/>
                  </a:lnTo>
                  <a:lnTo>
                    <a:pt x="52" y="221"/>
                  </a:lnTo>
                  <a:lnTo>
                    <a:pt x="49" y="211"/>
                  </a:lnTo>
                  <a:lnTo>
                    <a:pt x="46" y="199"/>
                  </a:lnTo>
                  <a:lnTo>
                    <a:pt x="46" y="187"/>
                  </a:lnTo>
                  <a:lnTo>
                    <a:pt x="68" y="187"/>
                  </a:lnTo>
                  <a:lnTo>
                    <a:pt x="68" y="172"/>
                  </a:lnTo>
                  <a:lnTo>
                    <a:pt x="44" y="172"/>
                  </a:lnTo>
                  <a:lnTo>
                    <a:pt x="44" y="172"/>
                  </a:lnTo>
                  <a:lnTo>
                    <a:pt x="46" y="158"/>
                  </a:lnTo>
                  <a:lnTo>
                    <a:pt x="49" y="146"/>
                  </a:lnTo>
                  <a:lnTo>
                    <a:pt x="52" y="134"/>
                  </a:lnTo>
                  <a:lnTo>
                    <a:pt x="56" y="123"/>
                  </a:lnTo>
                  <a:lnTo>
                    <a:pt x="62" y="113"/>
                  </a:lnTo>
                  <a:lnTo>
                    <a:pt x="68" y="102"/>
                  </a:lnTo>
                  <a:lnTo>
                    <a:pt x="76" y="92"/>
                  </a:lnTo>
                  <a:lnTo>
                    <a:pt x="83" y="84"/>
                  </a:lnTo>
                  <a:lnTo>
                    <a:pt x="92" y="75"/>
                  </a:lnTo>
                  <a:lnTo>
                    <a:pt x="103" y="68"/>
                  </a:lnTo>
                  <a:lnTo>
                    <a:pt x="112" y="62"/>
                  </a:lnTo>
                  <a:lnTo>
                    <a:pt x="122" y="56"/>
                  </a:lnTo>
                  <a:lnTo>
                    <a:pt x="135" y="51"/>
                  </a:lnTo>
                  <a:lnTo>
                    <a:pt x="147" y="48"/>
                  </a:lnTo>
                  <a:lnTo>
                    <a:pt x="159" y="45"/>
                  </a:lnTo>
                  <a:lnTo>
                    <a:pt x="171" y="43"/>
                  </a:lnTo>
                  <a:lnTo>
                    <a:pt x="171" y="68"/>
                  </a:lnTo>
                  <a:lnTo>
                    <a:pt x="187" y="68"/>
                  </a:lnTo>
                  <a:lnTo>
                    <a:pt x="187" y="43"/>
                  </a:lnTo>
                  <a:lnTo>
                    <a:pt x="187" y="43"/>
                  </a:lnTo>
                  <a:lnTo>
                    <a:pt x="199" y="45"/>
                  </a:lnTo>
                  <a:lnTo>
                    <a:pt x="211" y="48"/>
                  </a:lnTo>
                  <a:lnTo>
                    <a:pt x="223" y="51"/>
                  </a:lnTo>
                  <a:lnTo>
                    <a:pt x="236" y="56"/>
                  </a:lnTo>
                  <a:lnTo>
                    <a:pt x="246" y="62"/>
                  </a:lnTo>
                  <a:lnTo>
                    <a:pt x="257" y="68"/>
                  </a:lnTo>
                  <a:lnTo>
                    <a:pt x="266" y="75"/>
                  </a:lnTo>
                  <a:lnTo>
                    <a:pt x="275" y="84"/>
                  </a:lnTo>
                  <a:lnTo>
                    <a:pt x="282" y="92"/>
                  </a:lnTo>
                  <a:lnTo>
                    <a:pt x="290" y="102"/>
                  </a:lnTo>
                  <a:lnTo>
                    <a:pt x="296" y="113"/>
                  </a:lnTo>
                  <a:lnTo>
                    <a:pt x="302" y="123"/>
                  </a:lnTo>
                  <a:lnTo>
                    <a:pt x="306" y="134"/>
                  </a:lnTo>
                  <a:lnTo>
                    <a:pt x="309" y="146"/>
                  </a:lnTo>
                  <a:lnTo>
                    <a:pt x="312" y="158"/>
                  </a:lnTo>
                  <a:lnTo>
                    <a:pt x="314" y="172"/>
                  </a:lnTo>
                  <a:lnTo>
                    <a:pt x="290" y="172"/>
                  </a:lnTo>
                  <a:lnTo>
                    <a:pt x="290" y="187"/>
                  </a:lnTo>
                  <a:lnTo>
                    <a:pt x="314" y="187"/>
                  </a:lnTo>
                  <a:lnTo>
                    <a:pt x="314" y="187"/>
                  </a:lnTo>
                  <a:lnTo>
                    <a:pt x="312" y="199"/>
                  </a:lnTo>
                  <a:lnTo>
                    <a:pt x="309" y="211"/>
                  </a:lnTo>
                  <a:lnTo>
                    <a:pt x="306" y="221"/>
                  </a:lnTo>
                  <a:lnTo>
                    <a:pt x="302" y="232"/>
                  </a:lnTo>
                  <a:lnTo>
                    <a:pt x="297" y="242"/>
                  </a:lnTo>
                  <a:lnTo>
                    <a:pt x="291" y="251"/>
                  </a:lnTo>
                  <a:lnTo>
                    <a:pt x="285" y="262"/>
                  </a:lnTo>
                  <a:lnTo>
                    <a:pt x="278" y="270"/>
                  </a:lnTo>
                  <a:lnTo>
                    <a:pt x="278" y="27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141313"/>
                </a:solidFill>
                <a:effectLst/>
                <a:uLnTx/>
                <a:uFillTx/>
                <a:latin typeface="Century Gothic"/>
                <a:ea typeface="+mn-ea"/>
                <a:cs typeface="+mn-cs"/>
              </a:endParaRPr>
            </a:p>
          </p:txBody>
        </p:sp>
      </p:grpSp>
      <p:grpSp>
        <p:nvGrpSpPr>
          <p:cNvPr id="15" name="Group 14">
            <a:extLst>
              <a:ext uri="{FF2B5EF4-FFF2-40B4-BE49-F238E27FC236}">
                <a16:creationId xmlns:a16="http://schemas.microsoft.com/office/drawing/2014/main" id="{4ABF60DE-3283-0657-E5E7-B33F5089396C}"/>
              </a:ext>
            </a:extLst>
          </p:cNvPr>
          <p:cNvGrpSpPr/>
          <p:nvPr/>
        </p:nvGrpSpPr>
        <p:grpSpPr>
          <a:xfrm>
            <a:off x="8250880" y="2044184"/>
            <a:ext cx="2660936" cy="3746585"/>
            <a:chOff x="8250880" y="2044184"/>
            <a:chExt cx="2660936" cy="3746585"/>
          </a:xfrm>
        </p:grpSpPr>
        <p:sp>
          <p:nvSpPr>
            <p:cNvPr id="12" name="Rectangle 11">
              <a:extLst>
                <a:ext uri="{FF2B5EF4-FFF2-40B4-BE49-F238E27FC236}">
                  <a16:creationId xmlns:a16="http://schemas.microsoft.com/office/drawing/2014/main" id="{614E7004-1F05-A5A5-8986-37B94C222EA3}"/>
                </a:ext>
              </a:extLst>
            </p:cNvPr>
            <p:cNvSpPr/>
            <p:nvPr/>
          </p:nvSpPr>
          <p:spPr>
            <a:xfrm>
              <a:off x="8250880" y="3798703"/>
              <a:ext cx="2660936" cy="199206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72000" tIns="72000" rIns="72000" bIns="72000" rtlCol="0" anchor="t">
              <a:noAutofit/>
            </a:bodyPr>
            <a:lstStyle/>
            <a:p>
              <a:pPr marL="0" marR="0" lvl="2" indent="0" algn="l" defTabSz="914400" rtl="0" eaLnBrk="1" fontAlgn="ctr" latinLnBrk="0" hangingPunct="1">
                <a:lnSpc>
                  <a:spcPct val="100000"/>
                </a:lnSpc>
                <a:spcBef>
                  <a:spcPts val="0"/>
                </a:spcBef>
                <a:spcAft>
                  <a:spcPts val="0"/>
                </a:spcAft>
                <a:buClrTx/>
                <a:buSzPts val="1000"/>
                <a:buFontTx/>
                <a:buNone/>
                <a:tabLst>
                  <a:tab pos="457200" algn="l"/>
                </a:tabLst>
                <a:defRPr/>
              </a:pPr>
              <a:endParaRPr kumimoji="0" lang="fr-FR" sz="1200" b="0" i="0" u="none" strike="noStrike" kern="1200" cap="none" spc="0" normalizeH="0" baseline="0" noProof="0" dirty="0">
                <a:ln>
                  <a:noFill/>
                </a:ln>
                <a:solidFill>
                  <a:srgbClr val="141313">
                    <a:lumMod val="75000"/>
                    <a:lumOff val="25000"/>
                  </a:srgbClr>
                </a:solidFill>
                <a:effectLst/>
                <a:highlight>
                  <a:srgbClr val="FFFF00"/>
                </a:highlight>
                <a:uLnTx/>
                <a:uFillTx/>
                <a:latin typeface="Montserrat" pitchFamily="2" charset="0"/>
                <a:ea typeface="Times New Roman" panose="02020603050405020304" pitchFamily="18" charset="0"/>
                <a:cs typeface="+mn-cs"/>
              </a:endParaRPr>
            </a:p>
            <a:p>
              <a:pPr marL="0" marR="0" lvl="2" indent="0" algn="l" defTabSz="914400" rtl="0" eaLnBrk="1" fontAlgn="ctr" latinLnBrk="0" hangingPunct="1">
                <a:lnSpc>
                  <a:spcPct val="100000"/>
                </a:lnSpc>
                <a:spcBef>
                  <a:spcPts val="0"/>
                </a:spcBef>
                <a:spcAft>
                  <a:spcPts val="0"/>
                </a:spcAft>
                <a:buClrTx/>
                <a:buSzPts val="1000"/>
                <a:buFontTx/>
                <a:buNone/>
                <a:tabLst>
                  <a:tab pos="457200" algn="l"/>
                </a:tabLst>
                <a:defRPr/>
              </a:pPr>
              <a:endParaRPr kumimoji="0" lang="fr-FR" sz="1200" b="0" i="0" u="none" strike="noStrike" kern="1200" cap="none" spc="0" normalizeH="0" baseline="0" noProof="0" dirty="0">
                <a:ln>
                  <a:noFill/>
                </a:ln>
                <a:solidFill>
                  <a:srgbClr val="141313">
                    <a:lumMod val="75000"/>
                    <a:lumOff val="25000"/>
                  </a:srgbClr>
                </a:solidFill>
                <a:effectLst/>
                <a:highlight>
                  <a:srgbClr val="FFFF00"/>
                </a:highlight>
                <a:uLnTx/>
                <a:uFillTx/>
                <a:latin typeface="Montserrat" pitchFamily="2" charset="0"/>
                <a:ea typeface="Times New Roman" panose="02020603050405020304" pitchFamily="18" charset="0"/>
                <a:cs typeface="+mn-cs"/>
              </a:endParaRPr>
            </a:p>
            <a:p>
              <a:pPr marL="0" marR="0" lvl="2" indent="0" algn="l" defTabSz="914400" rtl="0" eaLnBrk="1" fontAlgn="ctr" latinLnBrk="0" hangingPunct="1">
                <a:lnSpc>
                  <a:spcPct val="100000"/>
                </a:lnSpc>
                <a:spcBef>
                  <a:spcPts val="0"/>
                </a:spcBef>
                <a:spcAft>
                  <a:spcPts val="0"/>
                </a:spcAft>
                <a:buClrTx/>
                <a:buSzPts val="1000"/>
                <a:buFontTx/>
                <a:buNone/>
                <a:tabLst>
                  <a:tab pos="457200" algn="l"/>
                </a:tabLst>
                <a:defRPr/>
              </a:pPr>
              <a:endParaRPr kumimoji="0" lang="fr-FR" sz="1200" b="0" i="0" u="none" strike="noStrike" kern="1200" cap="none" spc="0" normalizeH="0" baseline="0" noProof="0" dirty="0">
                <a:ln>
                  <a:noFill/>
                </a:ln>
                <a:solidFill>
                  <a:srgbClr val="141313">
                    <a:lumMod val="75000"/>
                    <a:lumOff val="25000"/>
                  </a:srgbClr>
                </a:solidFill>
                <a:effectLst/>
                <a:highlight>
                  <a:srgbClr val="FFFF00"/>
                </a:highlight>
                <a:uLnTx/>
                <a:uFillTx/>
                <a:latin typeface="Montserrat" pitchFamily="2" charset="0"/>
                <a:ea typeface="Times New Roman" panose="02020603050405020304" pitchFamily="18" charset="0"/>
                <a:cs typeface="+mn-cs"/>
              </a:endParaRPr>
            </a:p>
            <a:p>
              <a:pPr marL="0" marR="0" lvl="2" indent="0" algn="l" defTabSz="914400" rtl="0" eaLnBrk="1" fontAlgn="ctr" latinLnBrk="0" hangingPunct="1">
                <a:lnSpc>
                  <a:spcPct val="100000"/>
                </a:lnSpc>
                <a:spcBef>
                  <a:spcPts val="0"/>
                </a:spcBef>
                <a:spcAft>
                  <a:spcPts val="0"/>
                </a:spcAft>
                <a:buClrTx/>
                <a:buSzPts val="1000"/>
                <a:buFontTx/>
                <a:buNone/>
                <a:tabLst>
                  <a:tab pos="457200" algn="l"/>
                </a:tabLst>
                <a:defRPr/>
              </a:pPr>
              <a:r>
                <a:rPr kumimoji="0" lang="fr-FR" sz="1200" b="0" i="0" u="none" strike="noStrike" kern="1200" cap="none" spc="0" normalizeH="0" baseline="0" noProof="0" dirty="0">
                  <a:ln>
                    <a:noFill/>
                  </a:ln>
                  <a:solidFill>
                    <a:srgbClr val="141313">
                      <a:lumMod val="75000"/>
                      <a:lumOff val="25000"/>
                    </a:srgbClr>
                  </a:solidFill>
                  <a:effectLst/>
                  <a:uLnTx/>
                  <a:uFillTx/>
                  <a:latin typeface="Montserrat" pitchFamily="2" charset="0"/>
                  <a:ea typeface="Times New Roman" panose="02020603050405020304" pitchFamily="18" charset="0"/>
                  <a:cs typeface="+mn-cs"/>
                </a:rPr>
                <a:t>Le mentorat est un dispositif qui se construit </a:t>
              </a:r>
              <a:r>
                <a:rPr kumimoji="0" lang="fr-FR" sz="1200" b="1" i="0" u="none" strike="noStrike" kern="1200" cap="none" spc="0" normalizeH="0" baseline="0" noProof="0" dirty="0">
                  <a:ln>
                    <a:noFill/>
                  </a:ln>
                  <a:solidFill>
                    <a:srgbClr val="004A84"/>
                  </a:solidFill>
                  <a:effectLst/>
                  <a:uLnTx/>
                  <a:uFillTx/>
                  <a:latin typeface="Montserrat" pitchFamily="2" charset="0"/>
                  <a:ea typeface="Times New Roman" panose="02020603050405020304" pitchFamily="18" charset="0"/>
                  <a:cs typeface="+mn-cs"/>
                </a:rPr>
                <a:t>avec l’ASE </a:t>
              </a:r>
              <a:r>
                <a:rPr kumimoji="0" lang="fr-FR" sz="1200" b="1" i="0" u="none" strike="noStrike" kern="1200" cap="none" spc="0" normalizeH="0" baseline="0" noProof="0" dirty="0">
                  <a:ln>
                    <a:noFill/>
                  </a:ln>
                  <a:solidFill>
                    <a:srgbClr val="141313">
                      <a:lumMod val="75000"/>
                      <a:lumOff val="25000"/>
                    </a:srgbClr>
                  </a:solidFill>
                  <a:effectLst/>
                  <a:uLnTx/>
                  <a:uFillTx/>
                  <a:latin typeface="Montserrat" pitchFamily="2" charset="0"/>
                  <a:ea typeface="Times New Roman" panose="02020603050405020304" pitchFamily="18" charset="0"/>
                  <a:cs typeface="+mn-cs"/>
                </a:rPr>
                <a:t>: </a:t>
              </a:r>
              <a:r>
                <a:rPr kumimoji="0" lang="fr-FR" sz="1200" b="0" i="0" u="none" strike="noStrike" kern="1200" cap="none" spc="0" normalizeH="0" baseline="0" noProof="0" dirty="0">
                  <a:ln>
                    <a:noFill/>
                  </a:ln>
                  <a:solidFill>
                    <a:srgbClr val="141313">
                      <a:lumMod val="75000"/>
                      <a:lumOff val="25000"/>
                    </a:srgbClr>
                  </a:solidFill>
                  <a:effectLst/>
                  <a:uLnTx/>
                  <a:uFillTx/>
                  <a:latin typeface="Montserrat" pitchFamily="2" charset="0"/>
                  <a:ea typeface="Times New Roman" panose="02020603050405020304" pitchFamily="18" charset="0"/>
                  <a:cs typeface="+mn-cs"/>
                </a:rPr>
                <a:t>il permet d’avoir le </a:t>
              </a:r>
              <a:r>
                <a:rPr kumimoji="0" lang="fr-FR" sz="1200" b="1" i="0" u="none" strike="noStrike" kern="1200" cap="none" spc="0" normalizeH="0" baseline="0" noProof="0" dirty="0">
                  <a:ln>
                    <a:noFill/>
                  </a:ln>
                  <a:solidFill>
                    <a:srgbClr val="004A84"/>
                  </a:solidFill>
                  <a:effectLst/>
                  <a:uLnTx/>
                  <a:uFillTx/>
                  <a:latin typeface="Montserrat" pitchFamily="2" charset="0"/>
                  <a:ea typeface="Times New Roman" panose="02020603050405020304" pitchFamily="18" charset="0"/>
                  <a:cs typeface="+mn-cs"/>
                </a:rPr>
                <a:t>retour d’un œil extérieur</a:t>
              </a:r>
              <a:r>
                <a:rPr kumimoji="0" lang="fr-FR" sz="1200" b="0" i="0" u="none" strike="noStrike" kern="1200" cap="none" spc="0" normalizeH="0" baseline="0" noProof="0" dirty="0">
                  <a:ln>
                    <a:noFill/>
                  </a:ln>
                  <a:solidFill>
                    <a:srgbClr val="004A84"/>
                  </a:solidFill>
                  <a:effectLst/>
                  <a:uLnTx/>
                  <a:uFillTx/>
                  <a:latin typeface="Montserrat" pitchFamily="2" charset="0"/>
                  <a:ea typeface="Times New Roman" panose="02020603050405020304" pitchFamily="18" charset="0"/>
                  <a:cs typeface="+mn-cs"/>
                </a:rPr>
                <a:t> </a:t>
              </a:r>
              <a:r>
                <a:rPr kumimoji="0" lang="fr-FR" sz="1200" b="0" i="0" u="none" strike="noStrike" kern="1200" cap="none" spc="0" normalizeH="0" baseline="0" noProof="0" dirty="0">
                  <a:ln>
                    <a:noFill/>
                  </a:ln>
                  <a:solidFill>
                    <a:srgbClr val="141313">
                      <a:lumMod val="75000"/>
                      <a:lumOff val="25000"/>
                    </a:srgbClr>
                  </a:solidFill>
                  <a:effectLst/>
                  <a:uLnTx/>
                  <a:uFillTx/>
                  <a:latin typeface="Montserrat" pitchFamily="2" charset="0"/>
                  <a:ea typeface="Times New Roman" panose="02020603050405020304" pitchFamily="18" charset="0"/>
                  <a:cs typeface="+mn-cs"/>
                </a:rPr>
                <a:t>sur le parcours du jeune et les éducateurs sont </a:t>
              </a:r>
              <a:r>
                <a:rPr kumimoji="0" lang="fr-FR" sz="1200" b="1" i="0" u="none" strike="noStrike" kern="1200" cap="none" spc="0" normalizeH="0" baseline="0" noProof="0" dirty="0">
                  <a:ln>
                    <a:noFill/>
                  </a:ln>
                  <a:solidFill>
                    <a:srgbClr val="004A84"/>
                  </a:solidFill>
                  <a:effectLst/>
                  <a:uLnTx/>
                  <a:uFillTx/>
                  <a:latin typeface="Montserrat" pitchFamily="2" charset="0"/>
                  <a:ea typeface="Times New Roman" panose="02020603050405020304" pitchFamily="18" charset="0"/>
                  <a:cs typeface="+mn-cs"/>
                </a:rPr>
                <a:t>tenus au courant toute l’année </a:t>
              </a:r>
              <a:r>
                <a:rPr kumimoji="0" lang="fr-FR" sz="1200" b="0" i="0" u="none" strike="noStrike" kern="1200" cap="none" spc="0" normalizeH="0" baseline="0" noProof="0" dirty="0">
                  <a:ln>
                    <a:noFill/>
                  </a:ln>
                  <a:solidFill>
                    <a:srgbClr val="141313">
                      <a:lumMod val="75000"/>
                      <a:lumOff val="25000"/>
                    </a:srgbClr>
                  </a:solidFill>
                  <a:effectLst/>
                  <a:uLnTx/>
                  <a:uFillTx/>
                  <a:latin typeface="Montserrat" pitchFamily="2" charset="0"/>
                  <a:ea typeface="Times New Roman" panose="02020603050405020304" pitchFamily="18" charset="0"/>
                  <a:cs typeface="+mn-cs"/>
                </a:rPr>
                <a:t>de l’avancement du dispositif</a:t>
              </a:r>
            </a:p>
          </p:txBody>
        </p:sp>
        <p:sp>
          <p:nvSpPr>
            <p:cNvPr id="17" name="ZoneTexte 16">
              <a:extLst>
                <a:ext uri="{FF2B5EF4-FFF2-40B4-BE49-F238E27FC236}">
                  <a16:creationId xmlns:a16="http://schemas.microsoft.com/office/drawing/2014/main" id="{15894831-F3AF-4B55-8322-3FB003A182EE}"/>
                </a:ext>
              </a:extLst>
            </p:cNvPr>
            <p:cNvSpPr txBox="1"/>
            <p:nvPr/>
          </p:nvSpPr>
          <p:spPr>
            <a:xfrm>
              <a:off x="8250880" y="2044184"/>
              <a:ext cx="2653340" cy="153040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72000" tIns="72000" rIns="72000" bIns="72000" rtlCol="0" anchor="t">
              <a:noAutofit/>
            </a:bodyPr>
            <a:lstStyle>
              <a:defPPr>
                <a:defRPr lang="fr-FR"/>
              </a:defPPr>
              <a:lvl1pPr>
                <a:defRPr>
                  <a:solidFill>
                    <a:schemeClr val="lt1"/>
                  </a:solidFill>
                </a:defRPr>
              </a:lvl1pPr>
              <a:lvl2pPr>
                <a:defRPr>
                  <a:solidFill>
                    <a:schemeClr val="lt1"/>
                  </a:solidFill>
                </a:defRPr>
              </a:lvl2pPr>
              <a:lvl3pPr marL="0" lvl="2" fontAlgn="ctr">
                <a:buSzPts val="1000"/>
                <a:tabLst>
                  <a:tab pos="457200" algn="l"/>
                </a:tabLst>
                <a:defRPr sz="1400" b="1">
                  <a:solidFill>
                    <a:schemeClr val="tx2">
                      <a:lumMod val="75000"/>
                      <a:lumOff val="25000"/>
                    </a:schemeClr>
                  </a:solidFill>
                  <a:effectLst/>
                  <a:latin typeface="Montserrat" pitchFamily="2" charset="0"/>
                  <a:ea typeface="Times New Roman" panose="02020603050405020304" pitchFamily="18" charset="0"/>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2" indent="0" algn="l" defTabSz="914400" rtl="0" eaLnBrk="1" fontAlgn="ctr" latinLnBrk="0" hangingPunct="1">
                <a:lnSpc>
                  <a:spcPct val="100000"/>
                </a:lnSpc>
                <a:spcBef>
                  <a:spcPts val="0"/>
                </a:spcBef>
                <a:spcAft>
                  <a:spcPts val="0"/>
                </a:spcAft>
                <a:buClrTx/>
                <a:buSzPts val="1000"/>
                <a:buFontTx/>
                <a:buNone/>
                <a:tabLst>
                  <a:tab pos="457200" algn="l"/>
                </a:tabLst>
                <a:defRPr/>
              </a:pPr>
              <a:endParaRPr kumimoji="0" lang="fr-FR" b="0" i="0" u="none" strike="noStrike" kern="1200" cap="none" spc="0" normalizeH="0" baseline="0" noProof="0" dirty="0">
                <a:ln>
                  <a:noFill/>
                </a:ln>
                <a:solidFill>
                  <a:srgbClr val="141313">
                    <a:lumMod val="75000"/>
                    <a:lumOff val="25000"/>
                  </a:srgbClr>
                </a:solidFill>
                <a:effectLst/>
                <a:uLnTx/>
                <a:uFillTx/>
                <a:latin typeface="Montserrat" pitchFamily="2" charset="0"/>
                <a:cs typeface="+mn-cs"/>
              </a:endParaRPr>
            </a:p>
            <a:p>
              <a:pPr marL="0" marR="0" lvl="2" indent="0" algn="l" defTabSz="914400" rtl="0" eaLnBrk="1" fontAlgn="ctr" latinLnBrk="0" hangingPunct="1">
                <a:lnSpc>
                  <a:spcPct val="100000"/>
                </a:lnSpc>
                <a:spcBef>
                  <a:spcPts val="0"/>
                </a:spcBef>
                <a:spcAft>
                  <a:spcPts val="0"/>
                </a:spcAft>
                <a:buClrTx/>
                <a:buSzPts val="1000"/>
                <a:buFontTx/>
                <a:buNone/>
                <a:tabLst>
                  <a:tab pos="457200" algn="l"/>
                </a:tabLst>
                <a:defRPr/>
              </a:pPr>
              <a:endParaRPr kumimoji="0" lang="fr-FR" b="0" i="0" u="none" strike="noStrike" kern="1200" cap="none" spc="0" normalizeH="0" baseline="0" noProof="0" dirty="0">
                <a:ln>
                  <a:noFill/>
                </a:ln>
                <a:solidFill>
                  <a:srgbClr val="141313">
                    <a:lumMod val="75000"/>
                    <a:lumOff val="25000"/>
                  </a:srgbClr>
                </a:solidFill>
                <a:effectLst/>
                <a:uLnTx/>
                <a:uFillTx/>
                <a:latin typeface="Montserrat" pitchFamily="2" charset="0"/>
                <a:cs typeface="+mn-cs"/>
              </a:endParaRPr>
            </a:p>
            <a:p>
              <a:pPr marL="0" marR="0" lvl="2" indent="0" algn="l" defTabSz="914400" rtl="0" eaLnBrk="1" fontAlgn="ctr" latinLnBrk="0" hangingPunct="1">
                <a:lnSpc>
                  <a:spcPct val="100000"/>
                </a:lnSpc>
                <a:spcBef>
                  <a:spcPts val="0"/>
                </a:spcBef>
                <a:spcAft>
                  <a:spcPts val="0"/>
                </a:spcAft>
                <a:buClrTx/>
                <a:buSzPts val="1000"/>
                <a:buFontTx/>
                <a:buNone/>
                <a:tabLst>
                  <a:tab pos="457200" algn="l"/>
                </a:tabLst>
                <a:defRPr/>
              </a:pPr>
              <a:endParaRPr kumimoji="0" lang="fr-FR" b="0" i="0" u="none" strike="noStrike" kern="1200" cap="none" spc="0" normalizeH="0" baseline="0" noProof="0" dirty="0">
                <a:ln>
                  <a:noFill/>
                </a:ln>
                <a:solidFill>
                  <a:srgbClr val="141313">
                    <a:lumMod val="75000"/>
                    <a:lumOff val="25000"/>
                  </a:srgbClr>
                </a:solidFill>
                <a:effectLst/>
                <a:uLnTx/>
                <a:uFillTx/>
                <a:latin typeface="Montserrat" pitchFamily="2" charset="0"/>
                <a:cs typeface="+mn-cs"/>
              </a:endParaRPr>
            </a:p>
            <a:p>
              <a:pPr marL="0" marR="0" lvl="2" indent="0" algn="l" defTabSz="914400" rtl="0" eaLnBrk="1" fontAlgn="ctr" latinLnBrk="0" hangingPunct="1">
                <a:lnSpc>
                  <a:spcPct val="100000"/>
                </a:lnSpc>
                <a:spcBef>
                  <a:spcPts val="0"/>
                </a:spcBef>
                <a:spcAft>
                  <a:spcPts val="0"/>
                </a:spcAft>
                <a:buClrTx/>
                <a:buSzPts val="1000"/>
                <a:buFontTx/>
                <a:buNone/>
                <a:tabLst>
                  <a:tab pos="457200" algn="l"/>
                </a:tabLst>
                <a:defRPr/>
              </a:pPr>
              <a:r>
                <a:rPr kumimoji="0" lang="fr-FR" sz="1200" b="0" i="0" u="none" strike="noStrike" kern="1200" cap="none" spc="0" normalizeH="0" baseline="0" noProof="0" dirty="0">
                  <a:ln>
                    <a:noFill/>
                  </a:ln>
                  <a:solidFill>
                    <a:srgbClr val="141313">
                      <a:lumMod val="75000"/>
                      <a:lumOff val="25000"/>
                    </a:srgbClr>
                  </a:solidFill>
                  <a:effectLst/>
                  <a:uLnTx/>
                  <a:uFillTx/>
                  <a:latin typeface="Montserrat" pitchFamily="2" charset="0"/>
                  <a:cs typeface="+mn-cs"/>
                </a:rPr>
                <a:t>Le mentorat réduit le sentiment de solitude des jeunes en leur permettant de créer des </a:t>
              </a:r>
              <a:r>
                <a:rPr kumimoji="0" lang="fr-FR" sz="1200" b="1" i="0" u="none" strike="noStrike" kern="1200" cap="none" spc="0" normalizeH="0" baseline="0" noProof="0" dirty="0">
                  <a:ln>
                    <a:noFill/>
                  </a:ln>
                  <a:solidFill>
                    <a:srgbClr val="004A84"/>
                  </a:solidFill>
                  <a:effectLst/>
                  <a:uLnTx/>
                  <a:uFillTx/>
                  <a:latin typeface="Montserrat" pitchFamily="2" charset="0"/>
                  <a:ea typeface="Times New Roman" panose="02020603050405020304" pitchFamily="18" charset="0"/>
                  <a:cs typeface="+mn-cs"/>
                </a:rPr>
                <a:t>liens</a:t>
              </a:r>
              <a:r>
                <a:rPr kumimoji="0" lang="fr-FR" sz="1200" b="0" i="0" u="none" strike="noStrike" kern="1200" cap="none" spc="0" normalizeH="0" baseline="0" noProof="0" dirty="0">
                  <a:ln>
                    <a:noFill/>
                  </a:ln>
                  <a:solidFill>
                    <a:srgbClr val="004A84"/>
                  </a:solidFill>
                  <a:effectLst/>
                  <a:uLnTx/>
                  <a:uFillTx/>
                  <a:latin typeface="Montserrat" pitchFamily="2" charset="0"/>
                  <a:ea typeface="Times New Roman" panose="02020603050405020304" pitchFamily="18" charset="0"/>
                  <a:cs typeface="+mn-cs"/>
                </a:rPr>
                <a:t> </a:t>
              </a:r>
              <a:r>
                <a:rPr kumimoji="0" lang="fr-FR" sz="1200" b="1" i="0" u="none" strike="noStrike" kern="1200" cap="none" spc="0" normalizeH="0" baseline="0" noProof="0" dirty="0">
                  <a:ln>
                    <a:noFill/>
                  </a:ln>
                  <a:solidFill>
                    <a:srgbClr val="004A84"/>
                  </a:solidFill>
                  <a:effectLst/>
                  <a:uLnTx/>
                  <a:uFillTx/>
                  <a:latin typeface="Montserrat" pitchFamily="2" charset="0"/>
                  <a:ea typeface="Times New Roman" panose="02020603050405020304" pitchFamily="18" charset="0"/>
                  <a:cs typeface="+mn-cs"/>
                </a:rPr>
                <a:t>hors du système de l’ASE</a:t>
              </a:r>
              <a:endParaRPr kumimoji="0" lang="fr-FR" sz="1200" b="1" i="0" u="none" strike="noStrike" kern="1200" cap="none" spc="0" normalizeH="0" baseline="0" noProof="0" dirty="0">
                <a:ln>
                  <a:noFill/>
                </a:ln>
                <a:solidFill>
                  <a:srgbClr val="004A84"/>
                </a:solidFill>
                <a:effectLst/>
                <a:uLnTx/>
                <a:uFillTx/>
                <a:latin typeface="Montserrat" pitchFamily="2" charset="0"/>
                <a:cs typeface="+mn-cs"/>
              </a:endParaRPr>
            </a:p>
          </p:txBody>
        </p:sp>
        <p:grpSp>
          <p:nvGrpSpPr>
            <p:cNvPr id="24" name="Group 58">
              <a:extLst>
                <a:ext uri="{FF2B5EF4-FFF2-40B4-BE49-F238E27FC236}">
                  <a16:creationId xmlns:a16="http://schemas.microsoft.com/office/drawing/2014/main" id="{8B94435D-BB06-4749-BEDC-EE2C8883535B}"/>
                </a:ext>
              </a:extLst>
            </p:cNvPr>
            <p:cNvGrpSpPr/>
            <p:nvPr/>
          </p:nvGrpSpPr>
          <p:grpSpPr>
            <a:xfrm>
              <a:off x="8365922" y="2114335"/>
              <a:ext cx="487023" cy="479154"/>
              <a:chOff x="5327651" y="1697038"/>
              <a:chExt cx="884238" cy="869950"/>
            </a:xfrm>
            <a:solidFill>
              <a:schemeClr val="accent2"/>
            </a:solidFill>
          </p:grpSpPr>
          <p:sp>
            <p:nvSpPr>
              <p:cNvPr id="25" name="Freeform 25">
                <a:extLst>
                  <a:ext uri="{FF2B5EF4-FFF2-40B4-BE49-F238E27FC236}">
                    <a16:creationId xmlns:a16="http://schemas.microsoft.com/office/drawing/2014/main" id="{EB940627-246D-6D83-F3B2-6D9527CA4E28}"/>
                  </a:ext>
                </a:extLst>
              </p:cNvPr>
              <p:cNvSpPr>
                <a:spLocks/>
              </p:cNvSpPr>
              <p:nvPr/>
            </p:nvSpPr>
            <p:spPr bwMode="auto">
              <a:xfrm>
                <a:off x="5327651" y="2346325"/>
                <a:ext cx="884238" cy="220663"/>
              </a:xfrm>
              <a:custGeom>
                <a:avLst/>
                <a:gdLst>
                  <a:gd name="T0" fmla="*/ 498 w 557"/>
                  <a:gd name="T1" fmla="*/ 0 h 139"/>
                  <a:gd name="T2" fmla="*/ 523 w 557"/>
                  <a:gd name="T3" fmla="*/ 12 h 139"/>
                  <a:gd name="T4" fmla="*/ 541 w 557"/>
                  <a:gd name="T5" fmla="*/ 25 h 139"/>
                  <a:gd name="T6" fmla="*/ 553 w 557"/>
                  <a:gd name="T7" fmla="*/ 38 h 139"/>
                  <a:gd name="T8" fmla="*/ 557 w 557"/>
                  <a:gd name="T9" fmla="*/ 52 h 139"/>
                  <a:gd name="T10" fmla="*/ 556 w 557"/>
                  <a:gd name="T11" fmla="*/ 62 h 139"/>
                  <a:gd name="T12" fmla="*/ 544 w 557"/>
                  <a:gd name="T13" fmla="*/ 79 h 139"/>
                  <a:gd name="T14" fmla="*/ 523 w 557"/>
                  <a:gd name="T15" fmla="*/ 94 h 139"/>
                  <a:gd name="T16" fmla="*/ 493 w 557"/>
                  <a:gd name="T17" fmla="*/ 107 h 139"/>
                  <a:gd name="T18" fmla="*/ 456 w 557"/>
                  <a:gd name="T19" fmla="*/ 119 h 139"/>
                  <a:gd name="T20" fmla="*/ 412 w 557"/>
                  <a:gd name="T21" fmla="*/ 128 h 139"/>
                  <a:gd name="T22" fmla="*/ 362 w 557"/>
                  <a:gd name="T23" fmla="*/ 135 h 139"/>
                  <a:gd name="T24" fmla="*/ 307 w 557"/>
                  <a:gd name="T25" fmla="*/ 138 h 139"/>
                  <a:gd name="T26" fmla="*/ 279 w 557"/>
                  <a:gd name="T27" fmla="*/ 139 h 139"/>
                  <a:gd name="T28" fmla="*/ 223 w 557"/>
                  <a:gd name="T29" fmla="*/ 136 h 139"/>
                  <a:gd name="T30" fmla="*/ 170 w 557"/>
                  <a:gd name="T31" fmla="*/ 132 h 139"/>
                  <a:gd name="T32" fmla="*/ 123 w 557"/>
                  <a:gd name="T33" fmla="*/ 125 h 139"/>
                  <a:gd name="T34" fmla="*/ 83 w 557"/>
                  <a:gd name="T35" fmla="*/ 114 h 139"/>
                  <a:gd name="T36" fmla="*/ 49 w 557"/>
                  <a:gd name="T37" fmla="*/ 101 h 139"/>
                  <a:gd name="T38" fmla="*/ 22 w 557"/>
                  <a:gd name="T39" fmla="*/ 87 h 139"/>
                  <a:gd name="T40" fmla="*/ 7 w 557"/>
                  <a:gd name="T41" fmla="*/ 71 h 139"/>
                  <a:gd name="T42" fmla="*/ 0 w 557"/>
                  <a:gd name="T43" fmla="*/ 52 h 139"/>
                  <a:gd name="T44" fmla="*/ 1 w 557"/>
                  <a:gd name="T45" fmla="*/ 46 h 139"/>
                  <a:gd name="T46" fmla="*/ 9 w 557"/>
                  <a:gd name="T47" fmla="*/ 31 h 139"/>
                  <a:gd name="T48" fmla="*/ 25 w 557"/>
                  <a:gd name="T49" fmla="*/ 18 h 139"/>
                  <a:gd name="T50" fmla="*/ 46 w 557"/>
                  <a:gd name="T51" fmla="*/ 5 h 139"/>
                  <a:gd name="T52" fmla="*/ 60 w 557"/>
                  <a:gd name="T53" fmla="*/ 0 h 139"/>
                  <a:gd name="T54" fmla="*/ 50 w 557"/>
                  <a:gd name="T55" fmla="*/ 9 h 139"/>
                  <a:gd name="T56" fmla="*/ 46 w 557"/>
                  <a:gd name="T57" fmla="*/ 20 h 139"/>
                  <a:gd name="T58" fmla="*/ 47 w 557"/>
                  <a:gd name="T59" fmla="*/ 26 h 139"/>
                  <a:gd name="T60" fmla="*/ 57 w 557"/>
                  <a:gd name="T61" fmla="*/ 37 h 139"/>
                  <a:gd name="T62" fmla="*/ 74 w 557"/>
                  <a:gd name="T63" fmla="*/ 47 h 139"/>
                  <a:gd name="T64" fmla="*/ 100 w 557"/>
                  <a:gd name="T65" fmla="*/ 56 h 139"/>
                  <a:gd name="T66" fmla="*/ 148 w 557"/>
                  <a:gd name="T67" fmla="*/ 68 h 139"/>
                  <a:gd name="T68" fmla="*/ 232 w 557"/>
                  <a:gd name="T69" fmla="*/ 77 h 139"/>
                  <a:gd name="T70" fmla="*/ 279 w 557"/>
                  <a:gd name="T71" fmla="*/ 77 h 139"/>
                  <a:gd name="T72" fmla="*/ 370 w 557"/>
                  <a:gd name="T73" fmla="*/ 73 h 139"/>
                  <a:gd name="T74" fmla="*/ 443 w 557"/>
                  <a:gd name="T75" fmla="*/ 60 h 139"/>
                  <a:gd name="T76" fmla="*/ 472 w 557"/>
                  <a:gd name="T77" fmla="*/ 52 h 139"/>
                  <a:gd name="T78" fmla="*/ 493 w 557"/>
                  <a:gd name="T79" fmla="*/ 42 h 139"/>
                  <a:gd name="T80" fmla="*/ 507 w 557"/>
                  <a:gd name="T81" fmla="*/ 31 h 139"/>
                  <a:gd name="T82" fmla="*/ 511 w 557"/>
                  <a:gd name="T83" fmla="*/ 20 h 139"/>
                  <a:gd name="T84" fmla="*/ 511 w 557"/>
                  <a:gd name="T85" fmla="*/ 14 h 139"/>
                  <a:gd name="T86" fmla="*/ 503 w 557"/>
                  <a:gd name="T87" fmla="*/ 5 h 139"/>
                  <a:gd name="T88" fmla="*/ 498 w 557"/>
                  <a:gd name="T89" fmla="*/ 0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557" h="139">
                    <a:moveTo>
                      <a:pt x="498" y="0"/>
                    </a:moveTo>
                    <a:lnTo>
                      <a:pt x="498" y="0"/>
                    </a:lnTo>
                    <a:lnTo>
                      <a:pt x="511" y="5"/>
                    </a:lnTo>
                    <a:lnTo>
                      <a:pt x="523" y="12"/>
                    </a:lnTo>
                    <a:lnTo>
                      <a:pt x="532" y="18"/>
                    </a:lnTo>
                    <a:lnTo>
                      <a:pt x="541" y="25"/>
                    </a:lnTo>
                    <a:lnTo>
                      <a:pt x="548" y="31"/>
                    </a:lnTo>
                    <a:lnTo>
                      <a:pt x="553" y="38"/>
                    </a:lnTo>
                    <a:lnTo>
                      <a:pt x="556" y="46"/>
                    </a:lnTo>
                    <a:lnTo>
                      <a:pt x="557" y="52"/>
                    </a:lnTo>
                    <a:lnTo>
                      <a:pt x="557" y="52"/>
                    </a:lnTo>
                    <a:lnTo>
                      <a:pt x="556" y="62"/>
                    </a:lnTo>
                    <a:lnTo>
                      <a:pt x="552" y="71"/>
                    </a:lnTo>
                    <a:lnTo>
                      <a:pt x="544" y="79"/>
                    </a:lnTo>
                    <a:lnTo>
                      <a:pt x="535" y="87"/>
                    </a:lnTo>
                    <a:lnTo>
                      <a:pt x="523" y="94"/>
                    </a:lnTo>
                    <a:lnTo>
                      <a:pt x="510" y="101"/>
                    </a:lnTo>
                    <a:lnTo>
                      <a:pt x="493" y="107"/>
                    </a:lnTo>
                    <a:lnTo>
                      <a:pt x="476" y="114"/>
                    </a:lnTo>
                    <a:lnTo>
                      <a:pt x="456" y="119"/>
                    </a:lnTo>
                    <a:lnTo>
                      <a:pt x="434" y="125"/>
                    </a:lnTo>
                    <a:lnTo>
                      <a:pt x="412" y="128"/>
                    </a:lnTo>
                    <a:lnTo>
                      <a:pt x="387" y="132"/>
                    </a:lnTo>
                    <a:lnTo>
                      <a:pt x="362" y="135"/>
                    </a:lnTo>
                    <a:lnTo>
                      <a:pt x="334" y="136"/>
                    </a:lnTo>
                    <a:lnTo>
                      <a:pt x="307" y="138"/>
                    </a:lnTo>
                    <a:lnTo>
                      <a:pt x="279" y="139"/>
                    </a:lnTo>
                    <a:lnTo>
                      <a:pt x="279" y="139"/>
                    </a:lnTo>
                    <a:lnTo>
                      <a:pt x="250" y="138"/>
                    </a:lnTo>
                    <a:lnTo>
                      <a:pt x="223" y="136"/>
                    </a:lnTo>
                    <a:lnTo>
                      <a:pt x="197" y="135"/>
                    </a:lnTo>
                    <a:lnTo>
                      <a:pt x="170" y="132"/>
                    </a:lnTo>
                    <a:lnTo>
                      <a:pt x="147" y="128"/>
                    </a:lnTo>
                    <a:lnTo>
                      <a:pt x="123" y="125"/>
                    </a:lnTo>
                    <a:lnTo>
                      <a:pt x="102" y="119"/>
                    </a:lnTo>
                    <a:lnTo>
                      <a:pt x="83" y="114"/>
                    </a:lnTo>
                    <a:lnTo>
                      <a:pt x="64" y="107"/>
                    </a:lnTo>
                    <a:lnTo>
                      <a:pt x="49" y="101"/>
                    </a:lnTo>
                    <a:lnTo>
                      <a:pt x="34" y="94"/>
                    </a:lnTo>
                    <a:lnTo>
                      <a:pt x="22" y="87"/>
                    </a:lnTo>
                    <a:lnTo>
                      <a:pt x="13" y="79"/>
                    </a:lnTo>
                    <a:lnTo>
                      <a:pt x="7" y="71"/>
                    </a:lnTo>
                    <a:lnTo>
                      <a:pt x="3" y="62"/>
                    </a:lnTo>
                    <a:lnTo>
                      <a:pt x="0" y="52"/>
                    </a:lnTo>
                    <a:lnTo>
                      <a:pt x="0" y="52"/>
                    </a:lnTo>
                    <a:lnTo>
                      <a:pt x="1" y="46"/>
                    </a:lnTo>
                    <a:lnTo>
                      <a:pt x="5" y="38"/>
                    </a:lnTo>
                    <a:lnTo>
                      <a:pt x="9" y="31"/>
                    </a:lnTo>
                    <a:lnTo>
                      <a:pt x="16" y="25"/>
                    </a:lnTo>
                    <a:lnTo>
                      <a:pt x="25" y="18"/>
                    </a:lnTo>
                    <a:lnTo>
                      <a:pt x="36" y="12"/>
                    </a:lnTo>
                    <a:lnTo>
                      <a:pt x="46" y="5"/>
                    </a:lnTo>
                    <a:lnTo>
                      <a:pt x="60" y="0"/>
                    </a:lnTo>
                    <a:lnTo>
                      <a:pt x="60" y="0"/>
                    </a:lnTo>
                    <a:lnTo>
                      <a:pt x="54" y="5"/>
                    </a:lnTo>
                    <a:lnTo>
                      <a:pt x="50" y="9"/>
                    </a:lnTo>
                    <a:lnTo>
                      <a:pt x="47" y="14"/>
                    </a:lnTo>
                    <a:lnTo>
                      <a:pt x="46" y="20"/>
                    </a:lnTo>
                    <a:lnTo>
                      <a:pt x="46" y="20"/>
                    </a:lnTo>
                    <a:lnTo>
                      <a:pt x="47" y="26"/>
                    </a:lnTo>
                    <a:lnTo>
                      <a:pt x="51" y="31"/>
                    </a:lnTo>
                    <a:lnTo>
                      <a:pt x="57" y="37"/>
                    </a:lnTo>
                    <a:lnTo>
                      <a:pt x="64" y="42"/>
                    </a:lnTo>
                    <a:lnTo>
                      <a:pt x="74" y="47"/>
                    </a:lnTo>
                    <a:lnTo>
                      <a:pt x="85" y="52"/>
                    </a:lnTo>
                    <a:lnTo>
                      <a:pt x="100" y="56"/>
                    </a:lnTo>
                    <a:lnTo>
                      <a:pt x="114" y="60"/>
                    </a:lnTo>
                    <a:lnTo>
                      <a:pt x="148" y="68"/>
                    </a:lnTo>
                    <a:lnTo>
                      <a:pt x="189" y="73"/>
                    </a:lnTo>
                    <a:lnTo>
                      <a:pt x="232" y="77"/>
                    </a:lnTo>
                    <a:lnTo>
                      <a:pt x="279" y="77"/>
                    </a:lnTo>
                    <a:lnTo>
                      <a:pt x="279" y="77"/>
                    </a:lnTo>
                    <a:lnTo>
                      <a:pt x="325" y="77"/>
                    </a:lnTo>
                    <a:lnTo>
                      <a:pt x="370" y="73"/>
                    </a:lnTo>
                    <a:lnTo>
                      <a:pt x="409" y="68"/>
                    </a:lnTo>
                    <a:lnTo>
                      <a:pt x="443" y="60"/>
                    </a:lnTo>
                    <a:lnTo>
                      <a:pt x="459" y="56"/>
                    </a:lnTo>
                    <a:lnTo>
                      <a:pt x="472" y="52"/>
                    </a:lnTo>
                    <a:lnTo>
                      <a:pt x="484" y="47"/>
                    </a:lnTo>
                    <a:lnTo>
                      <a:pt x="493" y="42"/>
                    </a:lnTo>
                    <a:lnTo>
                      <a:pt x="501" y="37"/>
                    </a:lnTo>
                    <a:lnTo>
                      <a:pt x="507" y="31"/>
                    </a:lnTo>
                    <a:lnTo>
                      <a:pt x="510" y="26"/>
                    </a:lnTo>
                    <a:lnTo>
                      <a:pt x="511" y="20"/>
                    </a:lnTo>
                    <a:lnTo>
                      <a:pt x="511" y="20"/>
                    </a:lnTo>
                    <a:lnTo>
                      <a:pt x="511" y="14"/>
                    </a:lnTo>
                    <a:lnTo>
                      <a:pt x="508" y="9"/>
                    </a:lnTo>
                    <a:lnTo>
                      <a:pt x="503" y="5"/>
                    </a:lnTo>
                    <a:lnTo>
                      <a:pt x="498" y="0"/>
                    </a:lnTo>
                    <a:lnTo>
                      <a:pt x="498" y="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004A84"/>
                  </a:solidFill>
                  <a:effectLst/>
                  <a:uLnTx/>
                  <a:uFillTx/>
                  <a:latin typeface="Century Gothic"/>
                  <a:ea typeface="+mn-ea"/>
                  <a:cs typeface="+mn-cs"/>
                </a:endParaRPr>
              </a:p>
            </p:txBody>
          </p:sp>
          <p:sp>
            <p:nvSpPr>
              <p:cNvPr id="26" name="Freeform 26">
                <a:extLst>
                  <a:ext uri="{FF2B5EF4-FFF2-40B4-BE49-F238E27FC236}">
                    <a16:creationId xmlns:a16="http://schemas.microsoft.com/office/drawing/2014/main" id="{7525375C-5E94-B90F-8A0B-D896A460C334}"/>
                  </a:ext>
                </a:extLst>
              </p:cNvPr>
              <p:cNvSpPr>
                <a:spLocks noEditPoints="1"/>
              </p:cNvSpPr>
              <p:nvPr/>
            </p:nvSpPr>
            <p:spPr bwMode="auto">
              <a:xfrm>
                <a:off x="5427663" y="1697038"/>
                <a:ext cx="684213" cy="731838"/>
              </a:xfrm>
              <a:custGeom>
                <a:avLst/>
                <a:gdLst>
                  <a:gd name="T0" fmla="*/ 100 w 431"/>
                  <a:gd name="T1" fmla="*/ 24 h 461"/>
                  <a:gd name="T2" fmla="*/ 126 w 431"/>
                  <a:gd name="T3" fmla="*/ 50 h 461"/>
                  <a:gd name="T4" fmla="*/ 128 w 431"/>
                  <a:gd name="T5" fmla="*/ 80 h 461"/>
                  <a:gd name="T6" fmla="*/ 107 w 431"/>
                  <a:gd name="T7" fmla="*/ 112 h 461"/>
                  <a:gd name="T8" fmla="*/ 79 w 431"/>
                  <a:gd name="T9" fmla="*/ 121 h 461"/>
                  <a:gd name="T10" fmla="*/ 43 w 431"/>
                  <a:gd name="T11" fmla="*/ 106 h 461"/>
                  <a:gd name="T12" fmla="*/ 29 w 431"/>
                  <a:gd name="T13" fmla="*/ 70 h 461"/>
                  <a:gd name="T14" fmla="*/ 38 w 431"/>
                  <a:gd name="T15" fmla="*/ 42 h 461"/>
                  <a:gd name="T16" fmla="*/ 69 w 431"/>
                  <a:gd name="T17" fmla="*/ 20 h 461"/>
                  <a:gd name="T18" fmla="*/ 351 w 431"/>
                  <a:gd name="T19" fmla="*/ 20 h 461"/>
                  <a:gd name="T20" fmla="*/ 316 w 431"/>
                  <a:gd name="T21" fmla="*/ 34 h 461"/>
                  <a:gd name="T22" fmla="*/ 301 w 431"/>
                  <a:gd name="T23" fmla="*/ 70 h 461"/>
                  <a:gd name="T24" fmla="*/ 309 w 431"/>
                  <a:gd name="T25" fmla="*/ 99 h 461"/>
                  <a:gd name="T26" fmla="*/ 342 w 431"/>
                  <a:gd name="T27" fmla="*/ 119 h 461"/>
                  <a:gd name="T28" fmla="*/ 371 w 431"/>
                  <a:gd name="T29" fmla="*/ 117 h 461"/>
                  <a:gd name="T30" fmla="*/ 398 w 431"/>
                  <a:gd name="T31" fmla="*/ 89 h 461"/>
                  <a:gd name="T32" fmla="*/ 401 w 431"/>
                  <a:gd name="T33" fmla="*/ 59 h 461"/>
                  <a:gd name="T34" fmla="*/ 380 w 431"/>
                  <a:gd name="T35" fmla="*/ 28 h 461"/>
                  <a:gd name="T36" fmla="*/ 351 w 431"/>
                  <a:gd name="T37" fmla="*/ 20 h 461"/>
                  <a:gd name="T38" fmla="*/ 351 w 431"/>
                  <a:gd name="T39" fmla="*/ 350 h 461"/>
                  <a:gd name="T40" fmla="*/ 405 w 431"/>
                  <a:gd name="T41" fmla="*/ 296 h 461"/>
                  <a:gd name="T42" fmla="*/ 423 w 431"/>
                  <a:gd name="T43" fmla="*/ 278 h 461"/>
                  <a:gd name="T44" fmla="*/ 431 w 431"/>
                  <a:gd name="T45" fmla="*/ 253 h 461"/>
                  <a:gd name="T46" fmla="*/ 427 w 431"/>
                  <a:gd name="T47" fmla="*/ 159 h 461"/>
                  <a:gd name="T48" fmla="*/ 401 w 431"/>
                  <a:gd name="T49" fmla="*/ 134 h 461"/>
                  <a:gd name="T50" fmla="*/ 324 w 431"/>
                  <a:gd name="T51" fmla="*/ 130 h 461"/>
                  <a:gd name="T52" fmla="*/ 321 w 431"/>
                  <a:gd name="T53" fmla="*/ 151 h 461"/>
                  <a:gd name="T54" fmla="*/ 325 w 431"/>
                  <a:gd name="T55" fmla="*/ 256 h 461"/>
                  <a:gd name="T56" fmla="*/ 312 w 431"/>
                  <a:gd name="T57" fmla="*/ 299 h 461"/>
                  <a:gd name="T58" fmla="*/ 216 w 431"/>
                  <a:gd name="T59" fmla="*/ 0 h 461"/>
                  <a:gd name="T60" fmla="*/ 256 w 431"/>
                  <a:gd name="T61" fmla="*/ 17 h 461"/>
                  <a:gd name="T62" fmla="*/ 271 w 431"/>
                  <a:gd name="T63" fmla="*/ 55 h 461"/>
                  <a:gd name="T64" fmla="*/ 262 w 431"/>
                  <a:gd name="T65" fmla="*/ 87 h 461"/>
                  <a:gd name="T66" fmla="*/ 228 w 431"/>
                  <a:gd name="T67" fmla="*/ 110 h 461"/>
                  <a:gd name="T68" fmla="*/ 195 w 431"/>
                  <a:gd name="T69" fmla="*/ 106 h 461"/>
                  <a:gd name="T70" fmla="*/ 166 w 431"/>
                  <a:gd name="T71" fmla="*/ 78 h 461"/>
                  <a:gd name="T72" fmla="*/ 163 w 431"/>
                  <a:gd name="T73" fmla="*/ 45 h 461"/>
                  <a:gd name="T74" fmla="*/ 186 w 431"/>
                  <a:gd name="T75" fmla="*/ 11 h 461"/>
                  <a:gd name="T76" fmla="*/ 216 w 431"/>
                  <a:gd name="T77" fmla="*/ 0 h 461"/>
                  <a:gd name="T78" fmla="*/ 216 w 431"/>
                  <a:gd name="T79" fmla="*/ 361 h 461"/>
                  <a:gd name="T80" fmla="*/ 159 w 431"/>
                  <a:gd name="T81" fmla="*/ 302 h 461"/>
                  <a:gd name="T82" fmla="*/ 139 w 431"/>
                  <a:gd name="T83" fmla="*/ 282 h 461"/>
                  <a:gd name="T84" fmla="*/ 131 w 431"/>
                  <a:gd name="T85" fmla="*/ 256 h 461"/>
                  <a:gd name="T86" fmla="*/ 135 w 431"/>
                  <a:gd name="T87" fmla="*/ 152 h 461"/>
                  <a:gd name="T88" fmla="*/ 163 w 431"/>
                  <a:gd name="T89" fmla="*/ 125 h 461"/>
                  <a:gd name="T90" fmla="*/ 248 w 431"/>
                  <a:gd name="T91" fmla="*/ 121 h 461"/>
                  <a:gd name="T92" fmla="*/ 284 w 431"/>
                  <a:gd name="T93" fmla="*/ 137 h 461"/>
                  <a:gd name="T94" fmla="*/ 300 w 431"/>
                  <a:gd name="T95" fmla="*/ 173 h 461"/>
                  <a:gd name="T96" fmla="*/ 297 w 431"/>
                  <a:gd name="T97" fmla="*/ 270 h 461"/>
                  <a:gd name="T98" fmla="*/ 283 w 431"/>
                  <a:gd name="T99" fmla="*/ 294 h 461"/>
                  <a:gd name="T100" fmla="*/ 130 w 431"/>
                  <a:gd name="T101" fmla="*/ 311 h 461"/>
                  <a:gd name="T102" fmla="*/ 66 w 431"/>
                  <a:gd name="T103" fmla="*/ 443 h 461"/>
                  <a:gd name="T104" fmla="*/ 21 w 431"/>
                  <a:gd name="T105" fmla="*/ 292 h 461"/>
                  <a:gd name="T106" fmla="*/ 4 w 431"/>
                  <a:gd name="T107" fmla="*/ 273 h 461"/>
                  <a:gd name="T108" fmla="*/ 0 w 431"/>
                  <a:gd name="T109" fmla="*/ 177 h 461"/>
                  <a:gd name="T110" fmla="*/ 9 w 431"/>
                  <a:gd name="T111" fmla="*/ 151 h 461"/>
                  <a:gd name="T112" fmla="*/ 39 w 431"/>
                  <a:gd name="T113" fmla="*/ 131 h 461"/>
                  <a:gd name="T114" fmla="*/ 118 w 431"/>
                  <a:gd name="T115" fmla="*/ 131 h 461"/>
                  <a:gd name="T116" fmla="*/ 107 w 431"/>
                  <a:gd name="T117" fmla="*/ 161 h 461"/>
                  <a:gd name="T118" fmla="*/ 106 w 431"/>
                  <a:gd name="T119" fmla="*/ 264 h 461"/>
                  <a:gd name="T120" fmla="*/ 130 w 431"/>
                  <a:gd name="T121" fmla="*/ 311 h 4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431" h="461">
                    <a:moveTo>
                      <a:pt x="79" y="20"/>
                    </a:moveTo>
                    <a:lnTo>
                      <a:pt x="79" y="20"/>
                    </a:lnTo>
                    <a:lnTo>
                      <a:pt x="89" y="20"/>
                    </a:lnTo>
                    <a:lnTo>
                      <a:pt x="100" y="24"/>
                    </a:lnTo>
                    <a:lnTo>
                      <a:pt x="107" y="28"/>
                    </a:lnTo>
                    <a:lnTo>
                      <a:pt x="115" y="34"/>
                    </a:lnTo>
                    <a:lnTo>
                      <a:pt x="121" y="42"/>
                    </a:lnTo>
                    <a:lnTo>
                      <a:pt x="126" y="50"/>
                    </a:lnTo>
                    <a:lnTo>
                      <a:pt x="128" y="59"/>
                    </a:lnTo>
                    <a:lnTo>
                      <a:pt x="130" y="70"/>
                    </a:lnTo>
                    <a:lnTo>
                      <a:pt x="130" y="70"/>
                    </a:lnTo>
                    <a:lnTo>
                      <a:pt x="128" y="80"/>
                    </a:lnTo>
                    <a:lnTo>
                      <a:pt x="126" y="89"/>
                    </a:lnTo>
                    <a:lnTo>
                      <a:pt x="121" y="99"/>
                    </a:lnTo>
                    <a:lnTo>
                      <a:pt x="115" y="106"/>
                    </a:lnTo>
                    <a:lnTo>
                      <a:pt x="107" y="112"/>
                    </a:lnTo>
                    <a:lnTo>
                      <a:pt x="100" y="117"/>
                    </a:lnTo>
                    <a:lnTo>
                      <a:pt x="89" y="119"/>
                    </a:lnTo>
                    <a:lnTo>
                      <a:pt x="79" y="121"/>
                    </a:lnTo>
                    <a:lnTo>
                      <a:pt x="79" y="121"/>
                    </a:lnTo>
                    <a:lnTo>
                      <a:pt x="69" y="119"/>
                    </a:lnTo>
                    <a:lnTo>
                      <a:pt x="59" y="117"/>
                    </a:lnTo>
                    <a:lnTo>
                      <a:pt x="51" y="112"/>
                    </a:lnTo>
                    <a:lnTo>
                      <a:pt x="43" y="106"/>
                    </a:lnTo>
                    <a:lnTo>
                      <a:pt x="38" y="99"/>
                    </a:lnTo>
                    <a:lnTo>
                      <a:pt x="33" y="89"/>
                    </a:lnTo>
                    <a:lnTo>
                      <a:pt x="30" y="80"/>
                    </a:lnTo>
                    <a:lnTo>
                      <a:pt x="29" y="70"/>
                    </a:lnTo>
                    <a:lnTo>
                      <a:pt x="29" y="70"/>
                    </a:lnTo>
                    <a:lnTo>
                      <a:pt x="30" y="59"/>
                    </a:lnTo>
                    <a:lnTo>
                      <a:pt x="33" y="50"/>
                    </a:lnTo>
                    <a:lnTo>
                      <a:pt x="38" y="42"/>
                    </a:lnTo>
                    <a:lnTo>
                      <a:pt x="43" y="34"/>
                    </a:lnTo>
                    <a:lnTo>
                      <a:pt x="51" y="28"/>
                    </a:lnTo>
                    <a:lnTo>
                      <a:pt x="59" y="24"/>
                    </a:lnTo>
                    <a:lnTo>
                      <a:pt x="69" y="20"/>
                    </a:lnTo>
                    <a:lnTo>
                      <a:pt x="79" y="20"/>
                    </a:lnTo>
                    <a:lnTo>
                      <a:pt x="79" y="20"/>
                    </a:lnTo>
                    <a:close/>
                    <a:moveTo>
                      <a:pt x="351" y="20"/>
                    </a:moveTo>
                    <a:lnTo>
                      <a:pt x="351" y="20"/>
                    </a:lnTo>
                    <a:lnTo>
                      <a:pt x="342" y="20"/>
                    </a:lnTo>
                    <a:lnTo>
                      <a:pt x="332" y="24"/>
                    </a:lnTo>
                    <a:lnTo>
                      <a:pt x="324" y="28"/>
                    </a:lnTo>
                    <a:lnTo>
                      <a:pt x="316" y="34"/>
                    </a:lnTo>
                    <a:lnTo>
                      <a:pt x="309" y="42"/>
                    </a:lnTo>
                    <a:lnTo>
                      <a:pt x="305" y="50"/>
                    </a:lnTo>
                    <a:lnTo>
                      <a:pt x="301" y="59"/>
                    </a:lnTo>
                    <a:lnTo>
                      <a:pt x="301" y="70"/>
                    </a:lnTo>
                    <a:lnTo>
                      <a:pt x="301" y="70"/>
                    </a:lnTo>
                    <a:lnTo>
                      <a:pt x="301" y="80"/>
                    </a:lnTo>
                    <a:lnTo>
                      <a:pt x="305" y="89"/>
                    </a:lnTo>
                    <a:lnTo>
                      <a:pt x="309" y="99"/>
                    </a:lnTo>
                    <a:lnTo>
                      <a:pt x="316" y="106"/>
                    </a:lnTo>
                    <a:lnTo>
                      <a:pt x="324" y="112"/>
                    </a:lnTo>
                    <a:lnTo>
                      <a:pt x="332" y="117"/>
                    </a:lnTo>
                    <a:lnTo>
                      <a:pt x="342" y="119"/>
                    </a:lnTo>
                    <a:lnTo>
                      <a:pt x="351" y="121"/>
                    </a:lnTo>
                    <a:lnTo>
                      <a:pt x="351" y="121"/>
                    </a:lnTo>
                    <a:lnTo>
                      <a:pt x="362" y="119"/>
                    </a:lnTo>
                    <a:lnTo>
                      <a:pt x="371" y="117"/>
                    </a:lnTo>
                    <a:lnTo>
                      <a:pt x="380" y="112"/>
                    </a:lnTo>
                    <a:lnTo>
                      <a:pt x="388" y="106"/>
                    </a:lnTo>
                    <a:lnTo>
                      <a:pt x="393" y="99"/>
                    </a:lnTo>
                    <a:lnTo>
                      <a:pt x="398" y="89"/>
                    </a:lnTo>
                    <a:lnTo>
                      <a:pt x="401" y="80"/>
                    </a:lnTo>
                    <a:lnTo>
                      <a:pt x="402" y="70"/>
                    </a:lnTo>
                    <a:lnTo>
                      <a:pt x="402" y="70"/>
                    </a:lnTo>
                    <a:lnTo>
                      <a:pt x="401" y="59"/>
                    </a:lnTo>
                    <a:lnTo>
                      <a:pt x="398" y="50"/>
                    </a:lnTo>
                    <a:lnTo>
                      <a:pt x="393" y="42"/>
                    </a:lnTo>
                    <a:lnTo>
                      <a:pt x="388" y="34"/>
                    </a:lnTo>
                    <a:lnTo>
                      <a:pt x="380" y="28"/>
                    </a:lnTo>
                    <a:lnTo>
                      <a:pt x="371" y="24"/>
                    </a:lnTo>
                    <a:lnTo>
                      <a:pt x="362" y="20"/>
                    </a:lnTo>
                    <a:lnTo>
                      <a:pt x="351" y="20"/>
                    </a:lnTo>
                    <a:lnTo>
                      <a:pt x="351" y="20"/>
                    </a:lnTo>
                    <a:close/>
                    <a:moveTo>
                      <a:pt x="301" y="311"/>
                    </a:moveTo>
                    <a:lnTo>
                      <a:pt x="301" y="443"/>
                    </a:lnTo>
                    <a:lnTo>
                      <a:pt x="337" y="443"/>
                    </a:lnTo>
                    <a:lnTo>
                      <a:pt x="351" y="350"/>
                    </a:lnTo>
                    <a:lnTo>
                      <a:pt x="366" y="443"/>
                    </a:lnTo>
                    <a:lnTo>
                      <a:pt x="405" y="443"/>
                    </a:lnTo>
                    <a:lnTo>
                      <a:pt x="405" y="296"/>
                    </a:lnTo>
                    <a:lnTo>
                      <a:pt x="405" y="296"/>
                    </a:lnTo>
                    <a:lnTo>
                      <a:pt x="410" y="292"/>
                    </a:lnTo>
                    <a:lnTo>
                      <a:pt x="415" y="288"/>
                    </a:lnTo>
                    <a:lnTo>
                      <a:pt x="419" y="283"/>
                    </a:lnTo>
                    <a:lnTo>
                      <a:pt x="423" y="278"/>
                    </a:lnTo>
                    <a:lnTo>
                      <a:pt x="426" y="273"/>
                    </a:lnTo>
                    <a:lnTo>
                      <a:pt x="428" y="266"/>
                    </a:lnTo>
                    <a:lnTo>
                      <a:pt x="430" y="260"/>
                    </a:lnTo>
                    <a:lnTo>
                      <a:pt x="431" y="253"/>
                    </a:lnTo>
                    <a:lnTo>
                      <a:pt x="431" y="177"/>
                    </a:lnTo>
                    <a:lnTo>
                      <a:pt x="431" y="177"/>
                    </a:lnTo>
                    <a:lnTo>
                      <a:pt x="430" y="168"/>
                    </a:lnTo>
                    <a:lnTo>
                      <a:pt x="427" y="159"/>
                    </a:lnTo>
                    <a:lnTo>
                      <a:pt x="422" y="151"/>
                    </a:lnTo>
                    <a:lnTo>
                      <a:pt x="417" y="144"/>
                    </a:lnTo>
                    <a:lnTo>
                      <a:pt x="409" y="138"/>
                    </a:lnTo>
                    <a:lnTo>
                      <a:pt x="401" y="134"/>
                    </a:lnTo>
                    <a:lnTo>
                      <a:pt x="392" y="131"/>
                    </a:lnTo>
                    <a:lnTo>
                      <a:pt x="383" y="130"/>
                    </a:lnTo>
                    <a:lnTo>
                      <a:pt x="324" y="130"/>
                    </a:lnTo>
                    <a:lnTo>
                      <a:pt x="324" y="130"/>
                    </a:lnTo>
                    <a:lnTo>
                      <a:pt x="312" y="131"/>
                    </a:lnTo>
                    <a:lnTo>
                      <a:pt x="312" y="131"/>
                    </a:lnTo>
                    <a:lnTo>
                      <a:pt x="317" y="140"/>
                    </a:lnTo>
                    <a:lnTo>
                      <a:pt x="321" y="151"/>
                    </a:lnTo>
                    <a:lnTo>
                      <a:pt x="324" y="161"/>
                    </a:lnTo>
                    <a:lnTo>
                      <a:pt x="325" y="173"/>
                    </a:lnTo>
                    <a:lnTo>
                      <a:pt x="325" y="256"/>
                    </a:lnTo>
                    <a:lnTo>
                      <a:pt x="325" y="256"/>
                    </a:lnTo>
                    <a:lnTo>
                      <a:pt x="325" y="264"/>
                    </a:lnTo>
                    <a:lnTo>
                      <a:pt x="324" y="270"/>
                    </a:lnTo>
                    <a:lnTo>
                      <a:pt x="318" y="285"/>
                    </a:lnTo>
                    <a:lnTo>
                      <a:pt x="312" y="299"/>
                    </a:lnTo>
                    <a:lnTo>
                      <a:pt x="301" y="311"/>
                    </a:lnTo>
                    <a:lnTo>
                      <a:pt x="301" y="311"/>
                    </a:lnTo>
                    <a:close/>
                    <a:moveTo>
                      <a:pt x="216" y="0"/>
                    </a:moveTo>
                    <a:lnTo>
                      <a:pt x="216" y="0"/>
                    </a:lnTo>
                    <a:lnTo>
                      <a:pt x="228" y="2"/>
                    </a:lnTo>
                    <a:lnTo>
                      <a:pt x="238" y="5"/>
                    </a:lnTo>
                    <a:lnTo>
                      <a:pt x="248" y="11"/>
                    </a:lnTo>
                    <a:lnTo>
                      <a:pt x="256" y="17"/>
                    </a:lnTo>
                    <a:lnTo>
                      <a:pt x="262" y="25"/>
                    </a:lnTo>
                    <a:lnTo>
                      <a:pt x="267" y="34"/>
                    </a:lnTo>
                    <a:lnTo>
                      <a:pt x="270" y="45"/>
                    </a:lnTo>
                    <a:lnTo>
                      <a:pt x="271" y="55"/>
                    </a:lnTo>
                    <a:lnTo>
                      <a:pt x="271" y="55"/>
                    </a:lnTo>
                    <a:lnTo>
                      <a:pt x="270" y="67"/>
                    </a:lnTo>
                    <a:lnTo>
                      <a:pt x="267" y="78"/>
                    </a:lnTo>
                    <a:lnTo>
                      <a:pt x="262" y="87"/>
                    </a:lnTo>
                    <a:lnTo>
                      <a:pt x="256" y="95"/>
                    </a:lnTo>
                    <a:lnTo>
                      <a:pt x="248" y="101"/>
                    </a:lnTo>
                    <a:lnTo>
                      <a:pt x="238" y="106"/>
                    </a:lnTo>
                    <a:lnTo>
                      <a:pt x="228" y="110"/>
                    </a:lnTo>
                    <a:lnTo>
                      <a:pt x="216" y="110"/>
                    </a:lnTo>
                    <a:lnTo>
                      <a:pt x="216" y="110"/>
                    </a:lnTo>
                    <a:lnTo>
                      <a:pt x="206" y="110"/>
                    </a:lnTo>
                    <a:lnTo>
                      <a:pt x="195" y="106"/>
                    </a:lnTo>
                    <a:lnTo>
                      <a:pt x="186" y="101"/>
                    </a:lnTo>
                    <a:lnTo>
                      <a:pt x="178" y="95"/>
                    </a:lnTo>
                    <a:lnTo>
                      <a:pt x="172" y="87"/>
                    </a:lnTo>
                    <a:lnTo>
                      <a:pt x="166" y="78"/>
                    </a:lnTo>
                    <a:lnTo>
                      <a:pt x="163" y="67"/>
                    </a:lnTo>
                    <a:lnTo>
                      <a:pt x="161" y="55"/>
                    </a:lnTo>
                    <a:lnTo>
                      <a:pt x="161" y="55"/>
                    </a:lnTo>
                    <a:lnTo>
                      <a:pt x="163" y="45"/>
                    </a:lnTo>
                    <a:lnTo>
                      <a:pt x="166" y="34"/>
                    </a:lnTo>
                    <a:lnTo>
                      <a:pt x="172" y="25"/>
                    </a:lnTo>
                    <a:lnTo>
                      <a:pt x="178" y="17"/>
                    </a:lnTo>
                    <a:lnTo>
                      <a:pt x="186" y="11"/>
                    </a:lnTo>
                    <a:lnTo>
                      <a:pt x="195" y="5"/>
                    </a:lnTo>
                    <a:lnTo>
                      <a:pt x="206" y="2"/>
                    </a:lnTo>
                    <a:lnTo>
                      <a:pt x="216" y="0"/>
                    </a:lnTo>
                    <a:lnTo>
                      <a:pt x="216" y="0"/>
                    </a:lnTo>
                    <a:close/>
                    <a:moveTo>
                      <a:pt x="271" y="302"/>
                    </a:moveTo>
                    <a:lnTo>
                      <a:pt x="271" y="461"/>
                    </a:lnTo>
                    <a:lnTo>
                      <a:pt x="232" y="461"/>
                    </a:lnTo>
                    <a:lnTo>
                      <a:pt x="216" y="361"/>
                    </a:lnTo>
                    <a:lnTo>
                      <a:pt x="202" y="461"/>
                    </a:lnTo>
                    <a:lnTo>
                      <a:pt x="159" y="461"/>
                    </a:lnTo>
                    <a:lnTo>
                      <a:pt x="159" y="302"/>
                    </a:lnTo>
                    <a:lnTo>
                      <a:pt x="159" y="302"/>
                    </a:lnTo>
                    <a:lnTo>
                      <a:pt x="153" y="298"/>
                    </a:lnTo>
                    <a:lnTo>
                      <a:pt x="148" y="294"/>
                    </a:lnTo>
                    <a:lnTo>
                      <a:pt x="143" y="288"/>
                    </a:lnTo>
                    <a:lnTo>
                      <a:pt x="139" y="282"/>
                    </a:lnTo>
                    <a:lnTo>
                      <a:pt x="135" y="277"/>
                    </a:lnTo>
                    <a:lnTo>
                      <a:pt x="132" y="270"/>
                    </a:lnTo>
                    <a:lnTo>
                      <a:pt x="131" y="262"/>
                    </a:lnTo>
                    <a:lnTo>
                      <a:pt x="131" y="256"/>
                    </a:lnTo>
                    <a:lnTo>
                      <a:pt x="131" y="173"/>
                    </a:lnTo>
                    <a:lnTo>
                      <a:pt x="131" y="173"/>
                    </a:lnTo>
                    <a:lnTo>
                      <a:pt x="132" y="163"/>
                    </a:lnTo>
                    <a:lnTo>
                      <a:pt x="135" y="152"/>
                    </a:lnTo>
                    <a:lnTo>
                      <a:pt x="140" y="144"/>
                    </a:lnTo>
                    <a:lnTo>
                      <a:pt x="145" y="137"/>
                    </a:lnTo>
                    <a:lnTo>
                      <a:pt x="153" y="130"/>
                    </a:lnTo>
                    <a:lnTo>
                      <a:pt x="163" y="125"/>
                    </a:lnTo>
                    <a:lnTo>
                      <a:pt x="173" y="122"/>
                    </a:lnTo>
                    <a:lnTo>
                      <a:pt x="183" y="121"/>
                    </a:lnTo>
                    <a:lnTo>
                      <a:pt x="248" y="121"/>
                    </a:lnTo>
                    <a:lnTo>
                      <a:pt x="248" y="121"/>
                    </a:lnTo>
                    <a:lnTo>
                      <a:pt x="258" y="122"/>
                    </a:lnTo>
                    <a:lnTo>
                      <a:pt x="267" y="125"/>
                    </a:lnTo>
                    <a:lnTo>
                      <a:pt x="276" y="130"/>
                    </a:lnTo>
                    <a:lnTo>
                      <a:pt x="284" y="137"/>
                    </a:lnTo>
                    <a:lnTo>
                      <a:pt x="291" y="144"/>
                    </a:lnTo>
                    <a:lnTo>
                      <a:pt x="295" y="152"/>
                    </a:lnTo>
                    <a:lnTo>
                      <a:pt x="299" y="163"/>
                    </a:lnTo>
                    <a:lnTo>
                      <a:pt x="300" y="173"/>
                    </a:lnTo>
                    <a:lnTo>
                      <a:pt x="300" y="256"/>
                    </a:lnTo>
                    <a:lnTo>
                      <a:pt x="300" y="256"/>
                    </a:lnTo>
                    <a:lnTo>
                      <a:pt x="299" y="262"/>
                    </a:lnTo>
                    <a:lnTo>
                      <a:pt x="297" y="270"/>
                    </a:lnTo>
                    <a:lnTo>
                      <a:pt x="295" y="277"/>
                    </a:lnTo>
                    <a:lnTo>
                      <a:pt x="291" y="283"/>
                    </a:lnTo>
                    <a:lnTo>
                      <a:pt x="287" y="288"/>
                    </a:lnTo>
                    <a:lnTo>
                      <a:pt x="283" y="294"/>
                    </a:lnTo>
                    <a:lnTo>
                      <a:pt x="276" y="298"/>
                    </a:lnTo>
                    <a:lnTo>
                      <a:pt x="271" y="302"/>
                    </a:lnTo>
                    <a:lnTo>
                      <a:pt x="271" y="302"/>
                    </a:lnTo>
                    <a:close/>
                    <a:moveTo>
                      <a:pt x="130" y="311"/>
                    </a:moveTo>
                    <a:lnTo>
                      <a:pt x="130" y="443"/>
                    </a:lnTo>
                    <a:lnTo>
                      <a:pt x="93" y="443"/>
                    </a:lnTo>
                    <a:lnTo>
                      <a:pt x="80" y="350"/>
                    </a:lnTo>
                    <a:lnTo>
                      <a:pt x="66" y="443"/>
                    </a:lnTo>
                    <a:lnTo>
                      <a:pt x="26" y="443"/>
                    </a:lnTo>
                    <a:lnTo>
                      <a:pt x="26" y="296"/>
                    </a:lnTo>
                    <a:lnTo>
                      <a:pt x="26" y="296"/>
                    </a:lnTo>
                    <a:lnTo>
                      <a:pt x="21" y="292"/>
                    </a:lnTo>
                    <a:lnTo>
                      <a:pt x="16" y="288"/>
                    </a:lnTo>
                    <a:lnTo>
                      <a:pt x="12" y="283"/>
                    </a:lnTo>
                    <a:lnTo>
                      <a:pt x="8" y="278"/>
                    </a:lnTo>
                    <a:lnTo>
                      <a:pt x="4" y="273"/>
                    </a:lnTo>
                    <a:lnTo>
                      <a:pt x="3" y="266"/>
                    </a:lnTo>
                    <a:lnTo>
                      <a:pt x="1" y="260"/>
                    </a:lnTo>
                    <a:lnTo>
                      <a:pt x="0" y="253"/>
                    </a:lnTo>
                    <a:lnTo>
                      <a:pt x="0" y="177"/>
                    </a:lnTo>
                    <a:lnTo>
                      <a:pt x="0" y="177"/>
                    </a:lnTo>
                    <a:lnTo>
                      <a:pt x="1" y="168"/>
                    </a:lnTo>
                    <a:lnTo>
                      <a:pt x="4" y="159"/>
                    </a:lnTo>
                    <a:lnTo>
                      <a:pt x="9" y="151"/>
                    </a:lnTo>
                    <a:lnTo>
                      <a:pt x="14" y="144"/>
                    </a:lnTo>
                    <a:lnTo>
                      <a:pt x="21" y="138"/>
                    </a:lnTo>
                    <a:lnTo>
                      <a:pt x="30" y="134"/>
                    </a:lnTo>
                    <a:lnTo>
                      <a:pt x="39" y="131"/>
                    </a:lnTo>
                    <a:lnTo>
                      <a:pt x="49" y="130"/>
                    </a:lnTo>
                    <a:lnTo>
                      <a:pt x="107" y="130"/>
                    </a:lnTo>
                    <a:lnTo>
                      <a:pt x="107" y="130"/>
                    </a:lnTo>
                    <a:lnTo>
                      <a:pt x="118" y="131"/>
                    </a:lnTo>
                    <a:lnTo>
                      <a:pt x="118" y="131"/>
                    </a:lnTo>
                    <a:lnTo>
                      <a:pt x="113" y="140"/>
                    </a:lnTo>
                    <a:lnTo>
                      <a:pt x="109" y="151"/>
                    </a:lnTo>
                    <a:lnTo>
                      <a:pt x="107" y="161"/>
                    </a:lnTo>
                    <a:lnTo>
                      <a:pt x="106" y="173"/>
                    </a:lnTo>
                    <a:lnTo>
                      <a:pt x="106" y="256"/>
                    </a:lnTo>
                    <a:lnTo>
                      <a:pt x="106" y="256"/>
                    </a:lnTo>
                    <a:lnTo>
                      <a:pt x="106" y="264"/>
                    </a:lnTo>
                    <a:lnTo>
                      <a:pt x="107" y="270"/>
                    </a:lnTo>
                    <a:lnTo>
                      <a:pt x="113" y="285"/>
                    </a:lnTo>
                    <a:lnTo>
                      <a:pt x="119" y="299"/>
                    </a:lnTo>
                    <a:lnTo>
                      <a:pt x="130" y="311"/>
                    </a:lnTo>
                    <a:lnTo>
                      <a:pt x="130" y="311"/>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004A84"/>
                  </a:solidFill>
                  <a:effectLst/>
                  <a:uLnTx/>
                  <a:uFillTx/>
                  <a:latin typeface="Century Gothic"/>
                  <a:ea typeface="+mn-ea"/>
                  <a:cs typeface="+mn-cs"/>
                </a:endParaRPr>
              </a:p>
            </p:txBody>
          </p:sp>
        </p:grpSp>
      </p:grpSp>
    </p:spTree>
    <p:extLst>
      <p:ext uri="{BB962C8B-B14F-4D97-AF65-F5344CB8AC3E}">
        <p14:creationId xmlns:p14="http://schemas.microsoft.com/office/powerpoint/2010/main" val="338168345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22700E72-56DD-81FE-5D34-20892D1C9E52}"/>
              </a:ext>
            </a:extLst>
          </p:cNvPr>
          <p:cNvSpPr>
            <a:spLocks noGrp="1"/>
          </p:cNvSpPr>
          <p:nvPr>
            <p:ph type="title"/>
          </p:nvPr>
        </p:nvSpPr>
        <p:spPr>
          <a:xfrm>
            <a:off x="560561" y="245763"/>
            <a:ext cx="11068493" cy="809877"/>
          </a:xfrm>
        </p:spPr>
        <p:txBody>
          <a:bodyPr/>
          <a:lstStyle/>
          <a:p>
            <a:r>
              <a:rPr lang="fr-FR" sz="1800" dirty="0">
                <a:solidFill>
                  <a:schemeClr val="accent1"/>
                </a:solidFill>
              </a:rPr>
              <a:t>Le mentorat, qu’est-ce que c’est ?</a:t>
            </a:r>
            <a:br>
              <a:rPr lang="fr-FR" sz="2400" dirty="0">
                <a:solidFill>
                  <a:schemeClr val="accent1"/>
                </a:solidFill>
              </a:rPr>
            </a:br>
            <a:r>
              <a:rPr lang="es-ES" dirty="0"/>
              <a:t>Les principales </a:t>
            </a:r>
            <a:r>
              <a:rPr lang="fr-FR" dirty="0"/>
              <a:t>parties prenantes </a:t>
            </a:r>
            <a:r>
              <a:rPr lang="es-ES" dirty="0"/>
              <a:t>(1/2)</a:t>
            </a:r>
            <a:endParaRPr lang="fr-FR" dirty="0"/>
          </a:p>
        </p:txBody>
      </p:sp>
      <p:cxnSp>
        <p:nvCxnSpPr>
          <p:cNvPr id="10" name="Straight Connector 104">
            <a:extLst>
              <a:ext uri="{FF2B5EF4-FFF2-40B4-BE49-F238E27FC236}">
                <a16:creationId xmlns:a16="http://schemas.microsoft.com/office/drawing/2014/main" id="{EE63665E-AB0F-FA76-A289-C0D421DF29F7}"/>
              </a:ext>
            </a:extLst>
          </p:cNvPr>
          <p:cNvCxnSpPr>
            <a:cxnSpLocks/>
          </p:cNvCxnSpPr>
          <p:nvPr/>
        </p:nvCxnSpPr>
        <p:spPr>
          <a:xfrm flipH="1">
            <a:off x="560561" y="2809743"/>
            <a:ext cx="11068493" cy="0"/>
          </a:xfrm>
          <a:prstGeom prst="line">
            <a:avLst/>
          </a:prstGeom>
          <a:solidFill>
            <a:srgbClr val="00A0E3"/>
          </a:solidFill>
          <a:ln w="9525" cap="flat" cmpd="sng" algn="ctr">
            <a:solidFill>
              <a:srgbClr val="00AEE7"/>
            </a:solidFill>
            <a:prstDash val="dash"/>
          </a:ln>
          <a:effectLst/>
        </p:spPr>
      </p:cxnSp>
      <p:sp>
        <p:nvSpPr>
          <p:cNvPr id="58" name="TextBox 12">
            <a:extLst>
              <a:ext uri="{FF2B5EF4-FFF2-40B4-BE49-F238E27FC236}">
                <a16:creationId xmlns:a16="http://schemas.microsoft.com/office/drawing/2014/main" id="{3F4B2529-49F9-764B-5E90-1BF3501FA85F}"/>
              </a:ext>
            </a:extLst>
          </p:cNvPr>
          <p:cNvSpPr txBox="1"/>
          <p:nvPr/>
        </p:nvSpPr>
        <p:spPr>
          <a:xfrm>
            <a:off x="614445" y="2919087"/>
            <a:ext cx="1214356" cy="646331"/>
          </a:xfrm>
          <a:prstGeom prst="rect">
            <a:avLst/>
          </a:prstGeom>
          <a:noFill/>
        </p:spPr>
        <p:txBody>
          <a:bodyPr wrap="square" lIns="0" tIns="0" rIns="0" bIns="0" rtlCol="0">
            <a:noAutofit/>
          </a:bodyPr>
          <a:lstStyle/>
          <a:p>
            <a:pPr>
              <a:spcAft>
                <a:spcPts val="300"/>
              </a:spcAft>
            </a:pPr>
            <a:r>
              <a:rPr lang="fr-FR" sz="1600" b="1" dirty="0">
                <a:solidFill>
                  <a:schemeClr val="accent2"/>
                </a:solidFill>
                <a:latin typeface="Montserrat" panose="00000500000000000000" pitchFamily="2" charset="0"/>
              </a:rPr>
              <a:t>Rôle dans le lancement du mentorat</a:t>
            </a:r>
          </a:p>
        </p:txBody>
      </p:sp>
      <p:sp>
        <p:nvSpPr>
          <p:cNvPr id="53" name="TextBox 13">
            <a:extLst>
              <a:ext uri="{FF2B5EF4-FFF2-40B4-BE49-F238E27FC236}">
                <a16:creationId xmlns:a16="http://schemas.microsoft.com/office/drawing/2014/main" id="{54191508-0E6D-9C2B-583C-D9E2636FD2F5}"/>
              </a:ext>
            </a:extLst>
          </p:cNvPr>
          <p:cNvSpPr txBox="1"/>
          <p:nvPr/>
        </p:nvSpPr>
        <p:spPr>
          <a:xfrm>
            <a:off x="4466910" y="2919087"/>
            <a:ext cx="2262363" cy="3185487"/>
          </a:xfrm>
          <a:prstGeom prst="rect">
            <a:avLst/>
          </a:prstGeom>
          <a:noFill/>
        </p:spPr>
        <p:txBody>
          <a:bodyPr wrap="square" lIns="0" tIns="0" rIns="0" bIns="0" rtlCol="0">
            <a:noAutofit/>
          </a:bodyPr>
          <a:lstStyle/>
          <a:p>
            <a:pPr marL="171450" indent="-171450">
              <a:spcAft>
                <a:spcPts val="900"/>
              </a:spcAft>
              <a:buFont typeface="Arial" panose="020B0604020202020204" pitchFamily="34" charset="0"/>
              <a:buChar char="•"/>
            </a:pPr>
            <a:r>
              <a:rPr lang="fr-FR" sz="1050" b="1" dirty="0">
                <a:latin typeface="Montserrat" panose="00000500000000000000" pitchFamily="2" charset="0"/>
              </a:rPr>
              <a:t>Identifient et forment </a:t>
            </a:r>
            <a:r>
              <a:rPr lang="fr-FR" sz="1050" dirty="0">
                <a:latin typeface="Montserrat" panose="00000500000000000000" pitchFamily="2" charset="0"/>
              </a:rPr>
              <a:t>les mentors</a:t>
            </a:r>
          </a:p>
          <a:p>
            <a:pPr marL="171450" indent="-171450">
              <a:spcAft>
                <a:spcPts val="900"/>
              </a:spcAft>
              <a:buFont typeface="Arial" panose="020B0604020202020204" pitchFamily="34" charset="0"/>
              <a:buChar char="•"/>
            </a:pPr>
            <a:r>
              <a:rPr lang="fr-FR" sz="1050" b="1" dirty="0">
                <a:latin typeface="Montserrat" panose="00000500000000000000" pitchFamily="2" charset="0"/>
              </a:rPr>
              <a:t>Présentent le mentorat </a:t>
            </a:r>
            <a:r>
              <a:rPr lang="fr-FR" sz="1050" dirty="0">
                <a:latin typeface="Montserrat" panose="00000500000000000000" pitchFamily="2" charset="0"/>
              </a:rPr>
              <a:t>et leur association aux structures de l’ASE</a:t>
            </a:r>
          </a:p>
          <a:p>
            <a:pPr marL="171450" indent="-171450">
              <a:spcAft>
                <a:spcPts val="900"/>
              </a:spcAft>
              <a:buFont typeface="Arial" panose="020B0604020202020204" pitchFamily="34" charset="0"/>
              <a:buChar char="•"/>
            </a:pPr>
            <a:r>
              <a:rPr lang="fr-FR" sz="1050" b="1" dirty="0">
                <a:latin typeface="Montserrat" panose="00000500000000000000" pitchFamily="2" charset="0"/>
              </a:rPr>
              <a:t>Contactent et valident </a:t>
            </a:r>
            <a:r>
              <a:rPr lang="fr-FR" sz="1050" dirty="0">
                <a:latin typeface="Montserrat" panose="00000500000000000000" pitchFamily="2" charset="0"/>
              </a:rPr>
              <a:t>les profils des jeunes (remontés par les structures)</a:t>
            </a:r>
          </a:p>
          <a:p>
            <a:pPr marL="171450" indent="-171450">
              <a:spcAft>
                <a:spcPts val="900"/>
              </a:spcAft>
              <a:buFont typeface="Arial" panose="020B0604020202020204" pitchFamily="34" charset="0"/>
              <a:buChar char="•"/>
            </a:pPr>
            <a:r>
              <a:rPr lang="fr-FR" sz="1050" b="1" dirty="0">
                <a:latin typeface="Montserrat" panose="00000500000000000000" pitchFamily="2" charset="0"/>
              </a:rPr>
              <a:t>Mettent en contact </a:t>
            </a:r>
            <a:r>
              <a:rPr lang="fr-FR" sz="1050" dirty="0">
                <a:latin typeface="Montserrat" panose="00000500000000000000" pitchFamily="2" charset="0"/>
              </a:rPr>
              <a:t>jeunes et mentor et </a:t>
            </a:r>
            <a:r>
              <a:rPr lang="fr-FR" sz="1050" b="1" dirty="0">
                <a:latin typeface="Montserrat" panose="00000500000000000000" pitchFamily="2" charset="0"/>
              </a:rPr>
              <a:t>lancent</a:t>
            </a:r>
            <a:r>
              <a:rPr lang="fr-FR" sz="1050" dirty="0">
                <a:latin typeface="Montserrat" panose="00000500000000000000" pitchFamily="2" charset="0"/>
              </a:rPr>
              <a:t> les mentorats</a:t>
            </a:r>
          </a:p>
          <a:p>
            <a:pPr marL="171450" indent="-171450">
              <a:spcAft>
                <a:spcPts val="900"/>
              </a:spcAft>
              <a:buFont typeface="Arial" panose="020B0604020202020204" pitchFamily="34" charset="0"/>
              <a:buChar char="•"/>
            </a:pPr>
            <a:r>
              <a:rPr lang="fr-FR" sz="1050" b="1" dirty="0">
                <a:latin typeface="Montserrat" panose="00000500000000000000" pitchFamily="2" charset="0"/>
              </a:rPr>
              <a:t>Suivent </a:t>
            </a:r>
            <a:r>
              <a:rPr lang="fr-FR" sz="1050" dirty="0">
                <a:latin typeface="Montserrat" panose="00000500000000000000" pitchFamily="2" charset="0"/>
              </a:rPr>
              <a:t>les binômes, proposent des </a:t>
            </a:r>
            <a:r>
              <a:rPr lang="fr-FR" sz="1050" b="1" dirty="0">
                <a:latin typeface="Montserrat" panose="00000500000000000000" pitchFamily="2" charset="0"/>
              </a:rPr>
              <a:t>activités collectives</a:t>
            </a:r>
            <a:r>
              <a:rPr lang="fr-FR" sz="1050" dirty="0">
                <a:latin typeface="Montserrat" panose="00000500000000000000" pitchFamily="2" charset="0"/>
              </a:rPr>
              <a:t>, gèrent les éventuelles difficultés, accompagnent la fin des mentorats</a:t>
            </a:r>
          </a:p>
        </p:txBody>
      </p:sp>
      <p:sp>
        <p:nvSpPr>
          <p:cNvPr id="6" name="TextBox 12">
            <a:extLst>
              <a:ext uri="{FF2B5EF4-FFF2-40B4-BE49-F238E27FC236}">
                <a16:creationId xmlns:a16="http://schemas.microsoft.com/office/drawing/2014/main" id="{E90E5BF9-E7A5-CF9D-F57B-EB38FE10AD8A}"/>
              </a:ext>
            </a:extLst>
          </p:cNvPr>
          <p:cNvSpPr txBox="1"/>
          <p:nvPr/>
        </p:nvSpPr>
        <p:spPr>
          <a:xfrm>
            <a:off x="4466911" y="2204724"/>
            <a:ext cx="2193756" cy="492443"/>
          </a:xfrm>
          <a:prstGeom prst="rect">
            <a:avLst/>
          </a:prstGeom>
          <a:noFill/>
        </p:spPr>
        <p:txBody>
          <a:bodyPr wrap="square" lIns="0" tIns="0" rIns="0" bIns="0" rtlCol="0" anchor="b">
            <a:noAutofit/>
          </a:bodyPr>
          <a:lstStyle/>
          <a:p>
            <a:pPr>
              <a:spcAft>
                <a:spcPts val="900"/>
              </a:spcAft>
            </a:pPr>
            <a:r>
              <a:rPr lang="fr-FR" sz="1400" b="1" dirty="0">
                <a:solidFill>
                  <a:schemeClr val="accent2"/>
                </a:solidFill>
                <a:latin typeface="Montserrat" panose="00000500000000000000" pitchFamily="2" charset="0"/>
              </a:rPr>
              <a:t>Les associations de mentorat</a:t>
            </a:r>
          </a:p>
        </p:txBody>
      </p:sp>
      <p:sp>
        <p:nvSpPr>
          <p:cNvPr id="13" name="TextBox 12">
            <a:extLst>
              <a:ext uri="{FF2B5EF4-FFF2-40B4-BE49-F238E27FC236}">
                <a16:creationId xmlns:a16="http://schemas.microsoft.com/office/drawing/2014/main" id="{73C1C2CF-68EA-9546-FB16-7E03F0C8D9DA}"/>
              </a:ext>
            </a:extLst>
          </p:cNvPr>
          <p:cNvSpPr txBox="1"/>
          <p:nvPr/>
        </p:nvSpPr>
        <p:spPr>
          <a:xfrm>
            <a:off x="2008466" y="2919087"/>
            <a:ext cx="2193756" cy="2739211"/>
          </a:xfrm>
          <a:prstGeom prst="rect">
            <a:avLst/>
          </a:prstGeom>
          <a:noFill/>
        </p:spPr>
        <p:txBody>
          <a:bodyPr wrap="square" lIns="0" tIns="0" rIns="0" bIns="0" rtlCol="0">
            <a:noAutofit/>
          </a:bodyPr>
          <a:lstStyle/>
          <a:p>
            <a:pPr marL="171450" indent="-171450">
              <a:spcAft>
                <a:spcPts val="900"/>
              </a:spcAft>
              <a:buFont typeface="Arial" panose="020B0604020202020204" pitchFamily="34" charset="0"/>
              <a:buChar char="•"/>
            </a:pPr>
            <a:r>
              <a:rPr lang="fr-FR" sz="1050" dirty="0">
                <a:latin typeface="Montserrat" panose="00000500000000000000" pitchFamily="2" charset="0"/>
              </a:rPr>
              <a:t>Est </a:t>
            </a:r>
            <a:r>
              <a:rPr lang="fr-FR" sz="1050" b="1" dirty="0">
                <a:latin typeface="Montserrat" panose="00000500000000000000" pitchFamily="2" charset="0"/>
              </a:rPr>
              <a:t>responsable du déploiement </a:t>
            </a:r>
            <a:r>
              <a:rPr lang="fr-FR" sz="1050" dirty="0">
                <a:latin typeface="Montserrat" panose="00000500000000000000" pitchFamily="2" charset="0"/>
              </a:rPr>
              <a:t>du mentorat de l’ASE sur son territoire</a:t>
            </a:r>
          </a:p>
          <a:p>
            <a:pPr marL="171450" indent="-171450">
              <a:spcAft>
                <a:spcPts val="900"/>
              </a:spcAft>
              <a:buFont typeface="Arial" panose="020B0604020202020204" pitchFamily="34" charset="0"/>
              <a:buChar char="•"/>
            </a:pPr>
            <a:r>
              <a:rPr lang="fr-FR" sz="1050" b="1" dirty="0">
                <a:latin typeface="Montserrat" panose="00000500000000000000" pitchFamily="2" charset="0"/>
              </a:rPr>
              <a:t>Conventionne et finance </a:t>
            </a:r>
            <a:r>
              <a:rPr lang="fr-FR" sz="1050" dirty="0">
                <a:latin typeface="Montserrat" panose="00000500000000000000" pitchFamily="2" charset="0"/>
              </a:rPr>
              <a:t>les associations  de mentorat</a:t>
            </a:r>
          </a:p>
          <a:p>
            <a:pPr marL="171450" indent="-171450">
              <a:spcAft>
                <a:spcPts val="900"/>
              </a:spcAft>
              <a:buFont typeface="Arial" panose="020B0604020202020204" pitchFamily="34" charset="0"/>
              <a:buChar char="•"/>
            </a:pPr>
            <a:r>
              <a:rPr lang="fr-FR" sz="1050" b="1" dirty="0">
                <a:latin typeface="Montserrat" panose="00000500000000000000" pitchFamily="2" charset="0"/>
              </a:rPr>
              <a:t>Met en relation </a:t>
            </a:r>
            <a:r>
              <a:rPr lang="fr-FR" sz="1050" dirty="0">
                <a:latin typeface="Montserrat" panose="00000500000000000000" pitchFamily="2" charset="0"/>
              </a:rPr>
              <a:t>les structures de l’ASE avec les associations et les informe sur le mentorat</a:t>
            </a:r>
          </a:p>
          <a:p>
            <a:pPr marL="171450" indent="-171450">
              <a:spcAft>
                <a:spcPts val="900"/>
              </a:spcAft>
              <a:buFont typeface="Arial" panose="020B0604020202020204" pitchFamily="34" charset="0"/>
              <a:buChar char="•"/>
            </a:pPr>
            <a:r>
              <a:rPr lang="fr-FR" sz="1050" b="1" dirty="0">
                <a:latin typeface="Montserrat" panose="00000500000000000000" pitchFamily="2" charset="0"/>
              </a:rPr>
              <a:t>Pilote </a:t>
            </a:r>
            <a:r>
              <a:rPr lang="fr-FR" sz="1050" dirty="0">
                <a:latin typeface="Montserrat" panose="00000500000000000000" pitchFamily="2" charset="0"/>
              </a:rPr>
              <a:t>l’avancement des associations de mentorat, </a:t>
            </a:r>
            <a:r>
              <a:rPr lang="fr-FR" sz="1050" b="1" dirty="0">
                <a:latin typeface="Montserrat" panose="00000500000000000000" pitchFamily="2" charset="0"/>
              </a:rPr>
              <a:t>relance </a:t>
            </a:r>
            <a:r>
              <a:rPr lang="fr-FR" sz="1050" dirty="0">
                <a:latin typeface="Montserrat" panose="00000500000000000000" pitchFamily="2" charset="0"/>
              </a:rPr>
              <a:t>les dossiers bloqués, recueille les </a:t>
            </a:r>
            <a:r>
              <a:rPr lang="fr-FR" sz="1050" b="1" dirty="0">
                <a:latin typeface="Montserrat" panose="00000500000000000000" pitchFamily="2" charset="0"/>
              </a:rPr>
              <a:t>B2/FIJAIS</a:t>
            </a:r>
            <a:r>
              <a:rPr lang="fr-FR" sz="1050" dirty="0">
                <a:latin typeface="Montserrat" panose="00000500000000000000" pitchFamily="2" charset="0"/>
              </a:rPr>
              <a:t> </a:t>
            </a:r>
          </a:p>
        </p:txBody>
      </p:sp>
      <p:sp>
        <p:nvSpPr>
          <p:cNvPr id="2" name="TextBox 12">
            <a:extLst>
              <a:ext uri="{FF2B5EF4-FFF2-40B4-BE49-F238E27FC236}">
                <a16:creationId xmlns:a16="http://schemas.microsoft.com/office/drawing/2014/main" id="{9CF1C208-3EC6-BECF-0E44-F9D5AF9F5CCB}"/>
              </a:ext>
            </a:extLst>
          </p:cNvPr>
          <p:cNvSpPr txBox="1"/>
          <p:nvPr/>
        </p:nvSpPr>
        <p:spPr>
          <a:xfrm>
            <a:off x="2008466" y="2204724"/>
            <a:ext cx="2193756" cy="492443"/>
          </a:xfrm>
          <a:prstGeom prst="rect">
            <a:avLst/>
          </a:prstGeom>
          <a:noFill/>
        </p:spPr>
        <p:txBody>
          <a:bodyPr wrap="square" lIns="0" tIns="0" rIns="0" bIns="0" rtlCol="0" anchor="b">
            <a:noAutofit/>
          </a:bodyPr>
          <a:lstStyle/>
          <a:p>
            <a:pPr>
              <a:spcAft>
                <a:spcPts val="900"/>
              </a:spcAft>
            </a:pPr>
            <a:r>
              <a:rPr lang="fr-FR" sz="1400" b="1" dirty="0">
                <a:solidFill>
                  <a:schemeClr val="accent2"/>
                </a:solidFill>
                <a:latin typeface="Montserrat" panose="00000500000000000000" pitchFamily="2" charset="0"/>
              </a:rPr>
              <a:t>Le Conseil Départemental</a:t>
            </a:r>
          </a:p>
        </p:txBody>
      </p:sp>
      <p:sp>
        <p:nvSpPr>
          <p:cNvPr id="4" name="TextBox 12">
            <a:extLst>
              <a:ext uri="{FF2B5EF4-FFF2-40B4-BE49-F238E27FC236}">
                <a16:creationId xmlns:a16="http://schemas.microsoft.com/office/drawing/2014/main" id="{24DAB8EE-7D76-693F-687F-92FEE8F16610}"/>
              </a:ext>
            </a:extLst>
          </p:cNvPr>
          <p:cNvSpPr txBox="1"/>
          <p:nvPr/>
        </p:nvSpPr>
        <p:spPr>
          <a:xfrm>
            <a:off x="614444" y="2450946"/>
            <a:ext cx="1294515" cy="246221"/>
          </a:xfrm>
          <a:prstGeom prst="rect">
            <a:avLst/>
          </a:prstGeom>
          <a:noFill/>
        </p:spPr>
        <p:txBody>
          <a:bodyPr wrap="square" lIns="0" tIns="0" rIns="0" bIns="0" rtlCol="0" anchor="b">
            <a:noAutofit/>
          </a:bodyPr>
          <a:lstStyle/>
          <a:p>
            <a:pPr>
              <a:spcAft>
                <a:spcPts val="300"/>
              </a:spcAft>
            </a:pPr>
            <a:r>
              <a:rPr lang="fr-FR" sz="1600" b="1" dirty="0">
                <a:solidFill>
                  <a:schemeClr val="accent2"/>
                </a:solidFill>
                <a:latin typeface="Montserrat" panose="00000500000000000000" pitchFamily="2" charset="0"/>
              </a:rPr>
              <a:t>Acteur</a:t>
            </a:r>
          </a:p>
        </p:txBody>
      </p:sp>
      <p:sp>
        <p:nvSpPr>
          <p:cNvPr id="52" name="TextBox 13">
            <a:extLst>
              <a:ext uri="{FF2B5EF4-FFF2-40B4-BE49-F238E27FC236}">
                <a16:creationId xmlns:a16="http://schemas.microsoft.com/office/drawing/2014/main" id="{61C06B54-01F3-9EA3-C8FB-6B1DED1FF5E8}"/>
              </a:ext>
            </a:extLst>
          </p:cNvPr>
          <p:cNvSpPr txBox="1"/>
          <p:nvPr/>
        </p:nvSpPr>
        <p:spPr>
          <a:xfrm>
            <a:off x="6925356" y="2919087"/>
            <a:ext cx="2193756" cy="3293209"/>
          </a:xfrm>
          <a:prstGeom prst="rect">
            <a:avLst/>
          </a:prstGeom>
          <a:noFill/>
        </p:spPr>
        <p:txBody>
          <a:bodyPr wrap="square" lIns="0" tIns="0" rIns="0" bIns="0" rtlCol="0">
            <a:noAutofit/>
          </a:bodyPr>
          <a:lstStyle/>
          <a:p>
            <a:pPr marL="171450" indent="-171450">
              <a:spcAft>
                <a:spcPts val="900"/>
              </a:spcAft>
              <a:buFont typeface="Arial" panose="020B0604020202020204" pitchFamily="34" charset="0"/>
              <a:buChar char="•"/>
            </a:pPr>
            <a:r>
              <a:rPr lang="fr-FR" sz="1050" b="1" dirty="0">
                <a:latin typeface="Montserrat" panose="00000500000000000000" pitchFamily="2" charset="0"/>
              </a:rPr>
              <a:t>Présentent le projet</a:t>
            </a:r>
            <a:r>
              <a:rPr lang="fr-FR" sz="1050" dirty="0">
                <a:latin typeface="Montserrat" panose="00000500000000000000" pitchFamily="2" charset="0"/>
              </a:rPr>
              <a:t> aux jeunes et à leur famille (après évaluation de la situation du jeune dans le cadre du PPE)</a:t>
            </a:r>
          </a:p>
          <a:p>
            <a:pPr marL="171450" indent="-171450">
              <a:spcAft>
                <a:spcPts val="900"/>
              </a:spcAft>
              <a:buFont typeface="Arial" panose="020B0604020202020204" pitchFamily="34" charset="0"/>
              <a:buChar char="•"/>
            </a:pPr>
            <a:r>
              <a:rPr lang="fr-FR" sz="1050" b="1" dirty="0">
                <a:latin typeface="Montserrat" panose="00000500000000000000" pitchFamily="2" charset="0"/>
              </a:rPr>
              <a:t>Identifient et remontent </a:t>
            </a:r>
            <a:r>
              <a:rPr lang="fr-FR" sz="1050" dirty="0">
                <a:latin typeface="Montserrat" panose="00000500000000000000" pitchFamily="2" charset="0"/>
              </a:rPr>
              <a:t>les profils des jeunes au Conseil Départemental et/ou à l’association de leur choix (selon processus en place)</a:t>
            </a:r>
          </a:p>
          <a:p>
            <a:pPr marL="171450" indent="-171450">
              <a:spcAft>
                <a:spcPts val="900"/>
              </a:spcAft>
              <a:buFont typeface="Arial" panose="020B0604020202020204" pitchFamily="34" charset="0"/>
              <a:buChar char="•"/>
            </a:pPr>
            <a:r>
              <a:rPr lang="fr-FR" sz="1050" b="1" dirty="0">
                <a:latin typeface="Montserrat" panose="00000500000000000000" pitchFamily="2" charset="0"/>
              </a:rPr>
              <a:t>Sont associés </a:t>
            </a:r>
            <a:r>
              <a:rPr lang="fr-FR" sz="1050" dirty="0">
                <a:latin typeface="Montserrat" panose="00000500000000000000" pitchFamily="2" charset="0"/>
              </a:rPr>
              <a:t>à la mise en place du mentorat et facilitent l’accès des jeunes à leurs séances de mentorat au fil de l’année</a:t>
            </a:r>
          </a:p>
        </p:txBody>
      </p:sp>
      <p:sp>
        <p:nvSpPr>
          <p:cNvPr id="5" name="TextBox 12">
            <a:extLst>
              <a:ext uri="{FF2B5EF4-FFF2-40B4-BE49-F238E27FC236}">
                <a16:creationId xmlns:a16="http://schemas.microsoft.com/office/drawing/2014/main" id="{C0CFAC73-380B-57B1-19F6-145471C826E3}"/>
              </a:ext>
            </a:extLst>
          </p:cNvPr>
          <p:cNvSpPr txBox="1"/>
          <p:nvPr/>
        </p:nvSpPr>
        <p:spPr>
          <a:xfrm>
            <a:off x="6925356" y="2450946"/>
            <a:ext cx="2193756" cy="246221"/>
          </a:xfrm>
          <a:prstGeom prst="rect">
            <a:avLst/>
          </a:prstGeom>
          <a:noFill/>
        </p:spPr>
        <p:txBody>
          <a:bodyPr wrap="square" lIns="0" tIns="0" rIns="0" bIns="0" rtlCol="0" anchor="b">
            <a:noAutofit/>
          </a:bodyPr>
          <a:lstStyle/>
          <a:p>
            <a:pPr>
              <a:spcAft>
                <a:spcPts val="900"/>
              </a:spcAft>
            </a:pPr>
            <a:r>
              <a:rPr lang="es-ES" sz="1400" b="1" dirty="0">
                <a:solidFill>
                  <a:schemeClr val="accent2"/>
                </a:solidFill>
                <a:latin typeface="Montserrat" panose="00000500000000000000" pitchFamily="2" charset="0"/>
              </a:rPr>
              <a:t>Les </a:t>
            </a:r>
            <a:r>
              <a:rPr lang="es-ES" sz="1400" b="1" dirty="0" err="1">
                <a:solidFill>
                  <a:schemeClr val="accent2"/>
                </a:solidFill>
                <a:latin typeface="Montserrat" panose="00000500000000000000" pitchFamily="2" charset="0"/>
              </a:rPr>
              <a:t>acteurs</a:t>
            </a:r>
            <a:r>
              <a:rPr lang="es-ES" sz="1400" b="1" dirty="0">
                <a:solidFill>
                  <a:schemeClr val="accent2"/>
                </a:solidFill>
                <a:latin typeface="Montserrat" panose="00000500000000000000" pitchFamily="2" charset="0"/>
              </a:rPr>
              <a:t> de </a:t>
            </a:r>
            <a:r>
              <a:rPr lang="es-ES" sz="1400" b="1" dirty="0" err="1">
                <a:solidFill>
                  <a:schemeClr val="accent2"/>
                </a:solidFill>
                <a:latin typeface="Montserrat" panose="00000500000000000000" pitchFamily="2" charset="0"/>
              </a:rPr>
              <a:t>l’ASE</a:t>
            </a:r>
            <a:endParaRPr lang="fr-FR" sz="1400" b="1" dirty="0">
              <a:solidFill>
                <a:schemeClr val="accent2"/>
              </a:solidFill>
              <a:latin typeface="Montserrat" panose="00000500000000000000" pitchFamily="2" charset="0"/>
            </a:endParaRPr>
          </a:p>
        </p:txBody>
      </p:sp>
      <p:sp>
        <p:nvSpPr>
          <p:cNvPr id="35" name="ZoneTexte 34">
            <a:extLst>
              <a:ext uri="{FF2B5EF4-FFF2-40B4-BE49-F238E27FC236}">
                <a16:creationId xmlns:a16="http://schemas.microsoft.com/office/drawing/2014/main" id="{7056F28B-D850-FFB9-BE1E-34FFF430C6B1}"/>
              </a:ext>
            </a:extLst>
          </p:cNvPr>
          <p:cNvSpPr txBox="1"/>
          <p:nvPr/>
        </p:nvSpPr>
        <p:spPr>
          <a:xfrm>
            <a:off x="9383800" y="2919087"/>
            <a:ext cx="2193756" cy="1369606"/>
          </a:xfrm>
          <a:prstGeom prst="rect">
            <a:avLst/>
          </a:prstGeom>
          <a:noFill/>
        </p:spPr>
        <p:txBody>
          <a:bodyPr wrap="square" lIns="0" tIns="0" rIns="0" bIns="0">
            <a:noAutofit/>
          </a:bodyPr>
          <a:lstStyle/>
          <a:p>
            <a:pPr marL="171450" indent="-171450">
              <a:spcAft>
                <a:spcPts val="900"/>
              </a:spcAft>
              <a:buFont typeface="Arial" panose="020B0604020202020204" pitchFamily="34" charset="0"/>
              <a:buChar char="•"/>
            </a:pPr>
            <a:r>
              <a:rPr lang="fr-FR" sz="1050" b="1" dirty="0">
                <a:latin typeface="Montserrat" panose="00000500000000000000" pitchFamily="2" charset="0"/>
              </a:rPr>
              <a:t>Manifestent et confirment</a:t>
            </a:r>
            <a:r>
              <a:rPr lang="fr-FR" sz="1050" dirty="0">
                <a:latin typeface="Montserrat" panose="00000500000000000000" pitchFamily="2" charset="0"/>
              </a:rPr>
              <a:t> leur intérêt pour le mentorat</a:t>
            </a:r>
          </a:p>
          <a:p>
            <a:pPr marL="171450" indent="-171450">
              <a:spcAft>
                <a:spcPts val="900"/>
              </a:spcAft>
              <a:buFont typeface="Arial" panose="020B0604020202020204" pitchFamily="34" charset="0"/>
              <a:buChar char="•"/>
            </a:pPr>
            <a:r>
              <a:rPr lang="fr-FR" sz="1050" b="1" dirty="0">
                <a:latin typeface="Montserrat" panose="00000500000000000000" pitchFamily="2" charset="0"/>
              </a:rPr>
              <a:t>S’engagent dans la démarche </a:t>
            </a:r>
            <a:r>
              <a:rPr lang="fr-FR" sz="1050" dirty="0">
                <a:latin typeface="Montserrat" panose="00000500000000000000" pitchFamily="2" charset="0"/>
              </a:rPr>
              <a:t>avec leur mentor sur une durée donnée </a:t>
            </a:r>
          </a:p>
          <a:p>
            <a:pPr marL="171450" indent="-171450">
              <a:spcAft>
                <a:spcPts val="900"/>
              </a:spcAft>
              <a:buFont typeface="Arial" panose="020B0604020202020204" pitchFamily="34" charset="0"/>
              <a:buChar char="•"/>
            </a:pPr>
            <a:r>
              <a:rPr lang="fr-FR" sz="1050" b="1" dirty="0">
                <a:latin typeface="Montserrat" panose="00000500000000000000" pitchFamily="2" charset="0"/>
              </a:rPr>
              <a:t>Participent</a:t>
            </a:r>
            <a:r>
              <a:rPr lang="fr-FR" sz="1050" dirty="0">
                <a:latin typeface="Montserrat" panose="00000500000000000000" pitchFamily="2" charset="0"/>
              </a:rPr>
              <a:t> à leur séance de mentorat de manière régulière</a:t>
            </a:r>
          </a:p>
          <a:p>
            <a:pPr marL="171450" indent="-171450">
              <a:spcAft>
                <a:spcPts val="900"/>
              </a:spcAft>
              <a:buFont typeface="Arial" panose="020B0604020202020204" pitchFamily="34" charset="0"/>
              <a:buChar char="•"/>
            </a:pPr>
            <a:endParaRPr lang="fr-FR" sz="1050" dirty="0">
              <a:latin typeface="Montserrat" panose="00000500000000000000" pitchFamily="2" charset="0"/>
            </a:endParaRPr>
          </a:p>
        </p:txBody>
      </p:sp>
      <p:sp>
        <p:nvSpPr>
          <p:cNvPr id="60" name="TextBox 12">
            <a:extLst>
              <a:ext uri="{FF2B5EF4-FFF2-40B4-BE49-F238E27FC236}">
                <a16:creationId xmlns:a16="http://schemas.microsoft.com/office/drawing/2014/main" id="{6C464077-821B-7EDD-DEDD-8F0580BDE6D3}"/>
              </a:ext>
            </a:extLst>
          </p:cNvPr>
          <p:cNvSpPr txBox="1"/>
          <p:nvPr/>
        </p:nvSpPr>
        <p:spPr>
          <a:xfrm>
            <a:off x="9383800" y="2450946"/>
            <a:ext cx="2193756" cy="246221"/>
          </a:xfrm>
          <a:prstGeom prst="rect">
            <a:avLst/>
          </a:prstGeom>
          <a:noFill/>
        </p:spPr>
        <p:txBody>
          <a:bodyPr wrap="square" lIns="0" tIns="0" rIns="0" bIns="0" rtlCol="0" anchor="b">
            <a:noAutofit/>
          </a:bodyPr>
          <a:lstStyle/>
          <a:p>
            <a:pPr>
              <a:spcAft>
                <a:spcPts val="900"/>
              </a:spcAft>
            </a:pPr>
            <a:r>
              <a:rPr lang="fr-FR" sz="1400" b="1" dirty="0">
                <a:solidFill>
                  <a:schemeClr val="accent2"/>
                </a:solidFill>
                <a:latin typeface="Montserrat" panose="00000500000000000000" pitchFamily="2" charset="0"/>
              </a:rPr>
              <a:t>Les jeunes</a:t>
            </a:r>
          </a:p>
        </p:txBody>
      </p:sp>
      <p:pic>
        <p:nvPicPr>
          <p:cNvPr id="36" name="Graphique 35" descr="Banque">
            <a:extLst>
              <a:ext uri="{FF2B5EF4-FFF2-40B4-BE49-F238E27FC236}">
                <a16:creationId xmlns:a16="http://schemas.microsoft.com/office/drawing/2014/main" id="{5F0BB422-18C0-A5B0-24D6-8BE2705EEA05}"/>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2354568" y="1585663"/>
            <a:ext cx="622827" cy="622827"/>
          </a:xfrm>
          <a:prstGeom prst="rect">
            <a:avLst/>
          </a:prstGeom>
        </p:spPr>
      </p:pic>
      <p:pic>
        <p:nvPicPr>
          <p:cNvPr id="38" name="Graphique 37" descr="Pièces de puzzle">
            <a:extLst>
              <a:ext uri="{FF2B5EF4-FFF2-40B4-BE49-F238E27FC236}">
                <a16:creationId xmlns:a16="http://schemas.microsoft.com/office/drawing/2014/main" id="{E0F9E6A0-D82B-FC86-0683-3B46C734B891}"/>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7536388" y="1618292"/>
            <a:ext cx="622827" cy="622827"/>
          </a:xfrm>
          <a:prstGeom prst="rect">
            <a:avLst/>
          </a:prstGeom>
        </p:spPr>
      </p:pic>
      <p:pic>
        <p:nvPicPr>
          <p:cNvPr id="40" name="Graphique 39" descr="Enfants">
            <a:extLst>
              <a:ext uri="{FF2B5EF4-FFF2-40B4-BE49-F238E27FC236}">
                <a16:creationId xmlns:a16="http://schemas.microsoft.com/office/drawing/2014/main" id="{D897F6A0-4637-C636-A0C0-C9B20C20492D}"/>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9960144" y="1636893"/>
            <a:ext cx="622827" cy="622827"/>
          </a:xfrm>
          <a:prstGeom prst="rect">
            <a:avLst/>
          </a:prstGeom>
        </p:spPr>
      </p:pic>
      <p:pic>
        <p:nvPicPr>
          <p:cNvPr id="42" name="Graphique 41" descr="Cercles avec flèches">
            <a:extLst>
              <a:ext uri="{FF2B5EF4-FFF2-40B4-BE49-F238E27FC236}">
                <a16:creationId xmlns:a16="http://schemas.microsoft.com/office/drawing/2014/main" id="{AF3FC3EF-B180-D5DE-78F6-01B7BF654B5E}"/>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5035630" y="1636893"/>
            <a:ext cx="622827" cy="622827"/>
          </a:xfrm>
          <a:prstGeom prst="rect">
            <a:avLst/>
          </a:prstGeom>
        </p:spPr>
      </p:pic>
      <p:sp>
        <p:nvSpPr>
          <p:cNvPr id="9" name="ZoneTexte 11">
            <a:extLst>
              <a:ext uri="{FF2B5EF4-FFF2-40B4-BE49-F238E27FC236}">
                <a16:creationId xmlns:a16="http://schemas.microsoft.com/office/drawing/2014/main" id="{3B2176DF-F93E-A958-76E3-967095E005BB}"/>
              </a:ext>
            </a:extLst>
          </p:cNvPr>
          <p:cNvSpPr txBox="1"/>
          <p:nvPr/>
        </p:nvSpPr>
        <p:spPr>
          <a:xfrm>
            <a:off x="574369" y="6123650"/>
            <a:ext cx="11201705" cy="153888"/>
          </a:xfrm>
          <a:prstGeom prst="rect">
            <a:avLst/>
          </a:prstGeom>
          <a:noFill/>
        </p:spPr>
        <p:txBody>
          <a:bodyPr wrap="square" lIns="0" tIns="0" rIns="0" bIns="0" rtlCol="0">
            <a:spAutoFit/>
          </a:bodyPr>
          <a:lstStyle/>
          <a:p>
            <a:pPr algn="ctr"/>
            <a:r>
              <a:rPr lang="fr-FR" sz="1000" i="1" dirty="0">
                <a:solidFill>
                  <a:schemeClr val="accent1"/>
                </a:solidFill>
                <a:latin typeface="Montserrat" panose="00000500000000000000" pitchFamily="2" charset="0"/>
              </a:rPr>
              <a:t>Des éléments complémentaires sur le mentorat sont également présentés en pages 13 à 15 de la Présentation n°3</a:t>
            </a:r>
          </a:p>
        </p:txBody>
      </p:sp>
    </p:spTree>
    <p:extLst>
      <p:ext uri="{BB962C8B-B14F-4D97-AF65-F5344CB8AC3E}">
        <p14:creationId xmlns:p14="http://schemas.microsoft.com/office/powerpoint/2010/main" val="192122213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55724A72-A41F-770D-60E3-2C06C282FB3C}"/>
              </a:ext>
            </a:extLst>
          </p:cNvPr>
          <p:cNvSpPr>
            <a:spLocks noGrp="1"/>
          </p:cNvSpPr>
          <p:nvPr>
            <p:ph type="title"/>
          </p:nvPr>
        </p:nvSpPr>
        <p:spPr/>
        <p:txBody>
          <a:bodyPr/>
          <a:lstStyle/>
          <a:p>
            <a:r>
              <a:rPr lang="fr-FR" sz="1800" dirty="0">
                <a:solidFill>
                  <a:schemeClr val="accent1"/>
                </a:solidFill>
              </a:rPr>
              <a:t>Le mentorat, qu’est-ce que c’est ?</a:t>
            </a:r>
            <a:br>
              <a:rPr lang="fr-FR" sz="1800" dirty="0">
                <a:solidFill>
                  <a:schemeClr val="accent1"/>
                </a:solidFill>
              </a:rPr>
            </a:br>
            <a:r>
              <a:rPr lang="fr-FR" dirty="0"/>
              <a:t>Les principales parties prenantes (2/2) : qui sont les mentors ? </a:t>
            </a:r>
          </a:p>
        </p:txBody>
      </p:sp>
      <p:sp>
        <p:nvSpPr>
          <p:cNvPr id="5" name="Espace réservé du numéro de diapositive 4">
            <a:extLst>
              <a:ext uri="{FF2B5EF4-FFF2-40B4-BE49-F238E27FC236}">
                <a16:creationId xmlns:a16="http://schemas.microsoft.com/office/drawing/2014/main" id="{3CF1E16B-76B4-E85A-D76F-63E3167AD40D}"/>
              </a:ext>
            </a:extLst>
          </p:cNvPr>
          <p:cNvSpPr>
            <a:spLocks noGrp="1"/>
          </p:cNvSpPr>
          <p:nvPr>
            <p:ph type="sldNum" sz="quarter" idx="4"/>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6E2D2B3B-882E-40F3-A32F-6DD516915044}" type="slidenum">
              <a:rPr kumimoji="0" lang="en-US" sz="1100" b="0" i="0" u="none" strike="noStrike" kern="1200" cap="none" spc="0" normalizeH="0" baseline="0" noProof="0" smtClean="0">
                <a:ln>
                  <a:noFill/>
                </a:ln>
                <a:solidFill>
                  <a:srgbClr val="60BDE0"/>
                </a:solidFill>
                <a:effectLst/>
                <a:uLnTx/>
                <a:uFillTx/>
                <a:latin typeface="Oswald Regular"/>
                <a:ea typeface="+mn-ea"/>
              </a:rPr>
              <a:pPr marL="0" marR="0" lvl="0" indent="0" algn="l" defTabSz="914400" rtl="0" eaLnBrk="1" fontAlgn="auto" latinLnBrk="0" hangingPunct="1">
                <a:lnSpc>
                  <a:spcPct val="100000"/>
                </a:lnSpc>
                <a:spcBef>
                  <a:spcPts val="0"/>
                </a:spcBef>
                <a:spcAft>
                  <a:spcPts val="0"/>
                </a:spcAft>
                <a:buClrTx/>
                <a:buSzTx/>
                <a:buFontTx/>
                <a:buNone/>
                <a:tabLst/>
                <a:defRPr/>
              </a:pPr>
              <a:t>9</a:t>
            </a:fld>
            <a:endParaRPr kumimoji="0" lang="en-US" sz="1100" b="0" i="0" u="none" strike="noStrike" kern="1200" cap="none" spc="0" normalizeH="0" baseline="0" noProof="0" dirty="0">
              <a:ln>
                <a:noFill/>
              </a:ln>
              <a:solidFill>
                <a:srgbClr val="60BDE0"/>
              </a:solidFill>
              <a:effectLst/>
              <a:uLnTx/>
              <a:uFillTx/>
              <a:latin typeface="Oswald Regular"/>
              <a:ea typeface="+mn-ea"/>
            </a:endParaRPr>
          </a:p>
        </p:txBody>
      </p:sp>
      <p:sp>
        <p:nvSpPr>
          <p:cNvPr id="20" name="ZoneTexte 19" hidden="1">
            <a:extLst>
              <a:ext uri="{FF2B5EF4-FFF2-40B4-BE49-F238E27FC236}">
                <a16:creationId xmlns:a16="http://schemas.microsoft.com/office/drawing/2014/main" id="{7ED444E8-057E-02D8-AC08-3C553F4E4BEE}"/>
              </a:ext>
            </a:extLst>
          </p:cNvPr>
          <p:cNvSpPr txBox="1"/>
          <p:nvPr/>
        </p:nvSpPr>
        <p:spPr>
          <a:xfrm>
            <a:off x="2929232" y="4077508"/>
            <a:ext cx="2520000" cy="646331"/>
          </a:xfrm>
          <a:prstGeom prst="rect">
            <a:avLst/>
          </a:prstGeom>
          <a:noFill/>
        </p:spPr>
        <p:txBody>
          <a:bodyPr wrap="square">
            <a:spAutoFit/>
          </a:bodyPr>
          <a:lstStyle/>
          <a:p>
            <a:pPr marL="285750" marR="0" lvl="2" indent="-285750" algn="l" defTabSz="914400" rtl="0" eaLnBrk="1" fontAlgn="ctr" latinLnBrk="0" hangingPunct="1">
              <a:lnSpc>
                <a:spcPct val="100000"/>
              </a:lnSpc>
              <a:spcBef>
                <a:spcPts val="0"/>
              </a:spcBef>
              <a:spcAft>
                <a:spcPts val="0"/>
              </a:spcAft>
              <a:buClrTx/>
              <a:buSzPts val="1000"/>
              <a:buFont typeface="Arial" panose="020B0604020202020204" pitchFamily="34" charset="0"/>
              <a:buChar char="•"/>
              <a:tabLst>
                <a:tab pos="457200" algn="l"/>
              </a:tabLst>
              <a:defRPr/>
            </a:pPr>
            <a:r>
              <a:rPr kumimoji="0" lang="fr-FR" sz="1200" b="0" i="0" u="none" strike="noStrike" kern="1200" cap="none" spc="0" normalizeH="0" baseline="0" noProof="0" dirty="0">
                <a:ln>
                  <a:noFill/>
                </a:ln>
                <a:solidFill>
                  <a:srgbClr val="141313">
                    <a:lumMod val="75000"/>
                    <a:lumOff val="25000"/>
                  </a:srgbClr>
                </a:solidFill>
                <a:effectLst/>
                <a:uLnTx/>
                <a:uFillTx/>
                <a:latin typeface="Montserrat" pitchFamily="2" charset="0"/>
                <a:ea typeface="Times New Roman" panose="02020603050405020304" pitchFamily="18" charset="0"/>
                <a:cs typeface="+mn-cs"/>
              </a:rPr>
              <a:t>De plus, les B2 et FIJAIS de chaque mentor sont </a:t>
            </a:r>
            <a:r>
              <a:rPr kumimoji="0" lang="fr-FR" sz="1200" b="1" i="0" u="none" strike="noStrike" kern="1200" cap="none" spc="0" normalizeH="0" baseline="0" noProof="0" dirty="0">
                <a:ln>
                  <a:noFill/>
                </a:ln>
                <a:solidFill>
                  <a:srgbClr val="141313">
                    <a:lumMod val="75000"/>
                    <a:lumOff val="25000"/>
                  </a:srgbClr>
                </a:solidFill>
                <a:effectLst/>
                <a:uLnTx/>
                <a:uFillTx/>
                <a:latin typeface="Montserrat" pitchFamily="2" charset="0"/>
                <a:ea typeface="Times New Roman" panose="02020603050405020304" pitchFamily="18" charset="0"/>
                <a:cs typeface="+mn-cs"/>
              </a:rPr>
              <a:t>vérifiés</a:t>
            </a:r>
            <a:endParaRPr kumimoji="0" lang="fr-FR" sz="1200" b="0" i="0" u="none" strike="noStrike" kern="1200" cap="none" spc="0" normalizeH="0" baseline="0" noProof="0" dirty="0">
              <a:ln>
                <a:noFill/>
              </a:ln>
              <a:solidFill>
                <a:srgbClr val="141313">
                  <a:lumMod val="75000"/>
                  <a:lumOff val="25000"/>
                </a:srgbClr>
              </a:solidFill>
              <a:effectLst/>
              <a:uLnTx/>
              <a:uFillTx/>
              <a:latin typeface="Montserrat" pitchFamily="2" charset="0"/>
              <a:ea typeface="Times New Roman" panose="02020603050405020304" pitchFamily="18" charset="0"/>
              <a:cs typeface="+mn-cs"/>
            </a:endParaRPr>
          </a:p>
        </p:txBody>
      </p:sp>
      <p:sp>
        <p:nvSpPr>
          <p:cNvPr id="64" name="ZoneTexte 63" hidden="1">
            <a:extLst>
              <a:ext uri="{FF2B5EF4-FFF2-40B4-BE49-F238E27FC236}">
                <a16:creationId xmlns:a16="http://schemas.microsoft.com/office/drawing/2014/main" id="{F643F881-3D5B-5463-D96F-3F10EE390909}"/>
              </a:ext>
            </a:extLst>
          </p:cNvPr>
          <p:cNvSpPr txBox="1"/>
          <p:nvPr/>
        </p:nvSpPr>
        <p:spPr>
          <a:xfrm>
            <a:off x="5589044" y="3993889"/>
            <a:ext cx="2520000" cy="646331"/>
          </a:xfrm>
          <a:prstGeom prst="rect">
            <a:avLst/>
          </a:prstGeom>
          <a:noFill/>
        </p:spPr>
        <p:txBody>
          <a:bodyPr wrap="square">
            <a:spAutoFit/>
          </a:bodyPr>
          <a:lstStyle/>
          <a:p>
            <a:pPr marL="177800" marR="0" lvl="2" indent="-177800" algn="l" defTabSz="914400" rtl="0" eaLnBrk="1" fontAlgn="ctr" latinLnBrk="0" hangingPunct="1">
              <a:lnSpc>
                <a:spcPct val="100000"/>
              </a:lnSpc>
              <a:spcBef>
                <a:spcPts val="0"/>
              </a:spcBef>
              <a:spcAft>
                <a:spcPts val="0"/>
              </a:spcAft>
              <a:buClrTx/>
              <a:buSzPts val="1000"/>
              <a:buFont typeface="Arial" panose="020B0604020202020204" pitchFamily="34" charset="0"/>
              <a:buChar char="•"/>
              <a:tabLst>
                <a:tab pos="457200" algn="l"/>
              </a:tabLst>
              <a:defRPr/>
            </a:pPr>
            <a:r>
              <a:rPr kumimoji="0" lang="fr-FR" sz="1200" b="0" i="0" u="none" strike="noStrike" kern="1200" cap="none" spc="0" normalizeH="0" baseline="0" noProof="0" dirty="0">
                <a:ln>
                  <a:noFill/>
                </a:ln>
                <a:solidFill>
                  <a:srgbClr val="141313">
                    <a:lumMod val="75000"/>
                    <a:lumOff val="25000"/>
                  </a:srgbClr>
                </a:solidFill>
                <a:effectLst/>
                <a:uLnTx/>
                <a:uFillTx/>
                <a:latin typeface="Montserrat" pitchFamily="2" charset="0"/>
                <a:ea typeface="Times New Roman" panose="02020603050405020304" pitchFamily="18" charset="0"/>
                <a:cs typeface="+mn-cs"/>
              </a:rPr>
              <a:t>Ils souhaitent </a:t>
            </a:r>
            <a:r>
              <a:rPr kumimoji="0" lang="fr-FR" sz="1200" b="1" i="0" u="none" strike="noStrike" kern="1200" cap="none" spc="0" normalizeH="0" baseline="0" noProof="0" dirty="0">
                <a:ln>
                  <a:noFill/>
                </a:ln>
                <a:solidFill>
                  <a:srgbClr val="141313">
                    <a:lumMod val="75000"/>
                    <a:lumOff val="25000"/>
                  </a:srgbClr>
                </a:solidFill>
                <a:effectLst/>
                <a:uLnTx/>
                <a:uFillTx/>
                <a:latin typeface="Montserrat" pitchFamily="2" charset="0"/>
                <a:ea typeface="Times New Roman" panose="02020603050405020304" pitchFamily="18" charset="0"/>
                <a:cs typeface="+mn-cs"/>
              </a:rPr>
              <a:t>apprendre</a:t>
            </a:r>
            <a:r>
              <a:rPr kumimoji="0" lang="fr-FR" sz="1200" b="0" i="0" u="none" strike="noStrike" kern="1200" cap="none" spc="0" normalizeH="0" baseline="0" noProof="0" dirty="0">
                <a:ln>
                  <a:noFill/>
                </a:ln>
                <a:solidFill>
                  <a:srgbClr val="141313">
                    <a:lumMod val="75000"/>
                    <a:lumOff val="25000"/>
                  </a:srgbClr>
                </a:solidFill>
                <a:effectLst/>
                <a:uLnTx/>
                <a:uFillTx/>
                <a:latin typeface="Montserrat" pitchFamily="2" charset="0"/>
                <a:ea typeface="Times New Roman" panose="02020603050405020304" pitchFamily="18" charset="0"/>
                <a:cs typeface="+mn-cs"/>
              </a:rPr>
              <a:t> du jeune avec qui ils sont en binôme</a:t>
            </a:r>
          </a:p>
        </p:txBody>
      </p:sp>
      <p:sp>
        <p:nvSpPr>
          <p:cNvPr id="68" name="ZoneTexte 67" hidden="1">
            <a:extLst>
              <a:ext uri="{FF2B5EF4-FFF2-40B4-BE49-F238E27FC236}">
                <a16:creationId xmlns:a16="http://schemas.microsoft.com/office/drawing/2014/main" id="{92F3854A-60C0-4317-FD21-9EB7C91B4E22}"/>
              </a:ext>
            </a:extLst>
          </p:cNvPr>
          <p:cNvSpPr txBox="1"/>
          <p:nvPr/>
        </p:nvSpPr>
        <p:spPr>
          <a:xfrm>
            <a:off x="8522744" y="4349922"/>
            <a:ext cx="2520000" cy="461665"/>
          </a:xfrm>
          <a:prstGeom prst="rect">
            <a:avLst/>
          </a:prstGeom>
          <a:noFill/>
        </p:spPr>
        <p:txBody>
          <a:bodyPr wrap="square">
            <a:spAutoFit/>
          </a:bodyPr>
          <a:lstStyle/>
          <a:p>
            <a:pPr marL="171450" marR="0" lvl="2" indent="-171450" algn="l" defTabSz="914400" rtl="0" eaLnBrk="1" fontAlgn="ctr" latinLnBrk="0" hangingPunct="1">
              <a:lnSpc>
                <a:spcPct val="100000"/>
              </a:lnSpc>
              <a:spcBef>
                <a:spcPts val="0"/>
              </a:spcBef>
              <a:spcAft>
                <a:spcPts val="0"/>
              </a:spcAft>
              <a:buClrTx/>
              <a:buSzPts val="1000"/>
              <a:buFont typeface="Arial" panose="020B0604020202020204" pitchFamily="34" charset="0"/>
              <a:buChar char="•"/>
              <a:tabLst>
                <a:tab pos="457200" algn="l"/>
              </a:tabLst>
              <a:defRPr/>
            </a:pPr>
            <a:r>
              <a:rPr kumimoji="0" lang="fr-FR" sz="1200" b="0" i="0" u="none" strike="noStrike" kern="1200" cap="none" spc="0" normalizeH="0" baseline="0" noProof="0" dirty="0">
                <a:ln>
                  <a:noFill/>
                </a:ln>
                <a:solidFill>
                  <a:srgbClr val="141313">
                    <a:lumMod val="75000"/>
                    <a:lumOff val="25000"/>
                  </a:srgbClr>
                </a:solidFill>
                <a:effectLst/>
                <a:uLnTx/>
                <a:uFillTx/>
                <a:latin typeface="Montserrat" pitchFamily="2" charset="0"/>
                <a:ea typeface="Times New Roman" panose="02020603050405020304" pitchFamily="18" charset="0"/>
                <a:cs typeface="+mn-cs"/>
              </a:rPr>
              <a:t>Ils peuvent être </a:t>
            </a:r>
            <a:r>
              <a:rPr kumimoji="0" lang="fr-FR" sz="1200" b="1" i="0" u="none" strike="noStrike" kern="1200" cap="none" spc="0" normalizeH="0" baseline="0" noProof="0" dirty="0">
                <a:ln>
                  <a:noFill/>
                </a:ln>
                <a:solidFill>
                  <a:srgbClr val="141313">
                    <a:lumMod val="75000"/>
                    <a:lumOff val="25000"/>
                  </a:srgbClr>
                </a:solidFill>
                <a:effectLst/>
                <a:uLnTx/>
                <a:uFillTx/>
                <a:latin typeface="Montserrat" pitchFamily="2" charset="0"/>
                <a:ea typeface="Times New Roman" panose="02020603050405020304" pitchFamily="18" charset="0"/>
                <a:cs typeface="+mn-cs"/>
              </a:rPr>
              <a:t>actifs, retraités, étudiants…</a:t>
            </a:r>
            <a:endParaRPr kumimoji="0" lang="fr-FR" sz="1200" b="0" i="0" u="none" strike="noStrike" kern="1200" cap="none" spc="0" normalizeH="0" baseline="0" noProof="0" dirty="0">
              <a:ln>
                <a:noFill/>
              </a:ln>
              <a:solidFill>
                <a:srgbClr val="141313">
                  <a:lumMod val="75000"/>
                  <a:lumOff val="25000"/>
                </a:srgbClr>
              </a:solidFill>
              <a:effectLst/>
              <a:uLnTx/>
              <a:uFillTx/>
              <a:latin typeface="Montserrat" pitchFamily="2" charset="0"/>
              <a:ea typeface="Times New Roman" panose="02020603050405020304" pitchFamily="18" charset="0"/>
              <a:cs typeface="+mn-cs"/>
            </a:endParaRPr>
          </a:p>
        </p:txBody>
      </p:sp>
      <p:cxnSp>
        <p:nvCxnSpPr>
          <p:cNvPr id="3" name="Straight Connector 16">
            <a:extLst>
              <a:ext uri="{FF2B5EF4-FFF2-40B4-BE49-F238E27FC236}">
                <a16:creationId xmlns:a16="http://schemas.microsoft.com/office/drawing/2014/main" id="{8495681F-BE2C-276D-B071-F5341500DACA}"/>
              </a:ext>
            </a:extLst>
          </p:cNvPr>
          <p:cNvCxnSpPr>
            <a:cxnSpLocks/>
          </p:cNvCxnSpPr>
          <p:nvPr/>
        </p:nvCxnSpPr>
        <p:spPr>
          <a:xfrm>
            <a:off x="2772076" y="2662046"/>
            <a:ext cx="2850706" cy="0"/>
          </a:xfrm>
          <a:prstGeom prst="line">
            <a:avLst/>
          </a:prstGeom>
        </p:spPr>
        <p:style>
          <a:lnRef idx="1">
            <a:schemeClr val="accent1"/>
          </a:lnRef>
          <a:fillRef idx="0">
            <a:schemeClr val="accent1"/>
          </a:fillRef>
          <a:effectRef idx="0">
            <a:schemeClr val="accent1"/>
          </a:effectRef>
          <a:fontRef idx="minor">
            <a:schemeClr val="tx1"/>
          </a:fontRef>
        </p:style>
      </p:cxnSp>
      <p:sp>
        <p:nvSpPr>
          <p:cNvPr id="4" name="TextBox 7">
            <a:extLst>
              <a:ext uri="{FF2B5EF4-FFF2-40B4-BE49-F238E27FC236}">
                <a16:creationId xmlns:a16="http://schemas.microsoft.com/office/drawing/2014/main" id="{E96A5F00-217B-65FF-599B-E210B2EC05FF}"/>
              </a:ext>
            </a:extLst>
          </p:cNvPr>
          <p:cNvSpPr txBox="1"/>
          <p:nvPr/>
        </p:nvSpPr>
        <p:spPr>
          <a:xfrm>
            <a:off x="2772076" y="2386950"/>
            <a:ext cx="2850706" cy="246221"/>
          </a:xfrm>
          <a:prstGeom prst="rect">
            <a:avLst/>
          </a:prstGeom>
          <a:noFill/>
        </p:spPr>
        <p:txBody>
          <a:bodyPr wrap="square" lIns="0" tIns="0" rIns="0" bIns="0" rtlCol="0" anchor="b">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600" b="1" i="0" u="none" strike="noStrike" kern="1200" cap="none" spc="0" normalizeH="0" baseline="0" noProof="0" dirty="0">
                <a:ln>
                  <a:noFill/>
                </a:ln>
                <a:solidFill>
                  <a:srgbClr val="004E83"/>
                </a:solidFill>
                <a:effectLst/>
                <a:uLnTx/>
                <a:uFillTx/>
                <a:latin typeface="Montserrat" panose="00000500000000000000" pitchFamily="2" charset="0"/>
                <a:ea typeface="+mn-ea"/>
                <a:cs typeface="+mn-cs"/>
              </a:rPr>
              <a:t>Formation et honorabilité</a:t>
            </a:r>
            <a:endParaRPr kumimoji="0" lang="fr-FR" sz="1600" b="0" i="0" u="none" strike="noStrike" kern="1200" cap="none" spc="0" normalizeH="0" baseline="0" noProof="0" dirty="0">
              <a:ln>
                <a:noFill/>
              </a:ln>
              <a:solidFill>
                <a:srgbClr val="141313"/>
              </a:solidFill>
              <a:effectLst/>
              <a:uLnTx/>
              <a:uFillTx/>
              <a:latin typeface="Montserrat" panose="00000500000000000000" pitchFamily="2" charset="0"/>
              <a:ea typeface="+mn-ea"/>
              <a:cs typeface="+mn-cs"/>
            </a:endParaRPr>
          </a:p>
        </p:txBody>
      </p:sp>
      <p:sp>
        <p:nvSpPr>
          <p:cNvPr id="18" name="ZoneTexte 17">
            <a:extLst>
              <a:ext uri="{FF2B5EF4-FFF2-40B4-BE49-F238E27FC236}">
                <a16:creationId xmlns:a16="http://schemas.microsoft.com/office/drawing/2014/main" id="{A8D7C83C-EC08-64E3-3867-B4EF5C0B9C7E}"/>
              </a:ext>
            </a:extLst>
          </p:cNvPr>
          <p:cNvSpPr txBox="1"/>
          <p:nvPr/>
        </p:nvSpPr>
        <p:spPr>
          <a:xfrm>
            <a:off x="2772076" y="2860685"/>
            <a:ext cx="2850706" cy="1578786"/>
          </a:xfrm>
          <a:prstGeom prst="rect">
            <a:avLst/>
          </a:prstGeom>
          <a:noFill/>
        </p:spPr>
        <p:txBody>
          <a:bodyPr wrap="square" lIns="0" tIns="0" rIns="0" bIns="0">
            <a:noAutofit/>
          </a:bodyPr>
          <a:lstStyle/>
          <a:p>
            <a:pPr marL="0" marR="0" lvl="2" indent="0" algn="l" defTabSz="914400" rtl="0" eaLnBrk="1" fontAlgn="ctr" latinLnBrk="0" hangingPunct="1">
              <a:lnSpc>
                <a:spcPct val="100000"/>
              </a:lnSpc>
              <a:spcBef>
                <a:spcPts val="0"/>
              </a:spcBef>
              <a:spcAft>
                <a:spcPts val="0"/>
              </a:spcAft>
              <a:buClrTx/>
              <a:buSzPts val="1000"/>
              <a:buFontTx/>
              <a:buNone/>
              <a:tabLst>
                <a:tab pos="457200" algn="l"/>
              </a:tabLst>
              <a:defRPr/>
            </a:pPr>
            <a:endParaRPr kumimoji="0" lang="fr-FR" sz="1200" b="0" i="0" u="none" strike="noStrike" kern="1200" cap="none" spc="0" normalizeH="0" baseline="0" noProof="0" dirty="0">
              <a:ln>
                <a:noFill/>
              </a:ln>
              <a:solidFill>
                <a:srgbClr val="141313">
                  <a:lumMod val="75000"/>
                  <a:lumOff val="25000"/>
                </a:srgbClr>
              </a:solidFill>
              <a:effectLst/>
              <a:uLnTx/>
              <a:uFillTx/>
              <a:latin typeface="Montserrat" pitchFamily="2" charset="0"/>
              <a:ea typeface="Times New Roman" panose="02020603050405020304" pitchFamily="18" charset="0"/>
              <a:cs typeface="+mn-cs"/>
            </a:endParaRPr>
          </a:p>
          <a:p>
            <a:pPr marL="0" marR="0" lvl="2" indent="0" algn="l" defTabSz="914400" rtl="0" eaLnBrk="1" fontAlgn="ctr" latinLnBrk="0" hangingPunct="1">
              <a:lnSpc>
                <a:spcPct val="100000"/>
              </a:lnSpc>
              <a:spcBef>
                <a:spcPts val="0"/>
              </a:spcBef>
              <a:spcAft>
                <a:spcPts val="0"/>
              </a:spcAft>
              <a:buClrTx/>
              <a:buSzPts val="1000"/>
              <a:buFontTx/>
              <a:buNone/>
              <a:tabLst>
                <a:tab pos="457200" algn="l"/>
              </a:tabLst>
              <a:defRPr/>
            </a:pPr>
            <a:endParaRPr kumimoji="0" lang="fr-FR" sz="1200" b="0" i="0" u="none" strike="noStrike" kern="1200" cap="none" spc="0" normalizeH="0" baseline="0" noProof="0" dirty="0">
              <a:ln>
                <a:noFill/>
              </a:ln>
              <a:solidFill>
                <a:srgbClr val="141313">
                  <a:lumMod val="75000"/>
                  <a:lumOff val="25000"/>
                </a:srgbClr>
              </a:solidFill>
              <a:effectLst/>
              <a:uLnTx/>
              <a:uFillTx/>
              <a:latin typeface="Montserrat" pitchFamily="2" charset="0"/>
              <a:ea typeface="Times New Roman" panose="02020603050405020304" pitchFamily="18" charset="0"/>
              <a:cs typeface="+mn-cs"/>
            </a:endParaRPr>
          </a:p>
          <a:p>
            <a:pPr marL="0" marR="0" lvl="2" indent="0" algn="l" defTabSz="914400" rtl="0" eaLnBrk="1" fontAlgn="ctr" latinLnBrk="0" hangingPunct="1">
              <a:lnSpc>
                <a:spcPct val="100000"/>
              </a:lnSpc>
              <a:spcBef>
                <a:spcPts val="0"/>
              </a:spcBef>
              <a:spcAft>
                <a:spcPts val="0"/>
              </a:spcAft>
              <a:buClrTx/>
              <a:buSzPts val="1000"/>
              <a:buFontTx/>
              <a:buNone/>
              <a:tabLst>
                <a:tab pos="457200" algn="l"/>
              </a:tabLst>
              <a:defRPr/>
            </a:pPr>
            <a:endParaRPr kumimoji="0" lang="fr-FR" sz="1200" b="0" i="0" u="none" strike="noStrike" kern="1200" cap="none" spc="0" normalizeH="0" baseline="0" noProof="0" dirty="0">
              <a:ln>
                <a:noFill/>
              </a:ln>
              <a:solidFill>
                <a:srgbClr val="141313">
                  <a:lumMod val="75000"/>
                  <a:lumOff val="25000"/>
                </a:srgbClr>
              </a:solidFill>
              <a:effectLst/>
              <a:uLnTx/>
              <a:uFillTx/>
              <a:latin typeface="Montserrat" pitchFamily="2" charset="0"/>
              <a:ea typeface="Times New Roman" panose="02020603050405020304" pitchFamily="18" charset="0"/>
              <a:cs typeface="+mn-cs"/>
            </a:endParaRPr>
          </a:p>
          <a:p>
            <a:pPr marL="0" marR="0" lvl="2" indent="0" algn="l" defTabSz="914400" rtl="0" eaLnBrk="1" fontAlgn="ctr" latinLnBrk="0" hangingPunct="1">
              <a:lnSpc>
                <a:spcPct val="100000"/>
              </a:lnSpc>
              <a:spcBef>
                <a:spcPts val="0"/>
              </a:spcBef>
              <a:spcAft>
                <a:spcPts val="0"/>
              </a:spcAft>
              <a:buClrTx/>
              <a:buSzPts val="1000"/>
              <a:buFontTx/>
              <a:buNone/>
              <a:tabLst>
                <a:tab pos="457200" algn="l"/>
              </a:tabLst>
              <a:defRPr/>
            </a:pPr>
            <a:r>
              <a:rPr kumimoji="0" lang="fr-FR" sz="1200" b="0" i="0" u="none" strike="noStrike" kern="1200" cap="none" spc="0" normalizeH="0" baseline="0" noProof="0" dirty="0">
                <a:ln>
                  <a:noFill/>
                </a:ln>
                <a:solidFill>
                  <a:srgbClr val="141313">
                    <a:lumMod val="75000"/>
                    <a:lumOff val="25000"/>
                  </a:srgbClr>
                </a:solidFill>
                <a:effectLst/>
                <a:uLnTx/>
                <a:uFillTx/>
                <a:latin typeface="Montserrat" pitchFamily="2" charset="0"/>
                <a:ea typeface="Times New Roman" panose="02020603050405020304" pitchFamily="18" charset="0"/>
                <a:cs typeface="+mn-cs"/>
              </a:rPr>
              <a:t>Les mentors sont </a:t>
            </a:r>
            <a:r>
              <a:rPr kumimoji="0" lang="fr-FR" sz="1200" b="1" i="0" u="none" strike="noStrike" kern="1200" cap="none" spc="0" normalizeH="0" baseline="0" noProof="0" dirty="0">
                <a:ln>
                  <a:noFill/>
                </a:ln>
                <a:solidFill>
                  <a:srgbClr val="004A84"/>
                </a:solidFill>
                <a:effectLst/>
                <a:uLnTx/>
                <a:uFillTx/>
                <a:latin typeface="Montserrat" pitchFamily="2" charset="0"/>
                <a:ea typeface="Times New Roman" panose="02020603050405020304" pitchFamily="18" charset="0"/>
                <a:cs typeface="+mn-cs"/>
              </a:rPr>
              <a:t>formés</a:t>
            </a:r>
            <a:r>
              <a:rPr kumimoji="0" lang="fr-FR" sz="1200" b="0" i="0" u="none" strike="noStrike" kern="1200" cap="none" spc="0" normalizeH="0" baseline="0" noProof="0" dirty="0">
                <a:ln>
                  <a:noFill/>
                </a:ln>
                <a:solidFill>
                  <a:srgbClr val="141313">
                    <a:lumMod val="75000"/>
                    <a:lumOff val="25000"/>
                  </a:srgbClr>
                </a:solidFill>
                <a:effectLst/>
                <a:uLnTx/>
                <a:uFillTx/>
                <a:latin typeface="Montserrat" pitchFamily="2" charset="0"/>
                <a:ea typeface="Times New Roman" panose="02020603050405020304" pitchFamily="18" charset="0"/>
                <a:cs typeface="+mn-cs"/>
              </a:rPr>
              <a:t> par les associations et le binôme est régulièrement suivi par les chargés de mentorat (souvent salariés)</a:t>
            </a:r>
            <a:endParaRPr kumimoji="0" lang="fr-FR" sz="1200" b="1" i="0" u="none" strike="noStrike" kern="1200" cap="none" spc="0" normalizeH="0" baseline="0" noProof="0" dirty="0">
              <a:ln>
                <a:noFill/>
              </a:ln>
              <a:solidFill>
                <a:srgbClr val="504C4C"/>
              </a:solidFill>
              <a:effectLst/>
              <a:uLnTx/>
              <a:uFillTx/>
              <a:latin typeface="Montserrat" pitchFamily="2" charset="0"/>
              <a:ea typeface="Times New Roman" panose="02020603050405020304" pitchFamily="18" charset="0"/>
              <a:cs typeface="+mn-cs"/>
            </a:endParaRPr>
          </a:p>
        </p:txBody>
      </p:sp>
      <p:sp>
        <p:nvSpPr>
          <p:cNvPr id="9" name="ZoneTexte 17">
            <a:extLst>
              <a:ext uri="{FF2B5EF4-FFF2-40B4-BE49-F238E27FC236}">
                <a16:creationId xmlns:a16="http://schemas.microsoft.com/office/drawing/2014/main" id="{64289DF4-436F-F2CD-ECAC-C05E46379047}"/>
              </a:ext>
            </a:extLst>
          </p:cNvPr>
          <p:cNvSpPr txBox="1"/>
          <p:nvPr/>
        </p:nvSpPr>
        <p:spPr>
          <a:xfrm>
            <a:off x="2772076" y="4638430"/>
            <a:ext cx="2850706" cy="1166290"/>
          </a:xfrm>
          <a:prstGeom prst="rect">
            <a:avLst/>
          </a:prstGeom>
          <a:noFill/>
        </p:spPr>
        <p:txBody>
          <a:bodyPr wrap="square" lIns="0" tIns="0" rIns="0" bIns="0">
            <a:noAutofit/>
          </a:bodyPr>
          <a:lstStyle/>
          <a:p>
            <a:pPr marL="0" marR="0" lvl="2" indent="0" algn="l" defTabSz="914400" rtl="0" eaLnBrk="1" fontAlgn="ctr" latinLnBrk="0" hangingPunct="1">
              <a:lnSpc>
                <a:spcPct val="100000"/>
              </a:lnSpc>
              <a:spcBef>
                <a:spcPts val="0"/>
              </a:spcBef>
              <a:spcAft>
                <a:spcPts val="0"/>
              </a:spcAft>
              <a:buClrTx/>
              <a:buSzPts val="1000"/>
              <a:buFontTx/>
              <a:buNone/>
              <a:tabLst>
                <a:tab pos="457200" algn="l"/>
              </a:tabLst>
              <a:defRPr/>
            </a:pPr>
            <a:endParaRPr kumimoji="0" lang="fr-FR" sz="1200" b="0" i="0" u="none" strike="noStrike" kern="1200" cap="none" spc="0" normalizeH="0" baseline="0" noProof="0" dirty="0">
              <a:ln>
                <a:noFill/>
              </a:ln>
              <a:solidFill>
                <a:srgbClr val="504C4C"/>
              </a:solidFill>
              <a:effectLst/>
              <a:uLnTx/>
              <a:uFillTx/>
              <a:latin typeface="Montserrat" pitchFamily="2" charset="0"/>
              <a:ea typeface="Times New Roman" panose="02020603050405020304" pitchFamily="18" charset="0"/>
              <a:cs typeface="+mn-cs"/>
            </a:endParaRPr>
          </a:p>
          <a:p>
            <a:pPr marL="0" marR="0" lvl="2" indent="0" algn="l" defTabSz="914400" rtl="0" eaLnBrk="1" fontAlgn="ctr" latinLnBrk="0" hangingPunct="1">
              <a:lnSpc>
                <a:spcPct val="100000"/>
              </a:lnSpc>
              <a:spcBef>
                <a:spcPts val="0"/>
              </a:spcBef>
              <a:spcAft>
                <a:spcPts val="0"/>
              </a:spcAft>
              <a:buClrTx/>
              <a:buSzPts val="1000"/>
              <a:buFontTx/>
              <a:buNone/>
              <a:tabLst>
                <a:tab pos="457200" algn="l"/>
              </a:tabLst>
              <a:defRPr/>
            </a:pPr>
            <a:endParaRPr kumimoji="0" lang="fr-FR" sz="1200" b="0" i="0" u="none" strike="noStrike" kern="1200" cap="none" spc="0" normalizeH="0" baseline="0" noProof="0" dirty="0">
              <a:ln>
                <a:noFill/>
              </a:ln>
              <a:solidFill>
                <a:srgbClr val="504C4C"/>
              </a:solidFill>
              <a:effectLst/>
              <a:uLnTx/>
              <a:uFillTx/>
              <a:latin typeface="Montserrat" pitchFamily="2" charset="0"/>
              <a:ea typeface="Times New Roman" panose="02020603050405020304" pitchFamily="18" charset="0"/>
              <a:cs typeface="+mn-cs"/>
            </a:endParaRPr>
          </a:p>
          <a:p>
            <a:pPr marL="0" marR="0" lvl="2" indent="0" algn="l" defTabSz="914400" rtl="0" eaLnBrk="1" fontAlgn="ctr" latinLnBrk="0" hangingPunct="1">
              <a:lnSpc>
                <a:spcPct val="100000"/>
              </a:lnSpc>
              <a:spcBef>
                <a:spcPts val="0"/>
              </a:spcBef>
              <a:spcAft>
                <a:spcPts val="0"/>
              </a:spcAft>
              <a:buClrTx/>
              <a:buSzPts val="1000"/>
              <a:buFontTx/>
              <a:buNone/>
              <a:tabLst>
                <a:tab pos="457200" algn="l"/>
              </a:tabLst>
              <a:defRPr/>
            </a:pPr>
            <a:endParaRPr kumimoji="0" lang="fr-FR" sz="1200" b="0" i="0" u="none" strike="noStrike" kern="1200" cap="none" spc="0" normalizeH="0" baseline="0" noProof="0" dirty="0">
              <a:ln>
                <a:noFill/>
              </a:ln>
              <a:solidFill>
                <a:srgbClr val="504C4C"/>
              </a:solidFill>
              <a:effectLst/>
              <a:uLnTx/>
              <a:uFillTx/>
              <a:latin typeface="Montserrat" pitchFamily="2" charset="0"/>
              <a:ea typeface="Times New Roman" panose="02020603050405020304" pitchFamily="18" charset="0"/>
              <a:cs typeface="+mn-cs"/>
            </a:endParaRPr>
          </a:p>
          <a:p>
            <a:pPr marL="0" marR="0" lvl="2" indent="0" algn="l" defTabSz="914400" rtl="0" eaLnBrk="1" fontAlgn="ctr" latinLnBrk="0" hangingPunct="1">
              <a:lnSpc>
                <a:spcPct val="100000"/>
              </a:lnSpc>
              <a:spcBef>
                <a:spcPts val="0"/>
              </a:spcBef>
              <a:spcAft>
                <a:spcPts val="0"/>
              </a:spcAft>
              <a:buClrTx/>
              <a:buSzPts val="1000"/>
              <a:buFontTx/>
              <a:buNone/>
              <a:tabLst>
                <a:tab pos="457200" algn="l"/>
              </a:tabLst>
              <a:defRPr/>
            </a:pPr>
            <a:r>
              <a:rPr kumimoji="0" lang="fr-FR" sz="1200" b="0" i="0" u="none" strike="noStrike" kern="1200" cap="none" spc="0" normalizeH="0" baseline="0" noProof="0" dirty="0">
                <a:ln>
                  <a:noFill/>
                </a:ln>
                <a:solidFill>
                  <a:srgbClr val="504C4C"/>
                </a:solidFill>
                <a:effectLst/>
                <a:uLnTx/>
                <a:uFillTx/>
                <a:latin typeface="Montserrat" pitchFamily="2" charset="0"/>
                <a:ea typeface="Times New Roman" panose="02020603050405020304" pitchFamily="18" charset="0"/>
                <a:cs typeface="+mn-cs"/>
              </a:rPr>
              <a:t>De plus, les B2 et FIJAIS de chaque mentor sont </a:t>
            </a:r>
            <a:r>
              <a:rPr kumimoji="0" lang="fr-FR" sz="1200" b="1" i="0" u="none" strike="noStrike" kern="1200" cap="none" spc="0" normalizeH="0" baseline="0" noProof="0" dirty="0">
                <a:ln>
                  <a:noFill/>
                </a:ln>
                <a:solidFill>
                  <a:srgbClr val="004A84"/>
                </a:solidFill>
                <a:effectLst/>
                <a:uLnTx/>
                <a:uFillTx/>
                <a:latin typeface="Montserrat" pitchFamily="2" charset="0"/>
                <a:ea typeface="Times New Roman" panose="02020603050405020304" pitchFamily="18" charset="0"/>
                <a:cs typeface="+mn-cs"/>
              </a:rPr>
              <a:t>vérifiés</a:t>
            </a:r>
          </a:p>
        </p:txBody>
      </p:sp>
      <p:sp>
        <p:nvSpPr>
          <p:cNvPr id="7" name="TextBox 7">
            <a:extLst>
              <a:ext uri="{FF2B5EF4-FFF2-40B4-BE49-F238E27FC236}">
                <a16:creationId xmlns:a16="http://schemas.microsoft.com/office/drawing/2014/main" id="{36FCDDD9-AC8A-2D63-2E4F-F1B53CD831F3}"/>
              </a:ext>
            </a:extLst>
          </p:cNvPr>
          <p:cNvSpPr txBox="1"/>
          <p:nvPr/>
        </p:nvSpPr>
        <p:spPr>
          <a:xfrm>
            <a:off x="5767406" y="2386950"/>
            <a:ext cx="2850706" cy="246221"/>
          </a:xfrm>
          <a:prstGeom prst="rect">
            <a:avLst/>
          </a:prstGeom>
          <a:noFill/>
        </p:spPr>
        <p:txBody>
          <a:bodyPr wrap="square" lIns="0" tIns="0" rIns="0" bIns="0" rtlCol="0" anchor="b">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600" b="1" i="0" u="none" strike="noStrike" kern="1200" cap="none" spc="0" normalizeH="0" baseline="0" noProof="0" dirty="0">
                <a:ln>
                  <a:noFill/>
                </a:ln>
                <a:solidFill>
                  <a:srgbClr val="004E83"/>
                </a:solidFill>
                <a:effectLst/>
                <a:uLnTx/>
                <a:uFillTx/>
                <a:latin typeface="Montserrat" panose="00000500000000000000" pitchFamily="2" charset="0"/>
                <a:ea typeface="+mn-ea"/>
                <a:cs typeface="+mn-cs"/>
              </a:rPr>
              <a:t>Motivations des mentors</a:t>
            </a:r>
            <a:endParaRPr kumimoji="0" lang="fr-FR" sz="1600" b="0" i="0" u="none" strike="noStrike" kern="1200" cap="none" spc="0" normalizeH="0" baseline="0" noProof="0" dirty="0">
              <a:ln>
                <a:noFill/>
              </a:ln>
              <a:solidFill>
                <a:srgbClr val="141313"/>
              </a:solidFill>
              <a:effectLst/>
              <a:uLnTx/>
              <a:uFillTx/>
              <a:latin typeface="Montserrat" panose="00000500000000000000" pitchFamily="2" charset="0"/>
              <a:ea typeface="+mn-ea"/>
              <a:cs typeface="+mn-cs"/>
            </a:endParaRPr>
          </a:p>
        </p:txBody>
      </p:sp>
      <p:sp>
        <p:nvSpPr>
          <p:cNvPr id="62" name="ZoneTexte 61">
            <a:extLst>
              <a:ext uri="{FF2B5EF4-FFF2-40B4-BE49-F238E27FC236}">
                <a16:creationId xmlns:a16="http://schemas.microsoft.com/office/drawing/2014/main" id="{3F62FC29-E0AA-F531-EA09-D62901F2F3E2}"/>
              </a:ext>
            </a:extLst>
          </p:cNvPr>
          <p:cNvSpPr txBox="1"/>
          <p:nvPr/>
        </p:nvSpPr>
        <p:spPr>
          <a:xfrm>
            <a:off x="5767407" y="2860685"/>
            <a:ext cx="2850706" cy="1578786"/>
          </a:xfrm>
          <a:prstGeom prst="rect">
            <a:avLst/>
          </a:prstGeom>
          <a:noFill/>
        </p:spPr>
        <p:txBody>
          <a:bodyPr wrap="square" lIns="0" tIns="0" rIns="0" bIns="0">
            <a:noAutofit/>
          </a:bodyPr>
          <a:lstStyle/>
          <a:p>
            <a:pPr marL="0" marR="0" lvl="2" indent="0" algn="l" defTabSz="914400" rtl="0" eaLnBrk="1" fontAlgn="ctr" latinLnBrk="0" hangingPunct="1">
              <a:lnSpc>
                <a:spcPct val="100000"/>
              </a:lnSpc>
              <a:spcBef>
                <a:spcPts val="0"/>
              </a:spcBef>
              <a:spcAft>
                <a:spcPts val="0"/>
              </a:spcAft>
              <a:buClrTx/>
              <a:buSzPts val="1000"/>
              <a:buFontTx/>
              <a:buNone/>
              <a:tabLst>
                <a:tab pos="457200" algn="l"/>
              </a:tabLst>
              <a:defRPr/>
            </a:pPr>
            <a:endParaRPr kumimoji="0" lang="fr-FR" sz="1200" b="0" i="0" u="none" strike="noStrike" kern="1200" cap="none" spc="0" normalizeH="0" baseline="0" noProof="0" dirty="0">
              <a:ln>
                <a:noFill/>
              </a:ln>
              <a:solidFill>
                <a:srgbClr val="141313">
                  <a:lumMod val="75000"/>
                  <a:lumOff val="25000"/>
                </a:srgbClr>
              </a:solidFill>
              <a:effectLst/>
              <a:uLnTx/>
              <a:uFillTx/>
              <a:latin typeface="Montserrat" pitchFamily="2" charset="0"/>
              <a:ea typeface="Times New Roman" panose="02020603050405020304" pitchFamily="18" charset="0"/>
              <a:cs typeface="+mn-cs"/>
            </a:endParaRPr>
          </a:p>
          <a:p>
            <a:pPr marL="0" marR="0" lvl="2" indent="0" algn="l" defTabSz="914400" rtl="0" eaLnBrk="1" fontAlgn="ctr" latinLnBrk="0" hangingPunct="1">
              <a:lnSpc>
                <a:spcPct val="100000"/>
              </a:lnSpc>
              <a:spcBef>
                <a:spcPts val="0"/>
              </a:spcBef>
              <a:spcAft>
                <a:spcPts val="0"/>
              </a:spcAft>
              <a:buClrTx/>
              <a:buSzPts val="1000"/>
              <a:buFontTx/>
              <a:buNone/>
              <a:tabLst>
                <a:tab pos="457200" algn="l"/>
              </a:tabLst>
              <a:defRPr/>
            </a:pPr>
            <a:endParaRPr kumimoji="0" lang="fr-FR" sz="1200" b="0" i="0" u="none" strike="noStrike" kern="1200" cap="none" spc="0" normalizeH="0" baseline="0" noProof="0" dirty="0">
              <a:ln>
                <a:noFill/>
              </a:ln>
              <a:solidFill>
                <a:srgbClr val="141313">
                  <a:lumMod val="75000"/>
                  <a:lumOff val="25000"/>
                </a:srgbClr>
              </a:solidFill>
              <a:effectLst/>
              <a:uLnTx/>
              <a:uFillTx/>
              <a:latin typeface="Montserrat" pitchFamily="2" charset="0"/>
              <a:ea typeface="Times New Roman" panose="02020603050405020304" pitchFamily="18" charset="0"/>
              <a:cs typeface="+mn-cs"/>
            </a:endParaRPr>
          </a:p>
          <a:p>
            <a:pPr marL="0" marR="0" lvl="2" indent="0" algn="l" defTabSz="914400" rtl="0" eaLnBrk="1" fontAlgn="ctr" latinLnBrk="0" hangingPunct="1">
              <a:lnSpc>
                <a:spcPct val="100000"/>
              </a:lnSpc>
              <a:spcBef>
                <a:spcPts val="0"/>
              </a:spcBef>
              <a:spcAft>
                <a:spcPts val="0"/>
              </a:spcAft>
              <a:buClrTx/>
              <a:buSzPts val="1000"/>
              <a:buFontTx/>
              <a:buNone/>
              <a:tabLst>
                <a:tab pos="457200" algn="l"/>
              </a:tabLst>
              <a:defRPr/>
            </a:pPr>
            <a:endParaRPr kumimoji="0" lang="fr-FR" sz="1200" b="0" i="0" u="none" strike="noStrike" kern="1200" cap="none" spc="0" normalizeH="0" baseline="0" noProof="0" dirty="0">
              <a:ln>
                <a:noFill/>
              </a:ln>
              <a:solidFill>
                <a:srgbClr val="141313">
                  <a:lumMod val="75000"/>
                  <a:lumOff val="25000"/>
                </a:srgbClr>
              </a:solidFill>
              <a:effectLst/>
              <a:uLnTx/>
              <a:uFillTx/>
              <a:latin typeface="Montserrat" pitchFamily="2" charset="0"/>
              <a:ea typeface="Times New Roman" panose="02020603050405020304" pitchFamily="18" charset="0"/>
              <a:cs typeface="+mn-cs"/>
            </a:endParaRPr>
          </a:p>
          <a:p>
            <a:pPr marL="0" marR="0" lvl="2" indent="0" algn="l" defTabSz="914400" rtl="0" eaLnBrk="1" fontAlgn="ctr" latinLnBrk="0" hangingPunct="1">
              <a:lnSpc>
                <a:spcPct val="100000"/>
              </a:lnSpc>
              <a:spcBef>
                <a:spcPts val="0"/>
              </a:spcBef>
              <a:spcAft>
                <a:spcPts val="0"/>
              </a:spcAft>
              <a:buClrTx/>
              <a:buSzPts val="1000"/>
              <a:buFontTx/>
              <a:buNone/>
              <a:tabLst>
                <a:tab pos="457200" algn="l"/>
              </a:tabLst>
              <a:defRPr/>
            </a:pPr>
            <a:r>
              <a:rPr kumimoji="0" lang="fr-FR" sz="1200" b="0" i="0" u="none" strike="noStrike" kern="1200" cap="none" spc="0" normalizeH="0" baseline="0" noProof="0" dirty="0">
                <a:ln>
                  <a:noFill/>
                </a:ln>
                <a:solidFill>
                  <a:srgbClr val="141313">
                    <a:lumMod val="75000"/>
                    <a:lumOff val="25000"/>
                  </a:srgbClr>
                </a:solidFill>
                <a:effectLst/>
                <a:uLnTx/>
                <a:uFillTx/>
                <a:latin typeface="Montserrat" pitchFamily="2" charset="0"/>
                <a:ea typeface="Times New Roman" panose="02020603050405020304" pitchFamily="18" charset="0"/>
                <a:cs typeface="+mn-cs"/>
              </a:rPr>
              <a:t>Les mentors sont des bénévoles, qui veulent </a:t>
            </a:r>
            <a:r>
              <a:rPr kumimoji="0" lang="fr-FR" sz="1200" b="1" i="0" u="none" strike="noStrike" kern="1200" cap="none" spc="0" normalizeH="0" baseline="0" noProof="0" dirty="0">
                <a:ln>
                  <a:noFill/>
                </a:ln>
                <a:solidFill>
                  <a:srgbClr val="004A84"/>
                </a:solidFill>
                <a:effectLst/>
                <a:uLnTx/>
                <a:uFillTx/>
                <a:latin typeface="Montserrat" pitchFamily="2" charset="0"/>
                <a:ea typeface="Times New Roman" panose="02020603050405020304" pitchFamily="18" charset="0"/>
                <a:cs typeface="+mn-cs"/>
              </a:rPr>
              <a:t>se sentir utiles</a:t>
            </a:r>
            <a:r>
              <a:rPr kumimoji="0" lang="fr-FR" sz="1200" b="0" i="0" u="none" strike="noStrike" kern="1200" cap="none" spc="0" normalizeH="0" baseline="0" noProof="0" dirty="0">
                <a:ln>
                  <a:noFill/>
                </a:ln>
                <a:solidFill>
                  <a:srgbClr val="004A84"/>
                </a:solidFill>
                <a:effectLst/>
                <a:uLnTx/>
                <a:uFillTx/>
                <a:latin typeface="Montserrat" pitchFamily="2" charset="0"/>
                <a:ea typeface="Times New Roman" panose="02020603050405020304" pitchFamily="18" charset="0"/>
                <a:cs typeface="+mn-cs"/>
              </a:rPr>
              <a:t> </a:t>
            </a:r>
            <a:r>
              <a:rPr kumimoji="0" lang="fr-FR" sz="1200" b="0" i="0" u="none" strike="noStrike" kern="1200" cap="none" spc="0" normalizeH="0" baseline="0" noProof="0" dirty="0">
                <a:ln>
                  <a:noFill/>
                </a:ln>
                <a:solidFill>
                  <a:srgbClr val="141313">
                    <a:lumMod val="75000"/>
                    <a:lumOff val="25000"/>
                  </a:srgbClr>
                </a:solidFill>
                <a:effectLst/>
                <a:uLnTx/>
                <a:uFillTx/>
                <a:latin typeface="Montserrat" pitchFamily="2" charset="0"/>
                <a:ea typeface="Times New Roman" panose="02020603050405020304" pitchFamily="18" charset="0"/>
                <a:cs typeface="+mn-cs"/>
              </a:rPr>
              <a:t>et </a:t>
            </a:r>
            <a:r>
              <a:rPr kumimoji="0" lang="fr-FR" sz="1200" b="1" i="0" u="none" strike="noStrike" kern="1200" cap="none" spc="0" normalizeH="0" baseline="0" noProof="0" dirty="0">
                <a:ln>
                  <a:noFill/>
                </a:ln>
                <a:solidFill>
                  <a:srgbClr val="004A84"/>
                </a:solidFill>
                <a:effectLst/>
                <a:uLnTx/>
                <a:uFillTx/>
                <a:latin typeface="Montserrat" pitchFamily="2" charset="0"/>
                <a:ea typeface="Times New Roman" panose="02020603050405020304" pitchFamily="18" charset="0"/>
                <a:cs typeface="+mn-cs"/>
              </a:rPr>
              <a:t>aider</a:t>
            </a:r>
            <a:r>
              <a:rPr kumimoji="0" lang="fr-FR" sz="1200" b="0" i="0" u="none" strike="noStrike" kern="1200" cap="none" spc="0" normalizeH="0" baseline="0" noProof="0" dirty="0">
                <a:ln>
                  <a:noFill/>
                </a:ln>
                <a:solidFill>
                  <a:srgbClr val="141313">
                    <a:lumMod val="75000"/>
                    <a:lumOff val="25000"/>
                  </a:srgbClr>
                </a:solidFill>
                <a:effectLst/>
                <a:uLnTx/>
                <a:uFillTx/>
                <a:latin typeface="Montserrat" pitchFamily="2" charset="0"/>
                <a:ea typeface="Times New Roman" panose="02020603050405020304" pitchFamily="18" charset="0"/>
                <a:cs typeface="+mn-cs"/>
              </a:rPr>
              <a:t> un jeune, souvent ils souhaitent aussi apprendre de leur binôme</a:t>
            </a:r>
            <a:endParaRPr kumimoji="0" lang="fr-FR" sz="1200" b="0" i="0" u="none" strike="noStrike" kern="1200" cap="none" spc="0" normalizeH="0" baseline="0" noProof="0" dirty="0">
              <a:ln>
                <a:noFill/>
              </a:ln>
              <a:solidFill>
                <a:srgbClr val="504C4C"/>
              </a:solidFill>
              <a:effectLst/>
              <a:uLnTx/>
              <a:uFillTx/>
              <a:latin typeface="Montserrat" pitchFamily="2" charset="0"/>
              <a:ea typeface="Times New Roman" panose="02020603050405020304" pitchFamily="18" charset="0"/>
              <a:cs typeface="+mn-cs"/>
            </a:endParaRPr>
          </a:p>
        </p:txBody>
      </p:sp>
      <p:sp>
        <p:nvSpPr>
          <p:cNvPr id="10" name="ZoneTexte 61">
            <a:extLst>
              <a:ext uri="{FF2B5EF4-FFF2-40B4-BE49-F238E27FC236}">
                <a16:creationId xmlns:a16="http://schemas.microsoft.com/office/drawing/2014/main" id="{14024C90-BAB5-6D36-8B9A-82020DB08283}"/>
              </a:ext>
            </a:extLst>
          </p:cNvPr>
          <p:cNvSpPr txBox="1"/>
          <p:nvPr/>
        </p:nvSpPr>
        <p:spPr>
          <a:xfrm>
            <a:off x="5767407" y="4638430"/>
            <a:ext cx="2850706" cy="1166290"/>
          </a:xfrm>
          <a:prstGeom prst="rect">
            <a:avLst/>
          </a:prstGeom>
          <a:noFill/>
        </p:spPr>
        <p:txBody>
          <a:bodyPr wrap="square" lIns="0" tIns="0" rIns="0" bIns="0">
            <a:noAutofit/>
          </a:bodyPr>
          <a:lstStyle/>
          <a:p>
            <a:pPr marL="0" marR="0" lvl="2" indent="0" algn="l" defTabSz="914400" rtl="0" eaLnBrk="1" fontAlgn="ctr" latinLnBrk="0" hangingPunct="1">
              <a:lnSpc>
                <a:spcPct val="100000"/>
              </a:lnSpc>
              <a:spcBef>
                <a:spcPts val="0"/>
              </a:spcBef>
              <a:spcAft>
                <a:spcPts val="0"/>
              </a:spcAft>
              <a:buClrTx/>
              <a:buSzPts val="1000"/>
              <a:buFontTx/>
              <a:buNone/>
              <a:tabLst>
                <a:tab pos="457200" algn="l"/>
              </a:tabLst>
              <a:defRPr/>
            </a:pPr>
            <a:endParaRPr kumimoji="0" lang="fr-FR" sz="1200" b="0" i="0" u="none" strike="noStrike" kern="1200" cap="none" spc="0" normalizeH="0" baseline="0" noProof="0" dirty="0">
              <a:ln>
                <a:noFill/>
              </a:ln>
              <a:solidFill>
                <a:srgbClr val="504C4C"/>
              </a:solidFill>
              <a:effectLst/>
              <a:uLnTx/>
              <a:uFillTx/>
              <a:latin typeface="Montserrat" pitchFamily="2" charset="0"/>
              <a:ea typeface="Times New Roman" panose="02020603050405020304" pitchFamily="18" charset="0"/>
              <a:cs typeface="+mn-cs"/>
            </a:endParaRPr>
          </a:p>
          <a:p>
            <a:pPr marL="0" marR="0" lvl="2" indent="0" algn="l" defTabSz="914400" rtl="0" eaLnBrk="1" fontAlgn="ctr" latinLnBrk="0" hangingPunct="1">
              <a:lnSpc>
                <a:spcPct val="100000"/>
              </a:lnSpc>
              <a:spcBef>
                <a:spcPts val="0"/>
              </a:spcBef>
              <a:spcAft>
                <a:spcPts val="0"/>
              </a:spcAft>
              <a:buClrTx/>
              <a:buSzPts val="1000"/>
              <a:buFontTx/>
              <a:buNone/>
              <a:tabLst>
                <a:tab pos="457200" algn="l"/>
              </a:tabLst>
              <a:defRPr/>
            </a:pPr>
            <a:endParaRPr kumimoji="0" lang="fr-FR" sz="1200" b="0" i="0" u="none" strike="noStrike" kern="1200" cap="none" spc="0" normalizeH="0" baseline="0" noProof="0" dirty="0">
              <a:ln>
                <a:noFill/>
              </a:ln>
              <a:solidFill>
                <a:srgbClr val="504C4C"/>
              </a:solidFill>
              <a:effectLst/>
              <a:uLnTx/>
              <a:uFillTx/>
              <a:latin typeface="Montserrat" pitchFamily="2" charset="0"/>
              <a:ea typeface="Times New Roman" panose="02020603050405020304" pitchFamily="18" charset="0"/>
              <a:cs typeface="+mn-cs"/>
            </a:endParaRPr>
          </a:p>
          <a:p>
            <a:pPr marL="0" marR="0" lvl="2" indent="0" algn="l" defTabSz="914400" rtl="0" eaLnBrk="1" fontAlgn="ctr" latinLnBrk="0" hangingPunct="1">
              <a:lnSpc>
                <a:spcPct val="100000"/>
              </a:lnSpc>
              <a:spcBef>
                <a:spcPts val="0"/>
              </a:spcBef>
              <a:spcAft>
                <a:spcPts val="0"/>
              </a:spcAft>
              <a:buClrTx/>
              <a:buSzPts val="1000"/>
              <a:buFontTx/>
              <a:buNone/>
              <a:tabLst>
                <a:tab pos="457200" algn="l"/>
              </a:tabLst>
              <a:defRPr/>
            </a:pPr>
            <a:endParaRPr kumimoji="0" lang="fr-FR" sz="1200" b="0" i="0" u="none" strike="noStrike" kern="1200" cap="none" spc="0" normalizeH="0" baseline="0" noProof="0" dirty="0">
              <a:ln>
                <a:noFill/>
              </a:ln>
              <a:solidFill>
                <a:srgbClr val="504C4C"/>
              </a:solidFill>
              <a:effectLst/>
              <a:uLnTx/>
              <a:uFillTx/>
              <a:latin typeface="Montserrat" pitchFamily="2" charset="0"/>
              <a:ea typeface="Times New Roman" panose="02020603050405020304" pitchFamily="18" charset="0"/>
              <a:cs typeface="+mn-cs"/>
            </a:endParaRPr>
          </a:p>
          <a:p>
            <a:pPr marL="0" marR="0" lvl="2" indent="0" algn="l" defTabSz="914400" rtl="0" eaLnBrk="1" fontAlgn="ctr" latinLnBrk="0" hangingPunct="1">
              <a:lnSpc>
                <a:spcPct val="100000"/>
              </a:lnSpc>
              <a:spcBef>
                <a:spcPts val="0"/>
              </a:spcBef>
              <a:spcAft>
                <a:spcPts val="0"/>
              </a:spcAft>
              <a:buClrTx/>
              <a:buSzPts val="1000"/>
              <a:buFontTx/>
              <a:buNone/>
              <a:tabLst>
                <a:tab pos="457200" algn="l"/>
              </a:tabLst>
              <a:defRPr/>
            </a:pPr>
            <a:r>
              <a:rPr kumimoji="0" lang="fr-FR" sz="1200" b="0" i="0" u="none" strike="noStrike" kern="1200" cap="none" spc="0" normalizeH="0" baseline="0" noProof="0" dirty="0">
                <a:ln>
                  <a:noFill/>
                </a:ln>
                <a:solidFill>
                  <a:srgbClr val="504C4C"/>
                </a:solidFill>
                <a:effectLst/>
                <a:uLnTx/>
                <a:uFillTx/>
                <a:latin typeface="Montserrat" pitchFamily="2" charset="0"/>
                <a:ea typeface="Times New Roman" panose="02020603050405020304" pitchFamily="18" charset="0"/>
                <a:cs typeface="+mn-cs"/>
              </a:rPr>
              <a:t>Les mentors ne se présentent </a:t>
            </a:r>
            <a:r>
              <a:rPr kumimoji="0" lang="fr-FR" sz="1200" b="1" i="0" u="none" strike="noStrike" kern="1200" cap="none" spc="0" normalizeH="0" baseline="0" noProof="0" dirty="0">
                <a:ln>
                  <a:noFill/>
                </a:ln>
                <a:solidFill>
                  <a:srgbClr val="004A84"/>
                </a:solidFill>
                <a:effectLst/>
                <a:uLnTx/>
                <a:uFillTx/>
                <a:latin typeface="Montserrat" pitchFamily="2" charset="0"/>
                <a:ea typeface="Times New Roman" panose="02020603050405020304" pitchFamily="18" charset="0"/>
                <a:cs typeface="+mn-cs"/>
              </a:rPr>
              <a:t>pas en substitut </a:t>
            </a:r>
            <a:r>
              <a:rPr kumimoji="0" lang="fr-FR" sz="1200" b="0" i="0" u="none" strike="noStrike" kern="1200" cap="none" spc="0" normalizeH="0" baseline="0" noProof="0" dirty="0">
                <a:ln>
                  <a:noFill/>
                </a:ln>
                <a:solidFill>
                  <a:srgbClr val="504C4C"/>
                </a:solidFill>
                <a:effectLst/>
                <a:uLnTx/>
                <a:uFillTx/>
                <a:latin typeface="Montserrat" pitchFamily="2" charset="0"/>
                <a:ea typeface="Times New Roman" panose="02020603050405020304" pitchFamily="18" charset="0"/>
                <a:cs typeface="+mn-cs"/>
              </a:rPr>
              <a:t>de l’éducateur ou de la famille</a:t>
            </a:r>
            <a:endParaRPr kumimoji="0" lang="fr-FR" sz="1200" b="1" i="0" u="none" strike="noStrike" kern="1200" cap="none" spc="0" normalizeH="0" baseline="0" noProof="0" dirty="0">
              <a:ln>
                <a:noFill/>
              </a:ln>
              <a:solidFill>
                <a:srgbClr val="504C4C"/>
              </a:solidFill>
              <a:effectLst/>
              <a:uLnTx/>
              <a:uFillTx/>
              <a:latin typeface="Montserrat" pitchFamily="2" charset="0"/>
              <a:ea typeface="Times New Roman" panose="02020603050405020304" pitchFamily="18" charset="0"/>
              <a:cs typeface="+mn-cs"/>
            </a:endParaRPr>
          </a:p>
        </p:txBody>
      </p:sp>
      <p:cxnSp>
        <p:nvCxnSpPr>
          <p:cNvPr id="13" name="Straight Connector 16">
            <a:extLst>
              <a:ext uri="{FF2B5EF4-FFF2-40B4-BE49-F238E27FC236}">
                <a16:creationId xmlns:a16="http://schemas.microsoft.com/office/drawing/2014/main" id="{D1BFE249-19A1-C5C8-5D83-CDAB76CD2758}"/>
              </a:ext>
            </a:extLst>
          </p:cNvPr>
          <p:cNvCxnSpPr>
            <a:cxnSpLocks/>
          </p:cNvCxnSpPr>
          <p:nvPr/>
        </p:nvCxnSpPr>
        <p:spPr>
          <a:xfrm>
            <a:off x="5767406" y="2662046"/>
            <a:ext cx="2850706" cy="0"/>
          </a:xfrm>
          <a:prstGeom prst="line">
            <a:avLst/>
          </a:prstGeom>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id="{F01ED979-7869-6B2A-86E6-7547F73415C5}"/>
              </a:ext>
            </a:extLst>
          </p:cNvPr>
          <p:cNvSpPr txBox="1"/>
          <p:nvPr/>
        </p:nvSpPr>
        <p:spPr>
          <a:xfrm>
            <a:off x="8762740" y="2140728"/>
            <a:ext cx="2850706" cy="492443"/>
          </a:xfrm>
          <a:prstGeom prst="rect">
            <a:avLst/>
          </a:prstGeom>
          <a:noFill/>
        </p:spPr>
        <p:txBody>
          <a:bodyPr wrap="square" lIns="0" tIns="0" rIns="0" bIns="0" rtlCol="0" anchor="b">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600" b="1" i="0" u="none" strike="noStrike" kern="1200" cap="none" spc="0" normalizeH="0" baseline="0" noProof="0" dirty="0">
                <a:ln>
                  <a:noFill/>
                </a:ln>
                <a:solidFill>
                  <a:srgbClr val="004E83"/>
                </a:solidFill>
                <a:effectLst/>
                <a:uLnTx/>
                <a:uFillTx/>
                <a:latin typeface="Montserrat" panose="00000500000000000000" pitchFamily="2" charset="0"/>
                <a:ea typeface="+mn-ea"/>
                <a:cs typeface="+mn-cs"/>
              </a:rPr>
              <a:t>Richesse et diversité des profils</a:t>
            </a:r>
            <a:endParaRPr kumimoji="0" lang="fr-FR" sz="1600" b="0" i="0" u="none" strike="noStrike" kern="1200" cap="none" spc="0" normalizeH="0" baseline="0" noProof="0" dirty="0">
              <a:ln>
                <a:noFill/>
              </a:ln>
              <a:solidFill>
                <a:srgbClr val="141313"/>
              </a:solidFill>
              <a:effectLst/>
              <a:uLnTx/>
              <a:uFillTx/>
              <a:latin typeface="Montserrat" panose="00000500000000000000" pitchFamily="2" charset="0"/>
              <a:ea typeface="+mn-ea"/>
              <a:cs typeface="+mn-cs"/>
            </a:endParaRPr>
          </a:p>
        </p:txBody>
      </p:sp>
      <p:sp>
        <p:nvSpPr>
          <p:cNvPr id="66" name="ZoneTexte 65">
            <a:extLst>
              <a:ext uri="{FF2B5EF4-FFF2-40B4-BE49-F238E27FC236}">
                <a16:creationId xmlns:a16="http://schemas.microsoft.com/office/drawing/2014/main" id="{A358435B-110C-501E-4DD6-EC6A3C1693F2}"/>
              </a:ext>
            </a:extLst>
          </p:cNvPr>
          <p:cNvSpPr txBox="1"/>
          <p:nvPr/>
        </p:nvSpPr>
        <p:spPr>
          <a:xfrm>
            <a:off x="8762740" y="2860685"/>
            <a:ext cx="2850706" cy="1578786"/>
          </a:xfrm>
          <a:prstGeom prst="rect">
            <a:avLst/>
          </a:prstGeom>
          <a:noFill/>
        </p:spPr>
        <p:txBody>
          <a:bodyPr wrap="square" lIns="0" tIns="0" rIns="0" bIns="0">
            <a:noAutofit/>
          </a:bodyPr>
          <a:lstStyle/>
          <a:p>
            <a:pPr marL="0" marR="0" lvl="2" indent="0" algn="l" defTabSz="914400" rtl="0" eaLnBrk="1" fontAlgn="ctr" latinLnBrk="0" hangingPunct="1">
              <a:lnSpc>
                <a:spcPct val="100000"/>
              </a:lnSpc>
              <a:spcBef>
                <a:spcPts val="0"/>
              </a:spcBef>
              <a:spcAft>
                <a:spcPts val="0"/>
              </a:spcAft>
              <a:buClrTx/>
              <a:buSzPts val="1000"/>
              <a:buFontTx/>
              <a:buNone/>
              <a:tabLst>
                <a:tab pos="457200" algn="l"/>
              </a:tabLst>
              <a:defRPr/>
            </a:pPr>
            <a:endParaRPr kumimoji="0" lang="fr-FR" sz="1200" b="0" i="0" u="none" strike="noStrike" kern="1200" cap="none" spc="0" normalizeH="0" baseline="0" noProof="0" dirty="0">
              <a:ln>
                <a:noFill/>
              </a:ln>
              <a:solidFill>
                <a:srgbClr val="141313">
                  <a:lumMod val="75000"/>
                  <a:lumOff val="25000"/>
                </a:srgbClr>
              </a:solidFill>
              <a:effectLst/>
              <a:uLnTx/>
              <a:uFillTx/>
              <a:latin typeface="Montserrat" pitchFamily="2" charset="0"/>
              <a:ea typeface="Times New Roman" panose="02020603050405020304" pitchFamily="18" charset="0"/>
              <a:cs typeface="+mn-cs"/>
            </a:endParaRPr>
          </a:p>
          <a:p>
            <a:pPr marL="0" marR="0" lvl="2" indent="0" algn="l" defTabSz="914400" rtl="0" eaLnBrk="1" fontAlgn="ctr" latinLnBrk="0" hangingPunct="1">
              <a:lnSpc>
                <a:spcPct val="100000"/>
              </a:lnSpc>
              <a:spcBef>
                <a:spcPts val="0"/>
              </a:spcBef>
              <a:spcAft>
                <a:spcPts val="0"/>
              </a:spcAft>
              <a:buClrTx/>
              <a:buSzPts val="1000"/>
              <a:buFontTx/>
              <a:buNone/>
              <a:tabLst>
                <a:tab pos="457200" algn="l"/>
              </a:tabLst>
              <a:defRPr/>
            </a:pPr>
            <a:endParaRPr kumimoji="0" lang="fr-FR" sz="1200" b="0" i="0" u="none" strike="noStrike" kern="1200" cap="none" spc="0" normalizeH="0" baseline="0" noProof="0" dirty="0">
              <a:ln>
                <a:noFill/>
              </a:ln>
              <a:solidFill>
                <a:srgbClr val="141313">
                  <a:lumMod val="75000"/>
                  <a:lumOff val="25000"/>
                </a:srgbClr>
              </a:solidFill>
              <a:effectLst/>
              <a:uLnTx/>
              <a:uFillTx/>
              <a:latin typeface="Montserrat" pitchFamily="2" charset="0"/>
              <a:ea typeface="Times New Roman" panose="02020603050405020304" pitchFamily="18" charset="0"/>
              <a:cs typeface="+mn-cs"/>
            </a:endParaRPr>
          </a:p>
          <a:p>
            <a:pPr marL="0" marR="0" lvl="2" indent="0" algn="l" defTabSz="914400" rtl="0" eaLnBrk="1" fontAlgn="ctr" latinLnBrk="0" hangingPunct="1">
              <a:lnSpc>
                <a:spcPct val="100000"/>
              </a:lnSpc>
              <a:spcBef>
                <a:spcPts val="0"/>
              </a:spcBef>
              <a:spcAft>
                <a:spcPts val="0"/>
              </a:spcAft>
              <a:buClrTx/>
              <a:buSzPts val="1000"/>
              <a:buFontTx/>
              <a:buNone/>
              <a:tabLst>
                <a:tab pos="457200" algn="l"/>
              </a:tabLst>
              <a:defRPr/>
            </a:pPr>
            <a:endParaRPr kumimoji="0" lang="fr-FR" sz="1200" b="0" i="0" u="none" strike="noStrike" kern="1200" cap="none" spc="0" normalizeH="0" baseline="0" noProof="0" dirty="0">
              <a:ln>
                <a:noFill/>
              </a:ln>
              <a:solidFill>
                <a:srgbClr val="141313">
                  <a:lumMod val="75000"/>
                  <a:lumOff val="25000"/>
                </a:srgbClr>
              </a:solidFill>
              <a:effectLst/>
              <a:uLnTx/>
              <a:uFillTx/>
              <a:latin typeface="Montserrat" pitchFamily="2" charset="0"/>
              <a:ea typeface="Times New Roman" panose="02020603050405020304" pitchFamily="18" charset="0"/>
              <a:cs typeface="+mn-cs"/>
            </a:endParaRPr>
          </a:p>
          <a:p>
            <a:pPr marL="0" marR="0" lvl="2" indent="0" algn="l" defTabSz="914400" rtl="0" eaLnBrk="1" fontAlgn="ctr" latinLnBrk="0" hangingPunct="1">
              <a:lnSpc>
                <a:spcPct val="100000"/>
              </a:lnSpc>
              <a:spcBef>
                <a:spcPts val="0"/>
              </a:spcBef>
              <a:spcAft>
                <a:spcPts val="0"/>
              </a:spcAft>
              <a:buClrTx/>
              <a:buSzPts val="1000"/>
              <a:buFontTx/>
              <a:buNone/>
              <a:tabLst>
                <a:tab pos="457200" algn="l"/>
              </a:tabLst>
              <a:defRPr/>
            </a:pPr>
            <a:r>
              <a:rPr kumimoji="0" lang="fr-FR" sz="1200" b="0" i="0" u="none" strike="noStrike" kern="1200" cap="none" spc="0" normalizeH="0" baseline="0" noProof="0" dirty="0">
                <a:ln>
                  <a:noFill/>
                </a:ln>
                <a:solidFill>
                  <a:srgbClr val="141313">
                    <a:lumMod val="75000"/>
                    <a:lumOff val="25000"/>
                  </a:srgbClr>
                </a:solidFill>
                <a:effectLst/>
                <a:uLnTx/>
                <a:uFillTx/>
                <a:latin typeface="Montserrat" pitchFamily="2" charset="0"/>
                <a:ea typeface="Times New Roman" panose="02020603050405020304" pitchFamily="18" charset="0"/>
                <a:cs typeface="+mn-cs"/>
              </a:rPr>
              <a:t>Les profils de mentor </a:t>
            </a:r>
            <a:r>
              <a:rPr kumimoji="0" lang="fr-FR" sz="1200" b="1" i="0" u="none" strike="noStrike" kern="1200" cap="none" spc="0" normalizeH="0" baseline="0" noProof="0" dirty="0">
                <a:ln>
                  <a:noFill/>
                </a:ln>
                <a:solidFill>
                  <a:srgbClr val="004A84"/>
                </a:solidFill>
                <a:effectLst/>
                <a:uLnTx/>
                <a:uFillTx/>
                <a:latin typeface="Montserrat" pitchFamily="2" charset="0"/>
                <a:ea typeface="Times New Roman" panose="02020603050405020304" pitchFamily="18" charset="0"/>
                <a:cs typeface="+mn-cs"/>
              </a:rPr>
              <a:t>varient selon les associations </a:t>
            </a:r>
            <a:r>
              <a:rPr kumimoji="0" lang="fr-FR" sz="1200" b="0" i="0" u="none" strike="noStrike" kern="1200" cap="none" spc="0" normalizeH="0" baseline="0" noProof="0" dirty="0">
                <a:ln>
                  <a:noFill/>
                </a:ln>
                <a:solidFill>
                  <a:srgbClr val="141313">
                    <a:lumMod val="75000"/>
                    <a:lumOff val="25000"/>
                  </a:srgbClr>
                </a:solidFill>
                <a:effectLst/>
                <a:uLnTx/>
                <a:uFillTx/>
                <a:latin typeface="Montserrat" pitchFamily="2" charset="0"/>
                <a:ea typeface="Times New Roman" panose="02020603050405020304" pitchFamily="18" charset="0"/>
                <a:cs typeface="+mn-cs"/>
              </a:rPr>
              <a:t>mais sont adaptés à l’accompagnement proposé par leur association</a:t>
            </a:r>
            <a:endParaRPr kumimoji="0" lang="fr-FR" sz="1200" b="1" i="0" u="none" strike="noStrike" kern="1200" cap="none" spc="0" normalizeH="0" baseline="0" noProof="0" dirty="0">
              <a:ln>
                <a:noFill/>
              </a:ln>
              <a:solidFill>
                <a:srgbClr val="504C4C"/>
              </a:solidFill>
              <a:effectLst/>
              <a:uLnTx/>
              <a:uFillTx/>
              <a:latin typeface="Montserrat" pitchFamily="2" charset="0"/>
              <a:ea typeface="Times New Roman" panose="02020603050405020304" pitchFamily="18" charset="0"/>
              <a:cs typeface="+mn-cs"/>
            </a:endParaRPr>
          </a:p>
        </p:txBody>
      </p:sp>
      <p:sp>
        <p:nvSpPr>
          <p:cNvPr id="11" name="ZoneTexte 65">
            <a:extLst>
              <a:ext uri="{FF2B5EF4-FFF2-40B4-BE49-F238E27FC236}">
                <a16:creationId xmlns:a16="http://schemas.microsoft.com/office/drawing/2014/main" id="{466F9B18-DF20-FDB1-90E7-87697FB68530}"/>
              </a:ext>
            </a:extLst>
          </p:cNvPr>
          <p:cNvSpPr txBox="1"/>
          <p:nvPr/>
        </p:nvSpPr>
        <p:spPr>
          <a:xfrm>
            <a:off x="8762740" y="4638430"/>
            <a:ext cx="2850706" cy="1166290"/>
          </a:xfrm>
          <a:prstGeom prst="rect">
            <a:avLst/>
          </a:prstGeom>
          <a:noFill/>
        </p:spPr>
        <p:txBody>
          <a:bodyPr wrap="square" lIns="0" tIns="0" rIns="0" bIns="0">
            <a:noAutofit/>
          </a:bodyPr>
          <a:lstStyle/>
          <a:p>
            <a:pPr marL="0" marR="0" lvl="2" indent="0" algn="l" defTabSz="914400" rtl="0" eaLnBrk="1" fontAlgn="ctr" latinLnBrk="0" hangingPunct="1">
              <a:lnSpc>
                <a:spcPct val="100000"/>
              </a:lnSpc>
              <a:spcBef>
                <a:spcPts val="0"/>
              </a:spcBef>
              <a:spcAft>
                <a:spcPts val="0"/>
              </a:spcAft>
              <a:buClrTx/>
              <a:buSzPts val="1000"/>
              <a:buFontTx/>
              <a:buNone/>
              <a:tabLst>
                <a:tab pos="457200" algn="l"/>
              </a:tabLst>
              <a:defRPr/>
            </a:pPr>
            <a:endParaRPr kumimoji="0" lang="fr-FR" sz="1200" b="0" i="0" u="none" strike="noStrike" kern="1200" cap="none" spc="0" normalizeH="0" baseline="0" noProof="0" dirty="0">
              <a:ln>
                <a:noFill/>
              </a:ln>
              <a:solidFill>
                <a:srgbClr val="504C4C"/>
              </a:solidFill>
              <a:effectLst/>
              <a:uLnTx/>
              <a:uFillTx/>
              <a:latin typeface="Montserrat" pitchFamily="2" charset="0"/>
              <a:ea typeface="Times New Roman" panose="02020603050405020304" pitchFamily="18" charset="0"/>
              <a:cs typeface="+mn-cs"/>
            </a:endParaRPr>
          </a:p>
          <a:p>
            <a:pPr marL="0" marR="0" lvl="2" indent="0" algn="l" defTabSz="914400" rtl="0" eaLnBrk="1" fontAlgn="ctr" latinLnBrk="0" hangingPunct="1">
              <a:lnSpc>
                <a:spcPct val="100000"/>
              </a:lnSpc>
              <a:spcBef>
                <a:spcPts val="0"/>
              </a:spcBef>
              <a:spcAft>
                <a:spcPts val="0"/>
              </a:spcAft>
              <a:buClrTx/>
              <a:buSzPts val="1000"/>
              <a:buFontTx/>
              <a:buNone/>
              <a:tabLst>
                <a:tab pos="457200" algn="l"/>
              </a:tabLst>
              <a:defRPr/>
            </a:pPr>
            <a:endParaRPr kumimoji="0" lang="fr-FR" sz="1200" b="0" i="0" u="none" strike="noStrike" kern="1200" cap="none" spc="0" normalizeH="0" baseline="0" noProof="0" dirty="0">
              <a:ln>
                <a:noFill/>
              </a:ln>
              <a:solidFill>
                <a:srgbClr val="504C4C"/>
              </a:solidFill>
              <a:effectLst/>
              <a:uLnTx/>
              <a:uFillTx/>
              <a:latin typeface="Montserrat" pitchFamily="2" charset="0"/>
              <a:ea typeface="Times New Roman" panose="02020603050405020304" pitchFamily="18" charset="0"/>
              <a:cs typeface="+mn-cs"/>
            </a:endParaRPr>
          </a:p>
          <a:p>
            <a:pPr marL="0" marR="0" lvl="2" indent="0" algn="l" defTabSz="914400" rtl="0" eaLnBrk="1" fontAlgn="ctr" latinLnBrk="0" hangingPunct="1">
              <a:lnSpc>
                <a:spcPct val="100000"/>
              </a:lnSpc>
              <a:spcBef>
                <a:spcPts val="0"/>
              </a:spcBef>
              <a:spcAft>
                <a:spcPts val="0"/>
              </a:spcAft>
              <a:buClrTx/>
              <a:buSzPts val="1000"/>
              <a:buFontTx/>
              <a:buNone/>
              <a:tabLst>
                <a:tab pos="457200" algn="l"/>
              </a:tabLst>
              <a:defRPr/>
            </a:pPr>
            <a:endParaRPr kumimoji="0" lang="fr-FR" sz="1200" b="0" i="0" u="none" strike="noStrike" kern="1200" cap="none" spc="0" normalizeH="0" baseline="0" noProof="0" dirty="0">
              <a:ln>
                <a:noFill/>
              </a:ln>
              <a:solidFill>
                <a:srgbClr val="504C4C"/>
              </a:solidFill>
              <a:effectLst/>
              <a:uLnTx/>
              <a:uFillTx/>
              <a:latin typeface="Montserrat" pitchFamily="2" charset="0"/>
              <a:ea typeface="Times New Roman" panose="02020603050405020304" pitchFamily="18" charset="0"/>
              <a:cs typeface="+mn-cs"/>
            </a:endParaRPr>
          </a:p>
          <a:p>
            <a:pPr marL="0" marR="0" lvl="2" indent="0" algn="l" defTabSz="914400" rtl="0" eaLnBrk="1" fontAlgn="ctr" latinLnBrk="0" hangingPunct="1">
              <a:lnSpc>
                <a:spcPct val="100000"/>
              </a:lnSpc>
              <a:spcBef>
                <a:spcPts val="0"/>
              </a:spcBef>
              <a:spcAft>
                <a:spcPts val="0"/>
              </a:spcAft>
              <a:buClrTx/>
              <a:buSzPts val="1000"/>
              <a:buFontTx/>
              <a:buNone/>
              <a:tabLst>
                <a:tab pos="457200" algn="l"/>
              </a:tabLst>
              <a:defRPr/>
            </a:pPr>
            <a:r>
              <a:rPr kumimoji="0" lang="fr-FR" sz="1200" b="0" i="0" u="none" strike="noStrike" kern="1200" cap="none" spc="0" normalizeH="0" baseline="0" noProof="0" dirty="0">
                <a:ln>
                  <a:noFill/>
                </a:ln>
                <a:solidFill>
                  <a:srgbClr val="504C4C"/>
                </a:solidFill>
                <a:effectLst/>
                <a:uLnTx/>
                <a:uFillTx/>
                <a:latin typeface="Montserrat" pitchFamily="2" charset="0"/>
                <a:ea typeface="Times New Roman" panose="02020603050405020304" pitchFamily="18" charset="0"/>
                <a:cs typeface="+mn-cs"/>
              </a:rPr>
              <a:t>Ils peuvent être </a:t>
            </a:r>
            <a:r>
              <a:rPr kumimoji="0" lang="fr-FR" sz="1200" b="1" i="0" u="none" strike="noStrike" kern="1200" cap="none" spc="0" normalizeH="0" baseline="0" noProof="0" dirty="0">
                <a:ln>
                  <a:noFill/>
                </a:ln>
                <a:solidFill>
                  <a:srgbClr val="004A84"/>
                </a:solidFill>
                <a:effectLst/>
                <a:uLnTx/>
                <a:uFillTx/>
                <a:latin typeface="Montserrat" pitchFamily="2" charset="0"/>
                <a:ea typeface="Times New Roman" panose="02020603050405020304" pitchFamily="18" charset="0"/>
                <a:cs typeface="+mn-cs"/>
              </a:rPr>
              <a:t>actifs, retraités, étudiants…</a:t>
            </a:r>
          </a:p>
        </p:txBody>
      </p:sp>
      <p:cxnSp>
        <p:nvCxnSpPr>
          <p:cNvPr id="15" name="Straight Connector 16">
            <a:extLst>
              <a:ext uri="{FF2B5EF4-FFF2-40B4-BE49-F238E27FC236}">
                <a16:creationId xmlns:a16="http://schemas.microsoft.com/office/drawing/2014/main" id="{2C427C49-41F8-326B-23E5-25BFF85E1D80}"/>
              </a:ext>
            </a:extLst>
          </p:cNvPr>
          <p:cNvCxnSpPr>
            <a:cxnSpLocks/>
          </p:cNvCxnSpPr>
          <p:nvPr/>
        </p:nvCxnSpPr>
        <p:spPr>
          <a:xfrm>
            <a:off x="8762741" y="2662046"/>
            <a:ext cx="2850706" cy="0"/>
          </a:xfrm>
          <a:prstGeom prst="line">
            <a:avLst/>
          </a:prstGeom>
        </p:spPr>
        <p:style>
          <a:lnRef idx="1">
            <a:schemeClr val="accent1"/>
          </a:lnRef>
          <a:fillRef idx="0">
            <a:schemeClr val="accent1"/>
          </a:fillRef>
          <a:effectRef idx="0">
            <a:schemeClr val="accent1"/>
          </a:effectRef>
          <a:fontRef idx="minor">
            <a:schemeClr val="tx1"/>
          </a:fontRef>
        </p:style>
      </p:cxnSp>
      <p:grpSp>
        <p:nvGrpSpPr>
          <p:cNvPr id="54" name="Group 58">
            <a:extLst>
              <a:ext uri="{FF2B5EF4-FFF2-40B4-BE49-F238E27FC236}">
                <a16:creationId xmlns:a16="http://schemas.microsoft.com/office/drawing/2014/main" id="{042056FC-BBFD-54C3-830D-F3B0B77C0CDA}"/>
              </a:ext>
            </a:extLst>
          </p:cNvPr>
          <p:cNvGrpSpPr/>
          <p:nvPr/>
        </p:nvGrpSpPr>
        <p:grpSpPr>
          <a:xfrm>
            <a:off x="2772076" y="2867967"/>
            <a:ext cx="416635" cy="409903"/>
            <a:chOff x="5327651" y="1697038"/>
            <a:chExt cx="884238" cy="869950"/>
          </a:xfrm>
          <a:solidFill>
            <a:schemeClr val="accent2"/>
          </a:solidFill>
        </p:grpSpPr>
        <p:sp>
          <p:nvSpPr>
            <p:cNvPr id="55" name="Freeform 25">
              <a:extLst>
                <a:ext uri="{FF2B5EF4-FFF2-40B4-BE49-F238E27FC236}">
                  <a16:creationId xmlns:a16="http://schemas.microsoft.com/office/drawing/2014/main" id="{45310933-03B0-26F3-B5CF-2D82C4D5899E}"/>
                </a:ext>
              </a:extLst>
            </p:cNvPr>
            <p:cNvSpPr>
              <a:spLocks/>
            </p:cNvSpPr>
            <p:nvPr/>
          </p:nvSpPr>
          <p:spPr bwMode="auto">
            <a:xfrm>
              <a:off x="5327651" y="2346325"/>
              <a:ext cx="884238" cy="220663"/>
            </a:xfrm>
            <a:custGeom>
              <a:avLst/>
              <a:gdLst>
                <a:gd name="T0" fmla="*/ 498 w 557"/>
                <a:gd name="T1" fmla="*/ 0 h 139"/>
                <a:gd name="T2" fmla="*/ 523 w 557"/>
                <a:gd name="T3" fmla="*/ 12 h 139"/>
                <a:gd name="T4" fmla="*/ 541 w 557"/>
                <a:gd name="T5" fmla="*/ 25 h 139"/>
                <a:gd name="T6" fmla="*/ 553 w 557"/>
                <a:gd name="T7" fmla="*/ 38 h 139"/>
                <a:gd name="T8" fmla="*/ 557 w 557"/>
                <a:gd name="T9" fmla="*/ 52 h 139"/>
                <a:gd name="T10" fmla="*/ 556 w 557"/>
                <a:gd name="T11" fmla="*/ 62 h 139"/>
                <a:gd name="T12" fmla="*/ 544 w 557"/>
                <a:gd name="T13" fmla="*/ 79 h 139"/>
                <a:gd name="T14" fmla="*/ 523 w 557"/>
                <a:gd name="T15" fmla="*/ 94 h 139"/>
                <a:gd name="T16" fmla="*/ 493 w 557"/>
                <a:gd name="T17" fmla="*/ 107 h 139"/>
                <a:gd name="T18" fmla="*/ 456 w 557"/>
                <a:gd name="T19" fmla="*/ 119 h 139"/>
                <a:gd name="T20" fmla="*/ 412 w 557"/>
                <a:gd name="T21" fmla="*/ 128 h 139"/>
                <a:gd name="T22" fmla="*/ 362 w 557"/>
                <a:gd name="T23" fmla="*/ 135 h 139"/>
                <a:gd name="T24" fmla="*/ 307 w 557"/>
                <a:gd name="T25" fmla="*/ 138 h 139"/>
                <a:gd name="T26" fmla="*/ 279 w 557"/>
                <a:gd name="T27" fmla="*/ 139 h 139"/>
                <a:gd name="T28" fmla="*/ 223 w 557"/>
                <a:gd name="T29" fmla="*/ 136 h 139"/>
                <a:gd name="T30" fmla="*/ 170 w 557"/>
                <a:gd name="T31" fmla="*/ 132 h 139"/>
                <a:gd name="T32" fmla="*/ 123 w 557"/>
                <a:gd name="T33" fmla="*/ 125 h 139"/>
                <a:gd name="T34" fmla="*/ 83 w 557"/>
                <a:gd name="T35" fmla="*/ 114 h 139"/>
                <a:gd name="T36" fmla="*/ 49 w 557"/>
                <a:gd name="T37" fmla="*/ 101 h 139"/>
                <a:gd name="T38" fmla="*/ 22 w 557"/>
                <a:gd name="T39" fmla="*/ 87 h 139"/>
                <a:gd name="T40" fmla="*/ 7 w 557"/>
                <a:gd name="T41" fmla="*/ 71 h 139"/>
                <a:gd name="T42" fmla="*/ 0 w 557"/>
                <a:gd name="T43" fmla="*/ 52 h 139"/>
                <a:gd name="T44" fmla="*/ 1 w 557"/>
                <a:gd name="T45" fmla="*/ 46 h 139"/>
                <a:gd name="T46" fmla="*/ 9 w 557"/>
                <a:gd name="T47" fmla="*/ 31 h 139"/>
                <a:gd name="T48" fmla="*/ 25 w 557"/>
                <a:gd name="T49" fmla="*/ 18 h 139"/>
                <a:gd name="T50" fmla="*/ 46 w 557"/>
                <a:gd name="T51" fmla="*/ 5 h 139"/>
                <a:gd name="T52" fmla="*/ 60 w 557"/>
                <a:gd name="T53" fmla="*/ 0 h 139"/>
                <a:gd name="T54" fmla="*/ 50 w 557"/>
                <a:gd name="T55" fmla="*/ 9 h 139"/>
                <a:gd name="T56" fmla="*/ 46 w 557"/>
                <a:gd name="T57" fmla="*/ 20 h 139"/>
                <a:gd name="T58" fmla="*/ 47 w 557"/>
                <a:gd name="T59" fmla="*/ 26 h 139"/>
                <a:gd name="T60" fmla="*/ 57 w 557"/>
                <a:gd name="T61" fmla="*/ 37 h 139"/>
                <a:gd name="T62" fmla="*/ 74 w 557"/>
                <a:gd name="T63" fmla="*/ 47 h 139"/>
                <a:gd name="T64" fmla="*/ 100 w 557"/>
                <a:gd name="T65" fmla="*/ 56 h 139"/>
                <a:gd name="T66" fmla="*/ 148 w 557"/>
                <a:gd name="T67" fmla="*/ 68 h 139"/>
                <a:gd name="T68" fmla="*/ 232 w 557"/>
                <a:gd name="T69" fmla="*/ 77 h 139"/>
                <a:gd name="T70" fmla="*/ 279 w 557"/>
                <a:gd name="T71" fmla="*/ 77 h 139"/>
                <a:gd name="T72" fmla="*/ 370 w 557"/>
                <a:gd name="T73" fmla="*/ 73 h 139"/>
                <a:gd name="T74" fmla="*/ 443 w 557"/>
                <a:gd name="T75" fmla="*/ 60 h 139"/>
                <a:gd name="T76" fmla="*/ 472 w 557"/>
                <a:gd name="T77" fmla="*/ 52 h 139"/>
                <a:gd name="T78" fmla="*/ 493 w 557"/>
                <a:gd name="T79" fmla="*/ 42 h 139"/>
                <a:gd name="T80" fmla="*/ 507 w 557"/>
                <a:gd name="T81" fmla="*/ 31 h 139"/>
                <a:gd name="T82" fmla="*/ 511 w 557"/>
                <a:gd name="T83" fmla="*/ 20 h 139"/>
                <a:gd name="T84" fmla="*/ 511 w 557"/>
                <a:gd name="T85" fmla="*/ 14 h 139"/>
                <a:gd name="T86" fmla="*/ 503 w 557"/>
                <a:gd name="T87" fmla="*/ 5 h 139"/>
                <a:gd name="T88" fmla="*/ 498 w 557"/>
                <a:gd name="T89" fmla="*/ 0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557" h="139">
                  <a:moveTo>
                    <a:pt x="498" y="0"/>
                  </a:moveTo>
                  <a:lnTo>
                    <a:pt x="498" y="0"/>
                  </a:lnTo>
                  <a:lnTo>
                    <a:pt x="511" y="5"/>
                  </a:lnTo>
                  <a:lnTo>
                    <a:pt x="523" y="12"/>
                  </a:lnTo>
                  <a:lnTo>
                    <a:pt x="532" y="18"/>
                  </a:lnTo>
                  <a:lnTo>
                    <a:pt x="541" y="25"/>
                  </a:lnTo>
                  <a:lnTo>
                    <a:pt x="548" y="31"/>
                  </a:lnTo>
                  <a:lnTo>
                    <a:pt x="553" y="38"/>
                  </a:lnTo>
                  <a:lnTo>
                    <a:pt x="556" y="46"/>
                  </a:lnTo>
                  <a:lnTo>
                    <a:pt x="557" y="52"/>
                  </a:lnTo>
                  <a:lnTo>
                    <a:pt x="557" y="52"/>
                  </a:lnTo>
                  <a:lnTo>
                    <a:pt x="556" y="62"/>
                  </a:lnTo>
                  <a:lnTo>
                    <a:pt x="552" y="71"/>
                  </a:lnTo>
                  <a:lnTo>
                    <a:pt x="544" y="79"/>
                  </a:lnTo>
                  <a:lnTo>
                    <a:pt x="535" y="87"/>
                  </a:lnTo>
                  <a:lnTo>
                    <a:pt x="523" y="94"/>
                  </a:lnTo>
                  <a:lnTo>
                    <a:pt x="510" y="101"/>
                  </a:lnTo>
                  <a:lnTo>
                    <a:pt x="493" y="107"/>
                  </a:lnTo>
                  <a:lnTo>
                    <a:pt x="476" y="114"/>
                  </a:lnTo>
                  <a:lnTo>
                    <a:pt x="456" y="119"/>
                  </a:lnTo>
                  <a:lnTo>
                    <a:pt x="434" y="125"/>
                  </a:lnTo>
                  <a:lnTo>
                    <a:pt x="412" y="128"/>
                  </a:lnTo>
                  <a:lnTo>
                    <a:pt x="387" y="132"/>
                  </a:lnTo>
                  <a:lnTo>
                    <a:pt x="362" y="135"/>
                  </a:lnTo>
                  <a:lnTo>
                    <a:pt x="334" y="136"/>
                  </a:lnTo>
                  <a:lnTo>
                    <a:pt x="307" y="138"/>
                  </a:lnTo>
                  <a:lnTo>
                    <a:pt x="279" y="139"/>
                  </a:lnTo>
                  <a:lnTo>
                    <a:pt x="279" y="139"/>
                  </a:lnTo>
                  <a:lnTo>
                    <a:pt x="250" y="138"/>
                  </a:lnTo>
                  <a:lnTo>
                    <a:pt x="223" y="136"/>
                  </a:lnTo>
                  <a:lnTo>
                    <a:pt x="197" y="135"/>
                  </a:lnTo>
                  <a:lnTo>
                    <a:pt x="170" y="132"/>
                  </a:lnTo>
                  <a:lnTo>
                    <a:pt x="147" y="128"/>
                  </a:lnTo>
                  <a:lnTo>
                    <a:pt x="123" y="125"/>
                  </a:lnTo>
                  <a:lnTo>
                    <a:pt x="102" y="119"/>
                  </a:lnTo>
                  <a:lnTo>
                    <a:pt x="83" y="114"/>
                  </a:lnTo>
                  <a:lnTo>
                    <a:pt x="64" y="107"/>
                  </a:lnTo>
                  <a:lnTo>
                    <a:pt x="49" y="101"/>
                  </a:lnTo>
                  <a:lnTo>
                    <a:pt x="34" y="94"/>
                  </a:lnTo>
                  <a:lnTo>
                    <a:pt x="22" y="87"/>
                  </a:lnTo>
                  <a:lnTo>
                    <a:pt x="13" y="79"/>
                  </a:lnTo>
                  <a:lnTo>
                    <a:pt x="7" y="71"/>
                  </a:lnTo>
                  <a:lnTo>
                    <a:pt x="3" y="62"/>
                  </a:lnTo>
                  <a:lnTo>
                    <a:pt x="0" y="52"/>
                  </a:lnTo>
                  <a:lnTo>
                    <a:pt x="0" y="52"/>
                  </a:lnTo>
                  <a:lnTo>
                    <a:pt x="1" y="46"/>
                  </a:lnTo>
                  <a:lnTo>
                    <a:pt x="5" y="38"/>
                  </a:lnTo>
                  <a:lnTo>
                    <a:pt x="9" y="31"/>
                  </a:lnTo>
                  <a:lnTo>
                    <a:pt x="16" y="25"/>
                  </a:lnTo>
                  <a:lnTo>
                    <a:pt x="25" y="18"/>
                  </a:lnTo>
                  <a:lnTo>
                    <a:pt x="36" y="12"/>
                  </a:lnTo>
                  <a:lnTo>
                    <a:pt x="46" y="5"/>
                  </a:lnTo>
                  <a:lnTo>
                    <a:pt x="60" y="0"/>
                  </a:lnTo>
                  <a:lnTo>
                    <a:pt x="60" y="0"/>
                  </a:lnTo>
                  <a:lnTo>
                    <a:pt x="54" y="5"/>
                  </a:lnTo>
                  <a:lnTo>
                    <a:pt x="50" y="9"/>
                  </a:lnTo>
                  <a:lnTo>
                    <a:pt x="47" y="14"/>
                  </a:lnTo>
                  <a:lnTo>
                    <a:pt x="46" y="20"/>
                  </a:lnTo>
                  <a:lnTo>
                    <a:pt x="46" y="20"/>
                  </a:lnTo>
                  <a:lnTo>
                    <a:pt x="47" y="26"/>
                  </a:lnTo>
                  <a:lnTo>
                    <a:pt x="51" y="31"/>
                  </a:lnTo>
                  <a:lnTo>
                    <a:pt x="57" y="37"/>
                  </a:lnTo>
                  <a:lnTo>
                    <a:pt x="64" y="42"/>
                  </a:lnTo>
                  <a:lnTo>
                    <a:pt x="74" y="47"/>
                  </a:lnTo>
                  <a:lnTo>
                    <a:pt x="85" y="52"/>
                  </a:lnTo>
                  <a:lnTo>
                    <a:pt x="100" y="56"/>
                  </a:lnTo>
                  <a:lnTo>
                    <a:pt x="114" y="60"/>
                  </a:lnTo>
                  <a:lnTo>
                    <a:pt x="148" y="68"/>
                  </a:lnTo>
                  <a:lnTo>
                    <a:pt x="189" y="73"/>
                  </a:lnTo>
                  <a:lnTo>
                    <a:pt x="232" y="77"/>
                  </a:lnTo>
                  <a:lnTo>
                    <a:pt x="279" y="77"/>
                  </a:lnTo>
                  <a:lnTo>
                    <a:pt x="279" y="77"/>
                  </a:lnTo>
                  <a:lnTo>
                    <a:pt x="325" y="77"/>
                  </a:lnTo>
                  <a:lnTo>
                    <a:pt x="370" y="73"/>
                  </a:lnTo>
                  <a:lnTo>
                    <a:pt x="409" y="68"/>
                  </a:lnTo>
                  <a:lnTo>
                    <a:pt x="443" y="60"/>
                  </a:lnTo>
                  <a:lnTo>
                    <a:pt x="459" y="56"/>
                  </a:lnTo>
                  <a:lnTo>
                    <a:pt x="472" y="52"/>
                  </a:lnTo>
                  <a:lnTo>
                    <a:pt x="484" y="47"/>
                  </a:lnTo>
                  <a:lnTo>
                    <a:pt x="493" y="42"/>
                  </a:lnTo>
                  <a:lnTo>
                    <a:pt x="501" y="37"/>
                  </a:lnTo>
                  <a:lnTo>
                    <a:pt x="507" y="31"/>
                  </a:lnTo>
                  <a:lnTo>
                    <a:pt x="510" y="26"/>
                  </a:lnTo>
                  <a:lnTo>
                    <a:pt x="511" y="20"/>
                  </a:lnTo>
                  <a:lnTo>
                    <a:pt x="511" y="20"/>
                  </a:lnTo>
                  <a:lnTo>
                    <a:pt x="511" y="14"/>
                  </a:lnTo>
                  <a:lnTo>
                    <a:pt x="508" y="9"/>
                  </a:lnTo>
                  <a:lnTo>
                    <a:pt x="503" y="5"/>
                  </a:lnTo>
                  <a:lnTo>
                    <a:pt x="498" y="0"/>
                  </a:lnTo>
                  <a:lnTo>
                    <a:pt x="498" y="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004A84"/>
                </a:solidFill>
                <a:effectLst/>
                <a:uLnTx/>
                <a:uFillTx/>
                <a:latin typeface="Century Gothic"/>
                <a:ea typeface="+mn-ea"/>
                <a:cs typeface="+mn-cs"/>
              </a:endParaRPr>
            </a:p>
          </p:txBody>
        </p:sp>
        <p:sp>
          <p:nvSpPr>
            <p:cNvPr id="56" name="Freeform 26">
              <a:extLst>
                <a:ext uri="{FF2B5EF4-FFF2-40B4-BE49-F238E27FC236}">
                  <a16:creationId xmlns:a16="http://schemas.microsoft.com/office/drawing/2014/main" id="{FAA127A3-6C7A-2A15-24F1-0BFFE584CBC2}"/>
                </a:ext>
              </a:extLst>
            </p:cNvPr>
            <p:cNvSpPr>
              <a:spLocks noEditPoints="1"/>
            </p:cNvSpPr>
            <p:nvPr/>
          </p:nvSpPr>
          <p:spPr bwMode="auto">
            <a:xfrm>
              <a:off x="5427663" y="1697038"/>
              <a:ext cx="684213" cy="731838"/>
            </a:xfrm>
            <a:custGeom>
              <a:avLst/>
              <a:gdLst>
                <a:gd name="T0" fmla="*/ 100 w 431"/>
                <a:gd name="T1" fmla="*/ 24 h 461"/>
                <a:gd name="T2" fmla="*/ 126 w 431"/>
                <a:gd name="T3" fmla="*/ 50 h 461"/>
                <a:gd name="T4" fmla="*/ 128 w 431"/>
                <a:gd name="T5" fmla="*/ 80 h 461"/>
                <a:gd name="T6" fmla="*/ 107 w 431"/>
                <a:gd name="T7" fmla="*/ 112 h 461"/>
                <a:gd name="T8" fmla="*/ 79 w 431"/>
                <a:gd name="T9" fmla="*/ 121 h 461"/>
                <a:gd name="T10" fmla="*/ 43 w 431"/>
                <a:gd name="T11" fmla="*/ 106 h 461"/>
                <a:gd name="T12" fmla="*/ 29 w 431"/>
                <a:gd name="T13" fmla="*/ 70 h 461"/>
                <a:gd name="T14" fmla="*/ 38 w 431"/>
                <a:gd name="T15" fmla="*/ 42 h 461"/>
                <a:gd name="T16" fmla="*/ 69 w 431"/>
                <a:gd name="T17" fmla="*/ 20 h 461"/>
                <a:gd name="T18" fmla="*/ 351 w 431"/>
                <a:gd name="T19" fmla="*/ 20 h 461"/>
                <a:gd name="T20" fmla="*/ 316 w 431"/>
                <a:gd name="T21" fmla="*/ 34 h 461"/>
                <a:gd name="T22" fmla="*/ 301 w 431"/>
                <a:gd name="T23" fmla="*/ 70 h 461"/>
                <a:gd name="T24" fmla="*/ 309 w 431"/>
                <a:gd name="T25" fmla="*/ 99 h 461"/>
                <a:gd name="T26" fmla="*/ 342 w 431"/>
                <a:gd name="T27" fmla="*/ 119 h 461"/>
                <a:gd name="T28" fmla="*/ 371 w 431"/>
                <a:gd name="T29" fmla="*/ 117 h 461"/>
                <a:gd name="T30" fmla="*/ 398 w 431"/>
                <a:gd name="T31" fmla="*/ 89 h 461"/>
                <a:gd name="T32" fmla="*/ 401 w 431"/>
                <a:gd name="T33" fmla="*/ 59 h 461"/>
                <a:gd name="T34" fmla="*/ 380 w 431"/>
                <a:gd name="T35" fmla="*/ 28 h 461"/>
                <a:gd name="T36" fmla="*/ 351 w 431"/>
                <a:gd name="T37" fmla="*/ 20 h 461"/>
                <a:gd name="T38" fmla="*/ 351 w 431"/>
                <a:gd name="T39" fmla="*/ 350 h 461"/>
                <a:gd name="T40" fmla="*/ 405 w 431"/>
                <a:gd name="T41" fmla="*/ 296 h 461"/>
                <a:gd name="T42" fmla="*/ 423 w 431"/>
                <a:gd name="T43" fmla="*/ 278 h 461"/>
                <a:gd name="T44" fmla="*/ 431 w 431"/>
                <a:gd name="T45" fmla="*/ 253 h 461"/>
                <a:gd name="T46" fmla="*/ 427 w 431"/>
                <a:gd name="T47" fmla="*/ 159 h 461"/>
                <a:gd name="T48" fmla="*/ 401 w 431"/>
                <a:gd name="T49" fmla="*/ 134 h 461"/>
                <a:gd name="T50" fmla="*/ 324 w 431"/>
                <a:gd name="T51" fmla="*/ 130 h 461"/>
                <a:gd name="T52" fmla="*/ 321 w 431"/>
                <a:gd name="T53" fmla="*/ 151 h 461"/>
                <a:gd name="T54" fmla="*/ 325 w 431"/>
                <a:gd name="T55" fmla="*/ 256 h 461"/>
                <a:gd name="T56" fmla="*/ 312 w 431"/>
                <a:gd name="T57" fmla="*/ 299 h 461"/>
                <a:gd name="T58" fmla="*/ 216 w 431"/>
                <a:gd name="T59" fmla="*/ 0 h 461"/>
                <a:gd name="T60" fmla="*/ 256 w 431"/>
                <a:gd name="T61" fmla="*/ 17 h 461"/>
                <a:gd name="T62" fmla="*/ 271 w 431"/>
                <a:gd name="T63" fmla="*/ 55 h 461"/>
                <a:gd name="T64" fmla="*/ 262 w 431"/>
                <a:gd name="T65" fmla="*/ 87 h 461"/>
                <a:gd name="T66" fmla="*/ 228 w 431"/>
                <a:gd name="T67" fmla="*/ 110 h 461"/>
                <a:gd name="T68" fmla="*/ 195 w 431"/>
                <a:gd name="T69" fmla="*/ 106 h 461"/>
                <a:gd name="T70" fmla="*/ 166 w 431"/>
                <a:gd name="T71" fmla="*/ 78 h 461"/>
                <a:gd name="T72" fmla="*/ 163 w 431"/>
                <a:gd name="T73" fmla="*/ 45 h 461"/>
                <a:gd name="T74" fmla="*/ 186 w 431"/>
                <a:gd name="T75" fmla="*/ 11 h 461"/>
                <a:gd name="T76" fmla="*/ 216 w 431"/>
                <a:gd name="T77" fmla="*/ 0 h 461"/>
                <a:gd name="T78" fmla="*/ 216 w 431"/>
                <a:gd name="T79" fmla="*/ 361 h 461"/>
                <a:gd name="T80" fmla="*/ 159 w 431"/>
                <a:gd name="T81" fmla="*/ 302 h 461"/>
                <a:gd name="T82" fmla="*/ 139 w 431"/>
                <a:gd name="T83" fmla="*/ 282 h 461"/>
                <a:gd name="T84" fmla="*/ 131 w 431"/>
                <a:gd name="T85" fmla="*/ 256 h 461"/>
                <a:gd name="T86" fmla="*/ 135 w 431"/>
                <a:gd name="T87" fmla="*/ 152 h 461"/>
                <a:gd name="T88" fmla="*/ 163 w 431"/>
                <a:gd name="T89" fmla="*/ 125 h 461"/>
                <a:gd name="T90" fmla="*/ 248 w 431"/>
                <a:gd name="T91" fmla="*/ 121 h 461"/>
                <a:gd name="T92" fmla="*/ 284 w 431"/>
                <a:gd name="T93" fmla="*/ 137 h 461"/>
                <a:gd name="T94" fmla="*/ 300 w 431"/>
                <a:gd name="T95" fmla="*/ 173 h 461"/>
                <a:gd name="T96" fmla="*/ 297 w 431"/>
                <a:gd name="T97" fmla="*/ 270 h 461"/>
                <a:gd name="T98" fmla="*/ 283 w 431"/>
                <a:gd name="T99" fmla="*/ 294 h 461"/>
                <a:gd name="T100" fmla="*/ 130 w 431"/>
                <a:gd name="T101" fmla="*/ 311 h 461"/>
                <a:gd name="T102" fmla="*/ 66 w 431"/>
                <a:gd name="T103" fmla="*/ 443 h 461"/>
                <a:gd name="T104" fmla="*/ 21 w 431"/>
                <a:gd name="T105" fmla="*/ 292 h 461"/>
                <a:gd name="T106" fmla="*/ 4 w 431"/>
                <a:gd name="T107" fmla="*/ 273 h 461"/>
                <a:gd name="T108" fmla="*/ 0 w 431"/>
                <a:gd name="T109" fmla="*/ 177 h 461"/>
                <a:gd name="T110" fmla="*/ 9 w 431"/>
                <a:gd name="T111" fmla="*/ 151 h 461"/>
                <a:gd name="T112" fmla="*/ 39 w 431"/>
                <a:gd name="T113" fmla="*/ 131 h 461"/>
                <a:gd name="T114" fmla="*/ 118 w 431"/>
                <a:gd name="T115" fmla="*/ 131 h 461"/>
                <a:gd name="T116" fmla="*/ 107 w 431"/>
                <a:gd name="T117" fmla="*/ 161 h 461"/>
                <a:gd name="T118" fmla="*/ 106 w 431"/>
                <a:gd name="T119" fmla="*/ 264 h 461"/>
                <a:gd name="T120" fmla="*/ 130 w 431"/>
                <a:gd name="T121" fmla="*/ 311 h 4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431" h="461">
                  <a:moveTo>
                    <a:pt x="79" y="20"/>
                  </a:moveTo>
                  <a:lnTo>
                    <a:pt x="79" y="20"/>
                  </a:lnTo>
                  <a:lnTo>
                    <a:pt x="89" y="20"/>
                  </a:lnTo>
                  <a:lnTo>
                    <a:pt x="100" y="24"/>
                  </a:lnTo>
                  <a:lnTo>
                    <a:pt x="107" y="28"/>
                  </a:lnTo>
                  <a:lnTo>
                    <a:pt x="115" y="34"/>
                  </a:lnTo>
                  <a:lnTo>
                    <a:pt x="121" y="42"/>
                  </a:lnTo>
                  <a:lnTo>
                    <a:pt x="126" y="50"/>
                  </a:lnTo>
                  <a:lnTo>
                    <a:pt x="128" y="59"/>
                  </a:lnTo>
                  <a:lnTo>
                    <a:pt x="130" y="70"/>
                  </a:lnTo>
                  <a:lnTo>
                    <a:pt x="130" y="70"/>
                  </a:lnTo>
                  <a:lnTo>
                    <a:pt x="128" y="80"/>
                  </a:lnTo>
                  <a:lnTo>
                    <a:pt x="126" y="89"/>
                  </a:lnTo>
                  <a:lnTo>
                    <a:pt x="121" y="99"/>
                  </a:lnTo>
                  <a:lnTo>
                    <a:pt x="115" y="106"/>
                  </a:lnTo>
                  <a:lnTo>
                    <a:pt x="107" y="112"/>
                  </a:lnTo>
                  <a:lnTo>
                    <a:pt x="100" y="117"/>
                  </a:lnTo>
                  <a:lnTo>
                    <a:pt x="89" y="119"/>
                  </a:lnTo>
                  <a:lnTo>
                    <a:pt x="79" y="121"/>
                  </a:lnTo>
                  <a:lnTo>
                    <a:pt x="79" y="121"/>
                  </a:lnTo>
                  <a:lnTo>
                    <a:pt x="69" y="119"/>
                  </a:lnTo>
                  <a:lnTo>
                    <a:pt x="59" y="117"/>
                  </a:lnTo>
                  <a:lnTo>
                    <a:pt x="51" y="112"/>
                  </a:lnTo>
                  <a:lnTo>
                    <a:pt x="43" y="106"/>
                  </a:lnTo>
                  <a:lnTo>
                    <a:pt x="38" y="99"/>
                  </a:lnTo>
                  <a:lnTo>
                    <a:pt x="33" y="89"/>
                  </a:lnTo>
                  <a:lnTo>
                    <a:pt x="30" y="80"/>
                  </a:lnTo>
                  <a:lnTo>
                    <a:pt x="29" y="70"/>
                  </a:lnTo>
                  <a:lnTo>
                    <a:pt x="29" y="70"/>
                  </a:lnTo>
                  <a:lnTo>
                    <a:pt x="30" y="59"/>
                  </a:lnTo>
                  <a:lnTo>
                    <a:pt x="33" y="50"/>
                  </a:lnTo>
                  <a:lnTo>
                    <a:pt x="38" y="42"/>
                  </a:lnTo>
                  <a:lnTo>
                    <a:pt x="43" y="34"/>
                  </a:lnTo>
                  <a:lnTo>
                    <a:pt x="51" y="28"/>
                  </a:lnTo>
                  <a:lnTo>
                    <a:pt x="59" y="24"/>
                  </a:lnTo>
                  <a:lnTo>
                    <a:pt x="69" y="20"/>
                  </a:lnTo>
                  <a:lnTo>
                    <a:pt x="79" y="20"/>
                  </a:lnTo>
                  <a:lnTo>
                    <a:pt x="79" y="20"/>
                  </a:lnTo>
                  <a:close/>
                  <a:moveTo>
                    <a:pt x="351" y="20"/>
                  </a:moveTo>
                  <a:lnTo>
                    <a:pt x="351" y="20"/>
                  </a:lnTo>
                  <a:lnTo>
                    <a:pt x="342" y="20"/>
                  </a:lnTo>
                  <a:lnTo>
                    <a:pt x="332" y="24"/>
                  </a:lnTo>
                  <a:lnTo>
                    <a:pt x="324" y="28"/>
                  </a:lnTo>
                  <a:lnTo>
                    <a:pt x="316" y="34"/>
                  </a:lnTo>
                  <a:lnTo>
                    <a:pt x="309" y="42"/>
                  </a:lnTo>
                  <a:lnTo>
                    <a:pt x="305" y="50"/>
                  </a:lnTo>
                  <a:lnTo>
                    <a:pt x="301" y="59"/>
                  </a:lnTo>
                  <a:lnTo>
                    <a:pt x="301" y="70"/>
                  </a:lnTo>
                  <a:lnTo>
                    <a:pt x="301" y="70"/>
                  </a:lnTo>
                  <a:lnTo>
                    <a:pt x="301" y="80"/>
                  </a:lnTo>
                  <a:lnTo>
                    <a:pt x="305" y="89"/>
                  </a:lnTo>
                  <a:lnTo>
                    <a:pt x="309" y="99"/>
                  </a:lnTo>
                  <a:lnTo>
                    <a:pt x="316" y="106"/>
                  </a:lnTo>
                  <a:lnTo>
                    <a:pt x="324" y="112"/>
                  </a:lnTo>
                  <a:lnTo>
                    <a:pt x="332" y="117"/>
                  </a:lnTo>
                  <a:lnTo>
                    <a:pt x="342" y="119"/>
                  </a:lnTo>
                  <a:lnTo>
                    <a:pt x="351" y="121"/>
                  </a:lnTo>
                  <a:lnTo>
                    <a:pt x="351" y="121"/>
                  </a:lnTo>
                  <a:lnTo>
                    <a:pt x="362" y="119"/>
                  </a:lnTo>
                  <a:lnTo>
                    <a:pt x="371" y="117"/>
                  </a:lnTo>
                  <a:lnTo>
                    <a:pt x="380" y="112"/>
                  </a:lnTo>
                  <a:lnTo>
                    <a:pt x="388" y="106"/>
                  </a:lnTo>
                  <a:lnTo>
                    <a:pt x="393" y="99"/>
                  </a:lnTo>
                  <a:lnTo>
                    <a:pt x="398" y="89"/>
                  </a:lnTo>
                  <a:lnTo>
                    <a:pt x="401" y="80"/>
                  </a:lnTo>
                  <a:lnTo>
                    <a:pt x="402" y="70"/>
                  </a:lnTo>
                  <a:lnTo>
                    <a:pt x="402" y="70"/>
                  </a:lnTo>
                  <a:lnTo>
                    <a:pt x="401" y="59"/>
                  </a:lnTo>
                  <a:lnTo>
                    <a:pt x="398" y="50"/>
                  </a:lnTo>
                  <a:lnTo>
                    <a:pt x="393" y="42"/>
                  </a:lnTo>
                  <a:lnTo>
                    <a:pt x="388" y="34"/>
                  </a:lnTo>
                  <a:lnTo>
                    <a:pt x="380" y="28"/>
                  </a:lnTo>
                  <a:lnTo>
                    <a:pt x="371" y="24"/>
                  </a:lnTo>
                  <a:lnTo>
                    <a:pt x="362" y="20"/>
                  </a:lnTo>
                  <a:lnTo>
                    <a:pt x="351" y="20"/>
                  </a:lnTo>
                  <a:lnTo>
                    <a:pt x="351" y="20"/>
                  </a:lnTo>
                  <a:close/>
                  <a:moveTo>
                    <a:pt x="301" y="311"/>
                  </a:moveTo>
                  <a:lnTo>
                    <a:pt x="301" y="443"/>
                  </a:lnTo>
                  <a:lnTo>
                    <a:pt x="337" y="443"/>
                  </a:lnTo>
                  <a:lnTo>
                    <a:pt x="351" y="350"/>
                  </a:lnTo>
                  <a:lnTo>
                    <a:pt x="366" y="443"/>
                  </a:lnTo>
                  <a:lnTo>
                    <a:pt x="405" y="443"/>
                  </a:lnTo>
                  <a:lnTo>
                    <a:pt x="405" y="296"/>
                  </a:lnTo>
                  <a:lnTo>
                    <a:pt x="405" y="296"/>
                  </a:lnTo>
                  <a:lnTo>
                    <a:pt x="410" y="292"/>
                  </a:lnTo>
                  <a:lnTo>
                    <a:pt x="415" y="288"/>
                  </a:lnTo>
                  <a:lnTo>
                    <a:pt x="419" y="283"/>
                  </a:lnTo>
                  <a:lnTo>
                    <a:pt x="423" y="278"/>
                  </a:lnTo>
                  <a:lnTo>
                    <a:pt x="426" y="273"/>
                  </a:lnTo>
                  <a:lnTo>
                    <a:pt x="428" y="266"/>
                  </a:lnTo>
                  <a:lnTo>
                    <a:pt x="430" y="260"/>
                  </a:lnTo>
                  <a:lnTo>
                    <a:pt x="431" y="253"/>
                  </a:lnTo>
                  <a:lnTo>
                    <a:pt x="431" y="177"/>
                  </a:lnTo>
                  <a:lnTo>
                    <a:pt x="431" y="177"/>
                  </a:lnTo>
                  <a:lnTo>
                    <a:pt x="430" y="168"/>
                  </a:lnTo>
                  <a:lnTo>
                    <a:pt x="427" y="159"/>
                  </a:lnTo>
                  <a:lnTo>
                    <a:pt x="422" y="151"/>
                  </a:lnTo>
                  <a:lnTo>
                    <a:pt x="417" y="144"/>
                  </a:lnTo>
                  <a:lnTo>
                    <a:pt x="409" y="138"/>
                  </a:lnTo>
                  <a:lnTo>
                    <a:pt x="401" y="134"/>
                  </a:lnTo>
                  <a:lnTo>
                    <a:pt x="392" y="131"/>
                  </a:lnTo>
                  <a:lnTo>
                    <a:pt x="383" y="130"/>
                  </a:lnTo>
                  <a:lnTo>
                    <a:pt x="324" y="130"/>
                  </a:lnTo>
                  <a:lnTo>
                    <a:pt x="324" y="130"/>
                  </a:lnTo>
                  <a:lnTo>
                    <a:pt x="312" y="131"/>
                  </a:lnTo>
                  <a:lnTo>
                    <a:pt x="312" y="131"/>
                  </a:lnTo>
                  <a:lnTo>
                    <a:pt x="317" y="140"/>
                  </a:lnTo>
                  <a:lnTo>
                    <a:pt x="321" y="151"/>
                  </a:lnTo>
                  <a:lnTo>
                    <a:pt x="324" y="161"/>
                  </a:lnTo>
                  <a:lnTo>
                    <a:pt x="325" y="173"/>
                  </a:lnTo>
                  <a:lnTo>
                    <a:pt x="325" y="256"/>
                  </a:lnTo>
                  <a:lnTo>
                    <a:pt x="325" y="256"/>
                  </a:lnTo>
                  <a:lnTo>
                    <a:pt x="325" y="264"/>
                  </a:lnTo>
                  <a:lnTo>
                    <a:pt x="324" y="270"/>
                  </a:lnTo>
                  <a:lnTo>
                    <a:pt x="318" y="285"/>
                  </a:lnTo>
                  <a:lnTo>
                    <a:pt x="312" y="299"/>
                  </a:lnTo>
                  <a:lnTo>
                    <a:pt x="301" y="311"/>
                  </a:lnTo>
                  <a:lnTo>
                    <a:pt x="301" y="311"/>
                  </a:lnTo>
                  <a:close/>
                  <a:moveTo>
                    <a:pt x="216" y="0"/>
                  </a:moveTo>
                  <a:lnTo>
                    <a:pt x="216" y="0"/>
                  </a:lnTo>
                  <a:lnTo>
                    <a:pt x="228" y="2"/>
                  </a:lnTo>
                  <a:lnTo>
                    <a:pt x="238" y="5"/>
                  </a:lnTo>
                  <a:lnTo>
                    <a:pt x="248" y="11"/>
                  </a:lnTo>
                  <a:lnTo>
                    <a:pt x="256" y="17"/>
                  </a:lnTo>
                  <a:lnTo>
                    <a:pt x="262" y="25"/>
                  </a:lnTo>
                  <a:lnTo>
                    <a:pt x="267" y="34"/>
                  </a:lnTo>
                  <a:lnTo>
                    <a:pt x="270" y="45"/>
                  </a:lnTo>
                  <a:lnTo>
                    <a:pt x="271" y="55"/>
                  </a:lnTo>
                  <a:lnTo>
                    <a:pt x="271" y="55"/>
                  </a:lnTo>
                  <a:lnTo>
                    <a:pt x="270" y="67"/>
                  </a:lnTo>
                  <a:lnTo>
                    <a:pt x="267" y="78"/>
                  </a:lnTo>
                  <a:lnTo>
                    <a:pt x="262" y="87"/>
                  </a:lnTo>
                  <a:lnTo>
                    <a:pt x="256" y="95"/>
                  </a:lnTo>
                  <a:lnTo>
                    <a:pt x="248" y="101"/>
                  </a:lnTo>
                  <a:lnTo>
                    <a:pt x="238" y="106"/>
                  </a:lnTo>
                  <a:lnTo>
                    <a:pt x="228" y="110"/>
                  </a:lnTo>
                  <a:lnTo>
                    <a:pt x="216" y="110"/>
                  </a:lnTo>
                  <a:lnTo>
                    <a:pt x="216" y="110"/>
                  </a:lnTo>
                  <a:lnTo>
                    <a:pt x="206" y="110"/>
                  </a:lnTo>
                  <a:lnTo>
                    <a:pt x="195" y="106"/>
                  </a:lnTo>
                  <a:lnTo>
                    <a:pt x="186" y="101"/>
                  </a:lnTo>
                  <a:lnTo>
                    <a:pt x="178" y="95"/>
                  </a:lnTo>
                  <a:lnTo>
                    <a:pt x="172" y="87"/>
                  </a:lnTo>
                  <a:lnTo>
                    <a:pt x="166" y="78"/>
                  </a:lnTo>
                  <a:lnTo>
                    <a:pt x="163" y="67"/>
                  </a:lnTo>
                  <a:lnTo>
                    <a:pt x="161" y="55"/>
                  </a:lnTo>
                  <a:lnTo>
                    <a:pt x="161" y="55"/>
                  </a:lnTo>
                  <a:lnTo>
                    <a:pt x="163" y="45"/>
                  </a:lnTo>
                  <a:lnTo>
                    <a:pt x="166" y="34"/>
                  </a:lnTo>
                  <a:lnTo>
                    <a:pt x="172" y="25"/>
                  </a:lnTo>
                  <a:lnTo>
                    <a:pt x="178" y="17"/>
                  </a:lnTo>
                  <a:lnTo>
                    <a:pt x="186" y="11"/>
                  </a:lnTo>
                  <a:lnTo>
                    <a:pt x="195" y="5"/>
                  </a:lnTo>
                  <a:lnTo>
                    <a:pt x="206" y="2"/>
                  </a:lnTo>
                  <a:lnTo>
                    <a:pt x="216" y="0"/>
                  </a:lnTo>
                  <a:lnTo>
                    <a:pt x="216" y="0"/>
                  </a:lnTo>
                  <a:close/>
                  <a:moveTo>
                    <a:pt x="271" y="302"/>
                  </a:moveTo>
                  <a:lnTo>
                    <a:pt x="271" y="461"/>
                  </a:lnTo>
                  <a:lnTo>
                    <a:pt x="232" y="461"/>
                  </a:lnTo>
                  <a:lnTo>
                    <a:pt x="216" y="361"/>
                  </a:lnTo>
                  <a:lnTo>
                    <a:pt x="202" y="461"/>
                  </a:lnTo>
                  <a:lnTo>
                    <a:pt x="159" y="461"/>
                  </a:lnTo>
                  <a:lnTo>
                    <a:pt x="159" y="302"/>
                  </a:lnTo>
                  <a:lnTo>
                    <a:pt x="159" y="302"/>
                  </a:lnTo>
                  <a:lnTo>
                    <a:pt x="153" y="298"/>
                  </a:lnTo>
                  <a:lnTo>
                    <a:pt x="148" y="294"/>
                  </a:lnTo>
                  <a:lnTo>
                    <a:pt x="143" y="288"/>
                  </a:lnTo>
                  <a:lnTo>
                    <a:pt x="139" y="282"/>
                  </a:lnTo>
                  <a:lnTo>
                    <a:pt x="135" y="277"/>
                  </a:lnTo>
                  <a:lnTo>
                    <a:pt x="132" y="270"/>
                  </a:lnTo>
                  <a:lnTo>
                    <a:pt x="131" y="262"/>
                  </a:lnTo>
                  <a:lnTo>
                    <a:pt x="131" y="256"/>
                  </a:lnTo>
                  <a:lnTo>
                    <a:pt x="131" y="173"/>
                  </a:lnTo>
                  <a:lnTo>
                    <a:pt x="131" y="173"/>
                  </a:lnTo>
                  <a:lnTo>
                    <a:pt x="132" y="163"/>
                  </a:lnTo>
                  <a:lnTo>
                    <a:pt x="135" y="152"/>
                  </a:lnTo>
                  <a:lnTo>
                    <a:pt x="140" y="144"/>
                  </a:lnTo>
                  <a:lnTo>
                    <a:pt x="145" y="137"/>
                  </a:lnTo>
                  <a:lnTo>
                    <a:pt x="153" y="130"/>
                  </a:lnTo>
                  <a:lnTo>
                    <a:pt x="163" y="125"/>
                  </a:lnTo>
                  <a:lnTo>
                    <a:pt x="173" y="122"/>
                  </a:lnTo>
                  <a:lnTo>
                    <a:pt x="183" y="121"/>
                  </a:lnTo>
                  <a:lnTo>
                    <a:pt x="248" y="121"/>
                  </a:lnTo>
                  <a:lnTo>
                    <a:pt x="248" y="121"/>
                  </a:lnTo>
                  <a:lnTo>
                    <a:pt x="258" y="122"/>
                  </a:lnTo>
                  <a:lnTo>
                    <a:pt x="267" y="125"/>
                  </a:lnTo>
                  <a:lnTo>
                    <a:pt x="276" y="130"/>
                  </a:lnTo>
                  <a:lnTo>
                    <a:pt x="284" y="137"/>
                  </a:lnTo>
                  <a:lnTo>
                    <a:pt x="291" y="144"/>
                  </a:lnTo>
                  <a:lnTo>
                    <a:pt x="295" y="152"/>
                  </a:lnTo>
                  <a:lnTo>
                    <a:pt x="299" y="163"/>
                  </a:lnTo>
                  <a:lnTo>
                    <a:pt x="300" y="173"/>
                  </a:lnTo>
                  <a:lnTo>
                    <a:pt x="300" y="256"/>
                  </a:lnTo>
                  <a:lnTo>
                    <a:pt x="300" y="256"/>
                  </a:lnTo>
                  <a:lnTo>
                    <a:pt x="299" y="262"/>
                  </a:lnTo>
                  <a:lnTo>
                    <a:pt x="297" y="270"/>
                  </a:lnTo>
                  <a:lnTo>
                    <a:pt x="295" y="277"/>
                  </a:lnTo>
                  <a:lnTo>
                    <a:pt x="291" y="283"/>
                  </a:lnTo>
                  <a:lnTo>
                    <a:pt x="287" y="288"/>
                  </a:lnTo>
                  <a:lnTo>
                    <a:pt x="283" y="294"/>
                  </a:lnTo>
                  <a:lnTo>
                    <a:pt x="276" y="298"/>
                  </a:lnTo>
                  <a:lnTo>
                    <a:pt x="271" y="302"/>
                  </a:lnTo>
                  <a:lnTo>
                    <a:pt x="271" y="302"/>
                  </a:lnTo>
                  <a:close/>
                  <a:moveTo>
                    <a:pt x="130" y="311"/>
                  </a:moveTo>
                  <a:lnTo>
                    <a:pt x="130" y="443"/>
                  </a:lnTo>
                  <a:lnTo>
                    <a:pt x="93" y="443"/>
                  </a:lnTo>
                  <a:lnTo>
                    <a:pt x="80" y="350"/>
                  </a:lnTo>
                  <a:lnTo>
                    <a:pt x="66" y="443"/>
                  </a:lnTo>
                  <a:lnTo>
                    <a:pt x="26" y="443"/>
                  </a:lnTo>
                  <a:lnTo>
                    <a:pt x="26" y="296"/>
                  </a:lnTo>
                  <a:lnTo>
                    <a:pt x="26" y="296"/>
                  </a:lnTo>
                  <a:lnTo>
                    <a:pt x="21" y="292"/>
                  </a:lnTo>
                  <a:lnTo>
                    <a:pt x="16" y="288"/>
                  </a:lnTo>
                  <a:lnTo>
                    <a:pt x="12" y="283"/>
                  </a:lnTo>
                  <a:lnTo>
                    <a:pt x="8" y="278"/>
                  </a:lnTo>
                  <a:lnTo>
                    <a:pt x="4" y="273"/>
                  </a:lnTo>
                  <a:lnTo>
                    <a:pt x="3" y="266"/>
                  </a:lnTo>
                  <a:lnTo>
                    <a:pt x="1" y="260"/>
                  </a:lnTo>
                  <a:lnTo>
                    <a:pt x="0" y="253"/>
                  </a:lnTo>
                  <a:lnTo>
                    <a:pt x="0" y="177"/>
                  </a:lnTo>
                  <a:lnTo>
                    <a:pt x="0" y="177"/>
                  </a:lnTo>
                  <a:lnTo>
                    <a:pt x="1" y="168"/>
                  </a:lnTo>
                  <a:lnTo>
                    <a:pt x="4" y="159"/>
                  </a:lnTo>
                  <a:lnTo>
                    <a:pt x="9" y="151"/>
                  </a:lnTo>
                  <a:lnTo>
                    <a:pt x="14" y="144"/>
                  </a:lnTo>
                  <a:lnTo>
                    <a:pt x="21" y="138"/>
                  </a:lnTo>
                  <a:lnTo>
                    <a:pt x="30" y="134"/>
                  </a:lnTo>
                  <a:lnTo>
                    <a:pt x="39" y="131"/>
                  </a:lnTo>
                  <a:lnTo>
                    <a:pt x="49" y="130"/>
                  </a:lnTo>
                  <a:lnTo>
                    <a:pt x="107" y="130"/>
                  </a:lnTo>
                  <a:lnTo>
                    <a:pt x="107" y="130"/>
                  </a:lnTo>
                  <a:lnTo>
                    <a:pt x="118" y="131"/>
                  </a:lnTo>
                  <a:lnTo>
                    <a:pt x="118" y="131"/>
                  </a:lnTo>
                  <a:lnTo>
                    <a:pt x="113" y="140"/>
                  </a:lnTo>
                  <a:lnTo>
                    <a:pt x="109" y="151"/>
                  </a:lnTo>
                  <a:lnTo>
                    <a:pt x="107" y="161"/>
                  </a:lnTo>
                  <a:lnTo>
                    <a:pt x="106" y="173"/>
                  </a:lnTo>
                  <a:lnTo>
                    <a:pt x="106" y="256"/>
                  </a:lnTo>
                  <a:lnTo>
                    <a:pt x="106" y="256"/>
                  </a:lnTo>
                  <a:lnTo>
                    <a:pt x="106" y="264"/>
                  </a:lnTo>
                  <a:lnTo>
                    <a:pt x="107" y="270"/>
                  </a:lnTo>
                  <a:lnTo>
                    <a:pt x="113" y="285"/>
                  </a:lnTo>
                  <a:lnTo>
                    <a:pt x="119" y="299"/>
                  </a:lnTo>
                  <a:lnTo>
                    <a:pt x="130" y="311"/>
                  </a:lnTo>
                  <a:lnTo>
                    <a:pt x="130" y="311"/>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004A84"/>
                </a:solidFill>
                <a:effectLst/>
                <a:uLnTx/>
                <a:uFillTx/>
                <a:latin typeface="Century Gothic"/>
                <a:ea typeface="+mn-ea"/>
                <a:cs typeface="+mn-cs"/>
              </a:endParaRPr>
            </a:p>
          </p:txBody>
        </p:sp>
      </p:grpSp>
      <p:grpSp>
        <p:nvGrpSpPr>
          <p:cNvPr id="23" name="Group 113">
            <a:extLst>
              <a:ext uri="{FF2B5EF4-FFF2-40B4-BE49-F238E27FC236}">
                <a16:creationId xmlns:a16="http://schemas.microsoft.com/office/drawing/2014/main" id="{C4291438-7873-3246-6759-7930CCB88D2C}"/>
              </a:ext>
            </a:extLst>
          </p:cNvPr>
          <p:cNvGrpSpPr/>
          <p:nvPr/>
        </p:nvGrpSpPr>
        <p:grpSpPr>
          <a:xfrm>
            <a:off x="5805825" y="2845528"/>
            <a:ext cx="416635" cy="484603"/>
            <a:chOff x="1747838" y="2825751"/>
            <a:chExt cx="749300" cy="871537"/>
          </a:xfrm>
          <a:solidFill>
            <a:schemeClr val="accent2"/>
          </a:solidFill>
        </p:grpSpPr>
        <p:sp>
          <p:nvSpPr>
            <p:cNvPr id="24" name="Freeform 48">
              <a:extLst>
                <a:ext uri="{FF2B5EF4-FFF2-40B4-BE49-F238E27FC236}">
                  <a16:creationId xmlns:a16="http://schemas.microsoft.com/office/drawing/2014/main" id="{5AE0269E-D1C9-EDF2-9FB3-3A0F93862B84}"/>
                </a:ext>
              </a:extLst>
            </p:cNvPr>
            <p:cNvSpPr>
              <a:spLocks/>
            </p:cNvSpPr>
            <p:nvPr/>
          </p:nvSpPr>
          <p:spPr bwMode="auto">
            <a:xfrm>
              <a:off x="1881188" y="2889251"/>
              <a:ext cx="57150" cy="58738"/>
            </a:xfrm>
            <a:custGeom>
              <a:avLst/>
              <a:gdLst>
                <a:gd name="T0" fmla="*/ 22 w 36"/>
                <a:gd name="T1" fmla="*/ 37 h 37"/>
                <a:gd name="T2" fmla="*/ 22 w 36"/>
                <a:gd name="T3" fmla="*/ 37 h 37"/>
                <a:gd name="T4" fmla="*/ 29 w 36"/>
                <a:gd name="T5" fmla="*/ 31 h 37"/>
                <a:gd name="T6" fmla="*/ 36 w 36"/>
                <a:gd name="T7" fmla="*/ 24 h 37"/>
                <a:gd name="T8" fmla="*/ 16 w 36"/>
                <a:gd name="T9" fmla="*/ 3 h 37"/>
                <a:gd name="T10" fmla="*/ 16 w 36"/>
                <a:gd name="T11" fmla="*/ 3 h 37"/>
                <a:gd name="T12" fmla="*/ 12 w 36"/>
                <a:gd name="T13" fmla="*/ 2 h 37"/>
                <a:gd name="T14" fmla="*/ 10 w 36"/>
                <a:gd name="T15" fmla="*/ 0 h 37"/>
                <a:gd name="T16" fmla="*/ 5 w 36"/>
                <a:gd name="T17" fmla="*/ 2 h 37"/>
                <a:gd name="T18" fmla="*/ 3 w 36"/>
                <a:gd name="T19" fmla="*/ 3 h 37"/>
                <a:gd name="T20" fmla="*/ 3 w 36"/>
                <a:gd name="T21" fmla="*/ 3 h 37"/>
                <a:gd name="T22" fmla="*/ 0 w 36"/>
                <a:gd name="T23" fmla="*/ 7 h 37"/>
                <a:gd name="T24" fmla="*/ 0 w 36"/>
                <a:gd name="T25" fmla="*/ 10 h 37"/>
                <a:gd name="T26" fmla="*/ 0 w 36"/>
                <a:gd name="T27" fmla="*/ 14 h 37"/>
                <a:gd name="T28" fmla="*/ 3 w 36"/>
                <a:gd name="T29" fmla="*/ 17 h 37"/>
                <a:gd name="T30" fmla="*/ 22 w 36"/>
                <a:gd name="T31" fmla="*/ 37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6" h="37">
                  <a:moveTo>
                    <a:pt x="22" y="37"/>
                  </a:moveTo>
                  <a:lnTo>
                    <a:pt x="22" y="37"/>
                  </a:lnTo>
                  <a:lnTo>
                    <a:pt x="29" y="31"/>
                  </a:lnTo>
                  <a:lnTo>
                    <a:pt x="36" y="24"/>
                  </a:lnTo>
                  <a:lnTo>
                    <a:pt x="16" y="3"/>
                  </a:lnTo>
                  <a:lnTo>
                    <a:pt x="16" y="3"/>
                  </a:lnTo>
                  <a:lnTo>
                    <a:pt x="12" y="2"/>
                  </a:lnTo>
                  <a:lnTo>
                    <a:pt x="10" y="0"/>
                  </a:lnTo>
                  <a:lnTo>
                    <a:pt x="5" y="2"/>
                  </a:lnTo>
                  <a:lnTo>
                    <a:pt x="3" y="3"/>
                  </a:lnTo>
                  <a:lnTo>
                    <a:pt x="3" y="3"/>
                  </a:lnTo>
                  <a:lnTo>
                    <a:pt x="0" y="7"/>
                  </a:lnTo>
                  <a:lnTo>
                    <a:pt x="0" y="10"/>
                  </a:lnTo>
                  <a:lnTo>
                    <a:pt x="0" y="14"/>
                  </a:lnTo>
                  <a:lnTo>
                    <a:pt x="3" y="17"/>
                  </a:lnTo>
                  <a:lnTo>
                    <a:pt x="22" y="37"/>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141313"/>
                </a:solidFill>
                <a:effectLst/>
                <a:uLnTx/>
                <a:uFillTx/>
                <a:latin typeface="Century Gothic"/>
                <a:ea typeface="+mn-ea"/>
                <a:cs typeface="+mn-cs"/>
              </a:endParaRPr>
            </a:p>
          </p:txBody>
        </p:sp>
        <p:sp>
          <p:nvSpPr>
            <p:cNvPr id="25" name="Freeform 49">
              <a:extLst>
                <a:ext uri="{FF2B5EF4-FFF2-40B4-BE49-F238E27FC236}">
                  <a16:creationId xmlns:a16="http://schemas.microsoft.com/office/drawing/2014/main" id="{681DAB51-32BB-6169-28B4-D46AC7673C6A}"/>
                </a:ext>
              </a:extLst>
            </p:cNvPr>
            <p:cNvSpPr>
              <a:spLocks/>
            </p:cNvSpPr>
            <p:nvPr/>
          </p:nvSpPr>
          <p:spPr bwMode="auto">
            <a:xfrm>
              <a:off x="2159000" y="2889251"/>
              <a:ext cx="58738" cy="58738"/>
            </a:xfrm>
            <a:custGeom>
              <a:avLst/>
              <a:gdLst>
                <a:gd name="T0" fmla="*/ 14 w 37"/>
                <a:gd name="T1" fmla="*/ 37 h 37"/>
                <a:gd name="T2" fmla="*/ 33 w 37"/>
                <a:gd name="T3" fmla="*/ 17 h 37"/>
                <a:gd name="T4" fmla="*/ 33 w 37"/>
                <a:gd name="T5" fmla="*/ 17 h 37"/>
                <a:gd name="T6" fmla="*/ 36 w 37"/>
                <a:gd name="T7" fmla="*/ 14 h 37"/>
                <a:gd name="T8" fmla="*/ 37 w 37"/>
                <a:gd name="T9" fmla="*/ 10 h 37"/>
                <a:gd name="T10" fmla="*/ 36 w 37"/>
                <a:gd name="T11" fmla="*/ 7 h 37"/>
                <a:gd name="T12" fmla="*/ 33 w 37"/>
                <a:gd name="T13" fmla="*/ 3 h 37"/>
                <a:gd name="T14" fmla="*/ 33 w 37"/>
                <a:gd name="T15" fmla="*/ 3 h 37"/>
                <a:gd name="T16" fmla="*/ 30 w 37"/>
                <a:gd name="T17" fmla="*/ 2 h 37"/>
                <a:gd name="T18" fmla="*/ 28 w 37"/>
                <a:gd name="T19" fmla="*/ 0 h 37"/>
                <a:gd name="T20" fmla="*/ 24 w 37"/>
                <a:gd name="T21" fmla="*/ 2 h 37"/>
                <a:gd name="T22" fmla="*/ 21 w 37"/>
                <a:gd name="T23" fmla="*/ 3 h 37"/>
                <a:gd name="T24" fmla="*/ 0 w 37"/>
                <a:gd name="T25" fmla="*/ 24 h 37"/>
                <a:gd name="T26" fmla="*/ 0 w 37"/>
                <a:gd name="T27" fmla="*/ 24 h 37"/>
                <a:gd name="T28" fmla="*/ 7 w 37"/>
                <a:gd name="T29" fmla="*/ 31 h 37"/>
                <a:gd name="T30" fmla="*/ 14 w 37"/>
                <a:gd name="T31" fmla="*/ 37 h 37"/>
                <a:gd name="T32" fmla="*/ 14 w 37"/>
                <a:gd name="T33" fmla="*/ 37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7" h="37">
                  <a:moveTo>
                    <a:pt x="14" y="37"/>
                  </a:moveTo>
                  <a:lnTo>
                    <a:pt x="33" y="17"/>
                  </a:lnTo>
                  <a:lnTo>
                    <a:pt x="33" y="17"/>
                  </a:lnTo>
                  <a:lnTo>
                    <a:pt x="36" y="14"/>
                  </a:lnTo>
                  <a:lnTo>
                    <a:pt x="37" y="10"/>
                  </a:lnTo>
                  <a:lnTo>
                    <a:pt x="36" y="7"/>
                  </a:lnTo>
                  <a:lnTo>
                    <a:pt x="33" y="3"/>
                  </a:lnTo>
                  <a:lnTo>
                    <a:pt x="33" y="3"/>
                  </a:lnTo>
                  <a:lnTo>
                    <a:pt x="30" y="2"/>
                  </a:lnTo>
                  <a:lnTo>
                    <a:pt x="28" y="0"/>
                  </a:lnTo>
                  <a:lnTo>
                    <a:pt x="24" y="2"/>
                  </a:lnTo>
                  <a:lnTo>
                    <a:pt x="21" y="3"/>
                  </a:lnTo>
                  <a:lnTo>
                    <a:pt x="0" y="24"/>
                  </a:lnTo>
                  <a:lnTo>
                    <a:pt x="0" y="24"/>
                  </a:lnTo>
                  <a:lnTo>
                    <a:pt x="7" y="31"/>
                  </a:lnTo>
                  <a:lnTo>
                    <a:pt x="14" y="37"/>
                  </a:lnTo>
                  <a:lnTo>
                    <a:pt x="14" y="37"/>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141313"/>
                </a:solidFill>
                <a:effectLst/>
                <a:uLnTx/>
                <a:uFillTx/>
                <a:latin typeface="Century Gothic"/>
                <a:ea typeface="+mn-ea"/>
                <a:cs typeface="+mn-cs"/>
              </a:endParaRPr>
            </a:p>
          </p:txBody>
        </p:sp>
        <p:sp>
          <p:nvSpPr>
            <p:cNvPr id="26" name="Freeform 50">
              <a:extLst>
                <a:ext uri="{FF2B5EF4-FFF2-40B4-BE49-F238E27FC236}">
                  <a16:creationId xmlns:a16="http://schemas.microsoft.com/office/drawing/2014/main" id="{DB897DCA-42B4-9B74-4841-33E0BB203A3F}"/>
                </a:ext>
              </a:extLst>
            </p:cNvPr>
            <p:cNvSpPr>
              <a:spLocks/>
            </p:cNvSpPr>
            <p:nvPr/>
          </p:nvSpPr>
          <p:spPr bwMode="auto">
            <a:xfrm>
              <a:off x="2033588" y="2825751"/>
              <a:ext cx="31750" cy="58738"/>
            </a:xfrm>
            <a:custGeom>
              <a:avLst/>
              <a:gdLst>
                <a:gd name="T0" fmla="*/ 10 w 20"/>
                <a:gd name="T1" fmla="*/ 36 h 37"/>
                <a:gd name="T2" fmla="*/ 10 w 20"/>
                <a:gd name="T3" fmla="*/ 36 h 37"/>
                <a:gd name="T4" fmla="*/ 10 w 20"/>
                <a:gd name="T5" fmla="*/ 36 h 37"/>
                <a:gd name="T6" fmla="*/ 10 w 20"/>
                <a:gd name="T7" fmla="*/ 36 h 37"/>
                <a:gd name="T8" fmla="*/ 20 w 20"/>
                <a:gd name="T9" fmla="*/ 37 h 37"/>
                <a:gd name="T10" fmla="*/ 20 w 20"/>
                <a:gd name="T11" fmla="*/ 10 h 37"/>
                <a:gd name="T12" fmla="*/ 20 w 20"/>
                <a:gd name="T13" fmla="*/ 10 h 37"/>
                <a:gd name="T14" fmla="*/ 18 w 20"/>
                <a:gd name="T15" fmla="*/ 7 h 37"/>
                <a:gd name="T16" fmla="*/ 17 w 20"/>
                <a:gd name="T17" fmla="*/ 3 h 37"/>
                <a:gd name="T18" fmla="*/ 13 w 20"/>
                <a:gd name="T19" fmla="*/ 2 h 37"/>
                <a:gd name="T20" fmla="*/ 10 w 20"/>
                <a:gd name="T21" fmla="*/ 0 h 37"/>
                <a:gd name="T22" fmla="*/ 10 w 20"/>
                <a:gd name="T23" fmla="*/ 0 h 37"/>
                <a:gd name="T24" fmla="*/ 6 w 20"/>
                <a:gd name="T25" fmla="*/ 2 h 37"/>
                <a:gd name="T26" fmla="*/ 3 w 20"/>
                <a:gd name="T27" fmla="*/ 3 h 37"/>
                <a:gd name="T28" fmla="*/ 0 w 20"/>
                <a:gd name="T29" fmla="*/ 7 h 37"/>
                <a:gd name="T30" fmla="*/ 0 w 20"/>
                <a:gd name="T31" fmla="*/ 10 h 37"/>
                <a:gd name="T32" fmla="*/ 0 w 20"/>
                <a:gd name="T33" fmla="*/ 37 h 37"/>
                <a:gd name="T34" fmla="*/ 0 w 20"/>
                <a:gd name="T35" fmla="*/ 37 h 37"/>
                <a:gd name="T36" fmla="*/ 9 w 20"/>
                <a:gd name="T37" fmla="*/ 36 h 37"/>
                <a:gd name="T38" fmla="*/ 9 w 20"/>
                <a:gd name="T39" fmla="*/ 36 h 37"/>
                <a:gd name="T40" fmla="*/ 10 w 20"/>
                <a:gd name="T41" fmla="*/ 36 h 37"/>
                <a:gd name="T42" fmla="*/ 10 w 20"/>
                <a:gd name="T43" fmla="*/ 36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0" h="37">
                  <a:moveTo>
                    <a:pt x="10" y="36"/>
                  </a:moveTo>
                  <a:lnTo>
                    <a:pt x="10" y="36"/>
                  </a:lnTo>
                  <a:lnTo>
                    <a:pt x="10" y="36"/>
                  </a:lnTo>
                  <a:lnTo>
                    <a:pt x="10" y="36"/>
                  </a:lnTo>
                  <a:lnTo>
                    <a:pt x="20" y="37"/>
                  </a:lnTo>
                  <a:lnTo>
                    <a:pt x="20" y="10"/>
                  </a:lnTo>
                  <a:lnTo>
                    <a:pt x="20" y="10"/>
                  </a:lnTo>
                  <a:lnTo>
                    <a:pt x="18" y="7"/>
                  </a:lnTo>
                  <a:lnTo>
                    <a:pt x="17" y="3"/>
                  </a:lnTo>
                  <a:lnTo>
                    <a:pt x="13" y="2"/>
                  </a:lnTo>
                  <a:lnTo>
                    <a:pt x="10" y="0"/>
                  </a:lnTo>
                  <a:lnTo>
                    <a:pt x="10" y="0"/>
                  </a:lnTo>
                  <a:lnTo>
                    <a:pt x="6" y="2"/>
                  </a:lnTo>
                  <a:lnTo>
                    <a:pt x="3" y="3"/>
                  </a:lnTo>
                  <a:lnTo>
                    <a:pt x="0" y="7"/>
                  </a:lnTo>
                  <a:lnTo>
                    <a:pt x="0" y="10"/>
                  </a:lnTo>
                  <a:lnTo>
                    <a:pt x="0" y="37"/>
                  </a:lnTo>
                  <a:lnTo>
                    <a:pt x="0" y="37"/>
                  </a:lnTo>
                  <a:lnTo>
                    <a:pt x="9" y="36"/>
                  </a:lnTo>
                  <a:lnTo>
                    <a:pt x="9" y="36"/>
                  </a:lnTo>
                  <a:lnTo>
                    <a:pt x="10" y="36"/>
                  </a:lnTo>
                  <a:lnTo>
                    <a:pt x="10" y="3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141313"/>
                </a:solidFill>
                <a:effectLst/>
                <a:uLnTx/>
                <a:uFillTx/>
                <a:latin typeface="Century Gothic"/>
                <a:ea typeface="+mn-ea"/>
                <a:cs typeface="+mn-cs"/>
              </a:endParaRPr>
            </a:p>
          </p:txBody>
        </p:sp>
        <p:sp>
          <p:nvSpPr>
            <p:cNvPr id="27" name="Freeform 51">
              <a:extLst>
                <a:ext uri="{FF2B5EF4-FFF2-40B4-BE49-F238E27FC236}">
                  <a16:creationId xmlns:a16="http://schemas.microsoft.com/office/drawing/2014/main" id="{B62FE477-9C00-7F21-446A-CE0306CBF783}"/>
                </a:ext>
              </a:extLst>
            </p:cNvPr>
            <p:cNvSpPr>
              <a:spLocks/>
            </p:cNvSpPr>
            <p:nvPr/>
          </p:nvSpPr>
          <p:spPr bwMode="auto">
            <a:xfrm>
              <a:off x="1817688" y="3043238"/>
              <a:ext cx="58738" cy="30163"/>
            </a:xfrm>
            <a:custGeom>
              <a:avLst/>
              <a:gdLst>
                <a:gd name="T0" fmla="*/ 10 w 37"/>
                <a:gd name="T1" fmla="*/ 19 h 19"/>
                <a:gd name="T2" fmla="*/ 37 w 37"/>
                <a:gd name="T3" fmla="*/ 19 h 19"/>
                <a:gd name="T4" fmla="*/ 37 w 37"/>
                <a:gd name="T5" fmla="*/ 19 h 19"/>
                <a:gd name="T6" fmla="*/ 36 w 37"/>
                <a:gd name="T7" fmla="*/ 14 h 19"/>
                <a:gd name="T8" fmla="*/ 36 w 37"/>
                <a:gd name="T9" fmla="*/ 14 h 19"/>
                <a:gd name="T10" fmla="*/ 37 w 37"/>
                <a:gd name="T11" fmla="*/ 0 h 19"/>
                <a:gd name="T12" fmla="*/ 10 w 37"/>
                <a:gd name="T13" fmla="*/ 0 h 19"/>
                <a:gd name="T14" fmla="*/ 10 w 37"/>
                <a:gd name="T15" fmla="*/ 0 h 19"/>
                <a:gd name="T16" fmla="*/ 5 w 37"/>
                <a:gd name="T17" fmla="*/ 1 h 19"/>
                <a:gd name="T18" fmla="*/ 3 w 37"/>
                <a:gd name="T19" fmla="*/ 3 h 19"/>
                <a:gd name="T20" fmla="*/ 0 w 37"/>
                <a:gd name="T21" fmla="*/ 7 h 19"/>
                <a:gd name="T22" fmla="*/ 0 w 37"/>
                <a:gd name="T23" fmla="*/ 9 h 19"/>
                <a:gd name="T24" fmla="*/ 0 w 37"/>
                <a:gd name="T25" fmla="*/ 9 h 19"/>
                <a:gd name="T26" fmla="*/ 0 w 37"/>
                <a:gd name="T27" fmla="*/ 14 h 19"/>
                <a:gd name="T28" fmla="*/ 3 w 37"/>
                <a:gd name="T29" fmla="*/ 16 h 19"/>
                <a:gd name="T30" fmla="*/ 5 w 37"/>
                <a:gd name="T31" fmla="*/ 19 h 19"/>
                <a:gd name="T32" fmla="*/ 10 w 37"/>
                <a:gd name="T33" fmla="*/ 19 h 19"/>
                <a:gd name="T34" fmla="*/ 10 w 37"/>
                <a:gd name="T35" fmla="*/ 19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7" h="19">
                  <a:moveTo>
                    <a:pt x="10" y="19"/>
                  </a:moveTo>
                  <a:lnTo>
                    <a:pt x="37" y="19"/>
                  </a:lnTo>
                  <a:lnTo>
                    <a:pt x="37" y="19"/>
                  </a:lnTo>
                  <a:lnTo>
                    <a:pt x="36" y="14"/>
                  </a:lnTo>
                  <a:lnTo>
                    <a:pt x="36" y="14"/>
                  </a:lnTo>
                  <a:lnTo>
                    <a:pt x="37" y="0"/>
                  </a:lnTo>
                  <a:lnTo>
                    <a:pt x="10" y="0"/>
                  </a:lnTo>
                  <a:lnTo>
                    <a:pt x="10" y="0"/>
                  </a:lnTo>
                  <a:lnTo>
                    <a:pt x="5" y="1"/>
                  </a:lnTo>
                  <a:lnTo>
                    <a:pt x="3" y="3"/>
                  </a:lnTo>
                  <a:lnTo>
                    <a:pt x="0" y="7"/>
                  </a:lnTo>
                  <a:lnTo>
                    <a:pt x="0" y="9"/>
                  </a:lnTo>
                  <a:lnTo>
                    <a:pt x="0" y="9"/>
                  </a:lnTo>
                  <a:lnTo>
                    <a:pt x="0" y="14"/>
                  </a:lnTo>
                  <a:lnTo>
                    <a:pt x="3" y="16"/>
                  </a:lnTo>
                  <a:lnTo>
                    <a:pt x="5" y="19"/>
                  </a:lnTo>
                  <a:lnTo>
                    <a:pt x="10" y="19"/>
                  </a:lnTo>
                  <a:lnTo>
                    <a:pt x="10" y="19"/>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141313"/>
                </a:solidFill>
                <a:effectLst/>
                <a:uLnTx/>
                <a:uFillTx/>
                <a:latin typeface="Century Gothic"/>
                <a:ea typeface="+mn-ea"/>
                <a:cs typeface="+mn-cs"/>
              </a:endParaRPr>
            </a:p>
          </p:txBody>
        </p:sp>
        <p:sp>
          <p:nvSpPr>
            <p:cNvPr id="28" name="Freeform 52">
              <a:extLst>
                <a:ext uri="{FF2B5EF4-FFF2-40B4-BE49-F238E27FC236}">
                  <a16:creationId xmlns:a16="http://schemas.microsoft.com/office/drawing/2014/main" id="{C94EB867-4426-418E-8C52-7007C987A2D2}"/>
                </a:ext>
              </a:extLst>
            </p:cNvPr>
            <p:cNvSpPr>
              <a:spLocks/>
            </p:cNvSpPr>
            <p:nvPr/>
          </p:nvSpPr>
          <p:spPr bwMode="auto">
            <a:xfrm>
              <a:off x="1881188" y="3178176"/>
              <a:ext cx="46038" cy="49213"/>
            </a:xfrm>
            <a:custGeom>
              <a:avLst/>
              <a:gdLst>
                <a:gd name="T0" fmla="*/ 16 w 29"/>
                <a:gd name="T1" fmla="*/ 28 h 31"/>
                <a:gd name="T2" fmla="*/ 29 w 29"/>
                <a:gd name="T3" fmla="*/ 15 h 31"/>
                <a:gd name="T4" fmla="*/ 29 w 29"/>
                <a:gd name="T5" fmla="*/ 15 h 31"/>
                <a:gd name="T6" fmla="*/ 16 w 29"/>
                <a:gd name="T7" fmla="*/ 0 h 31"/>
                <a:gd name="T8" fmla="*/ 3 w 29"/>
                <a:gd name="T9" fmla="*/ 14 h 31"/>
                <a:gd name="T10" fmla="*/ 3 w 29"/>
                <a:gd name="T11" fmla="*/ 14 h 31"/>
                <a:gd name="T12" fmla="*/ 0 w 29"/>
                <a:gd name="T13" fmla="*/ 18 h 31"/>
                <a:gd name="T14" fmla="*/ 0 w 29"/>
                <a:gd name="T15" fmla="*/ 21 h 31"/>
                <a:gd name="T16" fmla="*/ 0 w 29"/>
                <a:gd name="T17" fmla="*/ 25 h 31"/>
                <a:gd name="T18" fmla="*/ 3 w 29"/>
                <a:gd name="T19" fmla="*/ 28 h 31"/>
                <a:gd name="T20" fmla="*/ 3 w 29"/>
                <a:gd name="T21" fmla="*/ 28 h 31"/>
                <a:gd name="T22" fmla="*/ 5 w 29"/>
                <a:gd name="T23" fmla="*/ 31 h 31"/>
                <a:gd name="T24" fmla="*/ 10 w 29"/>
                <a:gd name="T25" fmla="*/ 31 h 31"/>
                <a:gd name="T26" fmla="*/ 12 w 29"/>
                <a:gd name="T27" fmla="*/ 31 h 31"/>
                <a:gd name="T28" fmla="*/ 16 w 29"/>
                <a:gd name="T29" fmla="*/ 28 h 31"/>
                <a:gd name="T30" fmla="*/ 16 w 29"/>
                <a:gd name="T31" fmla="*/ 28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9" h="31">
                  <a:moveTo>
                    <a:pt x="16" y="28"/>
                  </a:moveTo>
                  <a:lnTo>
                    <a:pt x="29" y="15"/>
                  </a:lnTo>
                  <a:lnTo>
                    <a:pt x="29" y="15"/>
                  </a:lnTo>
                  <a:lnTo>
                    <a:pt x="16" y="0"/>
                  </a:lnTo>
                  <a:lnTo>
                    <a:pt x="3" y="14"/>
                  </a:lnTo>
                  <a:lnTo>
                    <a:pt x="3" y="14"/>
                  </a:lnTo>
                  <a:lnTo>
                    <a:pt x="0" y="18"/>
                  </a:lnTo>
                  <a:lnTo>
                    <a:pt x="0" y="21"/>
                  </a:lnTo>
                  <a:lnTo>
                    <a:pt x="0" y="25"/>
                  </a:lnTo>
                  <a:lnTo>
                    <a:pt x="3" y="28"/>
                  </a:lnTo>
                  <a:lnTo>
                    <a:pt x="3" y="28"/>
                  </a:lnTo>
                  <a:lnTo>
                    <a:pt x="5" y="31"/>
                  </a:lnTo>
                  <a:lnTo>
                    <a:pt x="10" y="31"/>
                  </a:lnTo>
                  <a:lnTo>
                    <a:pt x="12" y="31"/>
                  </a:lnTo>
                  <a:lnTo>
                    <a:pt x="16" y="28"/>
                  </a:lnTo>
                  <a:lnTo>
                    <a:pt x="16" y="2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141313"/>
                </a:solidFill>
                <a:effectLst/>
                <a:uLnTx/>
                <a:uFillTx/>
                <a:latin typeface="Century Gothic"/>
                <a:ea typeface="+mn-ea"/>
                <a:cs typeface="+mn-cs"/>
              </a:endParaRPr>
            </a:p>
          </p:txBody>
        </p:sp>
        <p:sp>
          <p:nvSpPr>
            <p:cNvPr id="29" name="Freeform 53">
              <a:extLst>
                <a:ext uri="{FF2B5EF4-FFF2-40B4-BE49-F238E27FC236}">
                  <a16:creationId xmlns:a16="http://schemas.microsoft.com/office/drawing/2014/main" id="{E155DF56-0EDB-4F83-9246-7009D145B646}"/>
                </a:ext>
              </a:extLst>
            </p:cNvPr>
            <p:cNvSpPr>
              <a:spLocks/>
            </p:cNvSpPr>
            <p:nvPr/>
          </p:nvSpPr>
          <p:spPr bwMode="auto">
            <a:xfrm>
              <a:off x="2220913" y="3043238"/>
              <a:ext cx="60325" cy="30163"/>
            </a:xfrm>
            <a:custGeom>
              <a:avLst/>
              <a:gdLst>
                <a:gd name="T0" fmla="*/ 1 w 38"/>
                <a:gd name="T1" fmla="*/ 19 h 19"/>
                <a:gd name="T2" fmla="*/ 27 w 38"/>
                <a:gd name="T3" fmla="*/ 19 h 19"/>
                <a:gd name="T4" fmla="*/ 27 w 38"/>
                <a:gd name="T5" fmla="*/ 19 h 19"/>
                <a:gd name="T6" fmla="*/ 31 w 38"/>
                <a:gd name="T7" fmla="*/ 19 h 19"/>
                <a:gd name="T8" fmla="*/ 34 w 38"/>
                <a:gd name="T9" fmla="*/ 16 h 19"/>
                <a:gd name="T10" fmla="*/ 37 w 38"/>
                <a:gd name="T11" fmla="*/ 14 h 19"/>
                <a:gd name="T12" fmla="*/ 38 w 38"/>
                <a:gd name="T13" fmla="*/ 9 h 19"/>
                <a:gd name="T14" fmla="*/ 38 w 38"/>
                <a:gd name="T15" fmla="*/ 9 h 19"/>
                <a:gd name="T16" fmla="*/ 37 w 38"/>
                <a:gd name="T17" fmla="*/ 7 h 19"/>
                <a:gd name="T18" fmla="*/ 34 w 38"/>
                <a:gd name="T19" fmla="*/ 3 h 19"/>
                <a:gd name="T20" fmla="*/ 31 w 38"/>
                <a:gd name="T21" fmla="*/ 1 h 19"/>
                <a:gd name="T22" fmla="*/ 27 w 38"/>
                <a:gd name="T23" fmla="*/ 0 h 19"/>
                <a:gd name="T24" fmla="*/ 0 w 38"/>
                <a:gd name="T25" fmla="*/ 0 h 19"/>
                <a:gd name="T26" fmla="*/ 0 w 38"/>
                <a:gd name="T27" fmla="*/ 0 h 19"/>
                <a:gd name="T28" fmla="*/ 1 w 38"/>
                <a:gd name="T29" fmla="*/ 14 h 19"/>
                <a:gd name="T30" fmla="*/ 1 w 38"/>
                <a:gd name="T31" fmla="*/ 14 h 19"/>
                <a:gd name="T32" fmla="*/ 1 w 38"/>
                <a:gd name="T33" fmla="*/ 19 h 19"/>
                <a:gd name="T34" fmla="*/ 1 w 38"/>
                <a:gd name="T35" fmla="*/ 19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8" h="19">
                  <a:moveTo>
                    <a:pt x="1" y="19"/>
                  </a:moveTo>
                  <a:lnTo>
                    <a:pt x="27" y="19"/>
                  </a:lnTo>
                  <a:lnTo>
                    <a:pt x="27" y="19"/>
                  </a:lnTo>
                  <a:lnTo>
                    <a:pt x="31" y="19"/>
                  </a:lnTo>
                  <a:lnTo>
                    <a:pt x="34" y="16"/>
                  </a:lnTo>
                  <a:lnTo>
                    <a:pt x="37" y="14"/>
                  </a:lnTo>
                  <a:lnTo>
                    <a:pt x="38" y="9"/>
                  </a:lnTo>
                  <a:lnTo>
                    <a:pt x="38" y="9"/>
                  </a:lnTo>
                  <a:lnTo>
                    <a:pt x="37" y="7"/>
                  </a:lnTo>
                  <a:lnTo>
                    <a:pt x="34" y="3"/>
                  </a:lnTo>
                  <a:lnTo>
                    <a:pt x="31" y="1"/>
                  </a:lnTo>
                  <a:lnTo>
                    <a:pt x="27" y="0"/>
                  </a:lnTo>
                  <a:lnTo>
                    <a:pt x="0" y="0"/>
                  </a:lnTo>
                  <a:lnTo>
                    <a:pt x="0" y="0"/>
                  </a:lnTo>
                  <a:lnTo>
                    <a:pt x="1" y="14"/>
                  </a:lnTo>
                  <a:lnTo>
                    <a:pt x="1" y="14"/>
                  </a:lnTo>
                  <a:lnTo>
                    <a:pt x="1" y="19"/>
                  </a:lnTo>
                  <a:lnTo>
                    <a:pt x="1" y="19"/>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141313"/>
                </a:solidFill>
                <a:effectLst/>
                <a:uLnTx/>
                <a:uFillTx/>
                <a:latin typeface="Century Gothic"/>
                <a:ea typeface="+mn-ea"/>
                <a:cs typeface="+mn-cs"/>
              </a:endParaRPr>
            </a:p>
          </p:txBody>
        </p:sp>
        <p:sp>
          <p:nvSpPr>
            <p:cNvPr id="30" name="Freeform 54">
              <a:extLst>
                <a:ext uri="{FF2B5EF4-FFF2-40B4-BE49-F238E27FC236}">
                  <a16:creationId xmlns:a16="http://schemas.microsoft.com/office/drawing/2014/main" id="{3093E150-82C5-0FE7-1CD7-919C3A54FFFA}"/>
                </a:ext>
              </a:extLst>
            </p:cNvPr>
            <p:cNvSpPr>
              <a:spLocks/>
            </p:cNvSpPr>
            <p:nvPr/>
          </p:nvSpPr>
          <p:spPr bwMode="auto">
            <a:xfrm>
              <a:off x="2170113" y="3178176"/>
              <a:ext cx="47625" cy="49213"/>
            </a:xfrm>
            <a:custGeom>
              <a:avLst/>
              <a:gdLst>
                <a:gd name="T0" fmla="*/ 12 w 30"/>
                <a:gd name="T1" fmla="*/ 0 h 31"/>
                <a:gd name="T2" fmla="*/ 12 w 30"/>
                <a:gd name="T3" fmla="*/ 0 h 31"/>
                <a:gd name="T4" fmla="*/ 0 w 30"/>
                <a:gd name="T5" fmla="*/ 15 h 31"/>
                <a:gd name="T6" fmla="*/ 14 w 30"/>
                <a:gd name="T7" fmla="*/ 28 h 31"/>
                <a:gd name="T8" fmla="*/ 14 w 30"/>
                <a:gd name="T9" fmla="*/ 28 h 31"/>
                <a:gd name="T10" fmla="*/ 17 w 30"/>
                <a:gd name="T11" fmla="*/ 31 h 31"/>
                <a:gd name="T12" fmla="*/ 21 w 30"/>
                <a:gd name="T13" fmla="*/ 31 h 31"/>
                <a:gd name="T14" fmla="*/ 23 w 30"/>
                <a:gd name="T15" fmla="*/ 31 h 31"/>
                <a:gd name="T16" fmla="*/ 26 w 30"/>
                <a:gd name="T17" fmla="*/ 28 h 31"/>
                <a:gd name="T18" fmla="*/ 26 w 30"/>
                <a:gd name="T19" fmla="*/ 28 h 31"/>
                <a:gd name="T20" fmla="*/ 29 w 30"/>
                <a:gd name="T21" fmla="*/ 25 h 31"/>
                <a:gd name="T22" fmla="*/ 30 w 30"/>
                <a:gd name="T23" fmla="*/ 21 h 31"/>
                <a:gd name="T24" fmla="*/ 29 w 30"/>
                <a:gd name="T25" fmla="*/ 18 h 31"/>
                <a:gd name="T26" fmla="*/ 26 w 30"/>
                <a:gd name="T27" fmla="*/ 14 h 31"/>
                <a:gd name="T28" fmla="*/ 12 w 30"/>
                <a:gd name="T29" fmla="*/ 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0" h="31">
                  <a:moveTo>
                    <a:pt x="12" y="0"/>
                  </a:moveTo>
                  <a:lnTo>
                    <a:pt x="12" y="0"/>
                  </a:lnTo>
                  <a:lnTo>
                    <a:pt x="0" y="15"/>
                  </a:lnTo>
                  <a:lnTo>
                    <a:pt x="14" y="28"/>
                  </a:lnTo>
                  <a:lnTo>
                    <a:pt x="14" y="28"/>
                  </a:lnTo>
                  <a:lnTo>
                    <a:pt x="17" y="31"/>
                  </a:lnTo>
                  <a:lnTo>
                    <a:pt x="21" y="31"/>
                  </a:lnTo>
                  <a:lnTo>
                    <a:pt x="23" y="31"/>
                  </a:lnTo>
                  <a:lnTo>
                    <a:pt x="26" y="28"/>
                  </a:lnTo>
                  <a:lnTo>
                    <a:pt x="26" y="28"/>
                  </a:lnTo>
                  <a:lnTo>
                    <a:pt x="29" y="25"/>
                  </a:lnTo>
                  <a:lnTo>
                    <a:pt x="30" y="21"/>
                  </a:lnTo>
                  <a:lnTo>
                    <a:pt x="29" y="18"/>
                  </a:lnTo>
                  <a:lnTo>
                    <a:pt x="26" y="14"/>
                  </a:lnTo>
                  <a:lnTo>
                    <a:pt x="12"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141313"/>
                </a:solidFill>
                <a:effectLst/>
                <a:uLnTx/>
                <a:uFillTx/>
                <a:latin typeface="Century Gothic"/>
                <a:ea typeface="+mn-ea"/>
                <a:cs typeface="+mn-cs"/>
              </a:endParaRPr>
            </a:p>
          </p:txBody>
        </p:sp>
        <p:sp>
          <p:nvSpPr>
            <p:cNvPr id="31" name="Rectangle 55">
              <a:extLst>
                <a:ext uri="{FF2B5EF4-FFF2-40B4-BE49-F238E27FC236}">
                  <a16:creationId xmlns:a16="http://schemas.microsoft.com/office/drawing/2014/main" id="{B714F990-5289-DACF-E5E4-0C142B1660D6}"/>
                </a:ext>
              </a:extLst>
            </p:cNvPr>
            <p:cNvSpPr>
              <a:spLocks noChangeArrowheads="1"/>
            </p:cNvSpPr>
            <p:nvPr/>
          </p:nvSpPr>
          <p:spPr bwMode="auto">
            <a:xfrm>
              <a:off x="2032000" y="2913063"/>
              <a:ext cx="1588" cy="1588"/>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141313"/>
                </a:solidFill>
                <a:effectLst/>
                <a:uLnTx/>
                <a:uFillTx/>
                <a:latin typeface="Century Gothic"/>
                <a:ea typeface="+mn-ea"/>
                <a:cs typeface="+mn-cs"/>
              </a:endParaRPr>
            </a:p>
          </p:txBody>
        </p:sp>
        <p:sp>
          <p:nvSpPr>
            <p:cNvPr id="32" name="Freeform 56">
              <a:extLst>
                <a:ext uri="{FF2B5EF4-FFF2-40B4-BE49-F238E27FC236}">
                  <a16:creationId xmlns:a16="http://schemas.microsoft.com/office/drawing/2014/main" id="{7C47E12D-5CA9-1F64-71B6-FD21122693EB}"/>
                </a:ext>
              </a:extLst>
            </p:cNvPr>
            <p:cNvSpPr>
              <a:spLocks noEditPoints="1"/>
            </p:cNvSpPr>
            <p:nvPr/>
          </p:nvSpPr>
          <p:spPr bwMode="auto">
            <a:xfrm>
              <a:off x="1893888" y="2913063"/>
              <a:ext cx="309563" cy="374650"/>
            </a:xfrm>
            <a:custGeom>
              <a:avLst/>
              <a:gdLst>
                <a:gd name="T0" fmla="*/ 2 w 195"/>
                <a:gd name="T1" fmla="*/ 108 h 236"/>
                <a:gd name="T2" fmla="*/ 7 w 195"/>
                <a:gd name="T3" fmla="*/ 137 h 236"/>
                <a:gd name="T4" fmla="*/ 20 w 195"/>
                <a:gd name="T5" fmla="*/ 156 h 236"/>
                <a:gd name="T6" fmla="*/ 42 w 195"/>
                <a:gd name="T7" fmla="*/ 182 h 236"/>
                <a:gd name="T8" fmla="*/ 46 w 195"/>
                <a:gd name="T9" fmla="*/ 189 h 236"/>
                <a:gd name="T10" fmla="*/ 47 w 195"/>
                <a:gd name="T11" fmla="*/ 213 h 236"/>
                <a:gd name="T12" fmla="*/ 47 w 195"/>
                <a:gd name="T13" fmla="*/ 214 h 236"/>
                <a:gd name="T14" fmla="*/ 47 w 195"/>
                <a:gd name="T15" fmla="*/ 218 h 236"/>
                <a:gd name="T16" fmla="*/ 54 w 195"/>
                <a:gd name="T17" fmla="*/ 231 h 236"/>
                <a:gd name="T18" fmla="*/ 65 w 195"/>
                <a:gd name="T19" fmla="*/ 236 h 236"/>
                <a:gd name="T20" fmla="*/ 124 w 195"/>
                <a:gd name="T21" fmla="*/ 236 h 236"/>
                <a:gd name="T22" fmla="*/ 138 w 195"/>
                <a:gd name="T23" fmla="*/ 233 h 236"/>
                <a:gd name="T24" fmla="*/ 146 w 195"/>
                <a:gd name="T25" fmla="*/ 222 h 236"/>
                <a:gd name="T26" fmla="*/ 148 w 195"/>
                <a:gd name="T27" fmla="*/ 214 h 236"/>
                <a:gd name="T28" fmla="*/ 148 w 195"/>
                <a:gd name="T29" fmla="*/ 213 h 236"/>
                <a:gd name="T30" fmla="*/ 149 w 195"/>
                <a:gd name="T31" fmla="*/ 189 h 236"/>
                <a:gd name="T32" fmla="*/ 152 w 195"/>
                <a:gd name="T33" fmla="*/ 185 h 236"/>
                <a:gd name="T34" fmla="*/ 162 w 195"/>
                <a:gd name="T35" fmla="*/ 173 h 236"/>
                <a:gd name="T36" fmla="*/ 184 w 195"/>
                <a:gd name="T37" fmla="*/ 145 h 236"/>
                <a:gd name="T38" fmla="*/ 191 w 195"/>
                <a:gd name="T39" fmla="*/ 125 h 236"/>
                <a:gd name="T40" fmla="*/ 195 w 195"/>
                <a:gd name="T41" fmla="*/ 97 h 236"/>
                <a:gd name="T42" fmla="*/ 184 w 195"/>
                <a:gd name="T43" fmla="*/ 53 h 236"/>
                <a:gd name="T44" fmla="*/ 156 w 195"/>
                <a:gd name="T45" fmla="*/ 20 h 236"/>
                <a:gd name="T46" fmla="*/ 131 w 195"/>
                <a:gd name="T47" fmla="*/ 6 h 236"/>
                <a:gd name="T48" fmla="*/ 108 w 195"/>
                <a:gd name="T49" fmla="*/ 0 h 236"/>
                <a:gd name="T50" fmla="*/ 106 w 195"/>
                <a:gd name="T51" fmla="*/ 0 h 236"/>
                <a:gd name="T52" fmla="*/ 98 w 195"/>
                <a:gd name="T53" fmla="*/ 0 h 236"/>
                <a:gd name="T54" fmla="*/ 97 w 195"/>
                <a:gd name="T55" fmla="*/ 0 h 236"/>
                <a:gd name="T56" fmla="*/ 88 w 195"/>
                <a:gd name="T57" fmla="*/ 0 h 236"/>
                <a:gd name="T58" fmla="*/ 87 w 195"/>
                <a:gd name="T59" fmla="*/ 0 h 236"/>
                <a:gd name="T60" fmla="*/ 64 w 195"/>
                <a:gd name="T61" fmla="*/ 6 h 236"/>
                <a:gd name="T62" fmla="*/ 39 w 195"/>
                <a:gd name="T63" fmla="*/ 20 h 236"/>
                <a:gd name="T64" fmla="*/ 11 w 195"/>
                <a:gd name="T65" fmla="*/ 53 h 236"/>
                <a:gd name="T66" fmla="*/ 0 w 195"/>
                <a:gd name="T67" fmla="*/ 97 h 236"/>
                <a:gd name="T68" fmla="*/ 76 w 195"/>
                <a:gd name="T69" fmla="*/ 18 h 236"/>
                <a:gd name="T70" fmla="*/ 88 w 195"/>
                <a:gd name="T71" fmla="*/ 16 h 236"/>
                <a:gd name="T72" fmla="*/ 97 w 195"/>
                <a:gd name="T73" fmla="*/ 16 h 236"/>
                <a:gd name="T74" fmla="*/ 98 w 195"/>
                <a:gd name="T75" fmla="*/ 16 h 236"/>
                <a:gd name="T76" fmla="*/ 106 w 195"/>
                <a:gd name="T77" fmla="*/ 16 h 236"/>
                <a:gd name="T78" fmla="*/ 119 w 195"/>
                <a:gd name="T79" fmla="*/ 18 h 236"/>
                <a:gd name="T80" fmla="*/ 133 w 195"/>
                <a:gd name="T81" fmla="*/ 24 h 236"/>
                <a:gd name="T82" fmla="*/ 163 w 195"/>
                <a:gd name="T83" fmla="*/ 47 h 236"/>
                <a:gd name="T84" fmla="*/ 178 w 195"/>
                <a:gd name="T85" fmla="*/ 83 h 236"/>
                <a:gd name="T86" fmla="*/ 178 w 195"/>
                <a:gd name="T87" fmla="*/ 107 h 236"/>
                <a:gd name="T88" fmla="*/ 173 w 195"/>
                <a:gd name="T89" fmla="*/ 130 h 236"/>
                <a:gd name="T90" fmla="*/ 152 w 195"/>
                <a:gd name="T91" fmla="*/ 160 h 236"/>
                <a:gd name="T92" fmla="*/ 142 w 195"/>
                <a:gd name="T93" fmla="*/ 173 h 236"/>
                <a:gd name="T94" fmla="*/ 135 w 195"/>
                <a:gd name="T95" fmla="*/ 187 h 236"/>
                <a:gd name="T96" fmla="*/ 133 w 195"/>
                <a:gd name="T97" fmla="*/ 213 h 236"/>
                <a:gd name="T98" fmla="*/ 133 w 195"/>
                <a:gd name="T99" fmla="*/ 217 h 236"/>
                <a:gd name="T100" fmla="*/ 124 w 195"/>
                <a:gd name="T101" fmla="*/ 221 h 236"/>
                <a:gd name="T102" fmla="*/ 68 w 195"/>
                <a:gd name="T103" fmla="*/ 221 h 236"/>
                <a:gd name="T104" fmla="*/ 62 w 195"/>
                <a:gd name="T105" fmla="*/ 214 h 236"/>
                <a:gd name="T106" fmla="*/ 62 w 195"/>
                <a:gd name="T107" fmla="*/ 213 h 236"/>
                <a:gd name="T108" fmla="*/ 61 w 195"/>
                <a:gd name="T109" fmla="*/ 187 h 236"/>
                <a:gd name="T110" fmla="*/ 57 w 195"/>
                <a:gd name="T111" fmla="*/ 177 h 236"/>
                <a:gd name="T112" fmla="*/ 44 w 195"/>
                <a:gd name="T113" fmla="*/ 163 h 236"/>
                <a:gd name="T114" fmla="*/ 25 w 195"/>
                <a:gd name="T115" fmla="*/ 138 h 236"/>
                <a:gd name="T116" fmla="*/ 20 w 195"/>
                <a:gd name="T117" fmla="*/ 120 h 236"/>
                <a:gd name="T118" fmla="*/ 17 w 195"/>
                <a:gd name="T119" fmla="*/ 97 h 236"/>
                <a:gd name="T120" fmla="*/ 25 w 195"/>
                <a:gd name="T121" fmla="*/ 58 h 236"/>
                <a:gd name="T122" fmla="*/ 51 w 195"/>
                <a:gd name="T123" fmla="*/ 29 h 236"/>
                <a:gd name="T124" fmla="*/ 75 w 195"/>
                <a:gd name="T125" fmla="*/ 18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95" h="236">
                  <a:moveTo>
                    <a:pt x="0" y="97"/>
                  </a:moveTo>
                  <a:lnTo>
                    <a:pt x="0" y="97"/>
                  </a:lnTo>
                  <a:lnTo>
                    <a:pt x="2" y="108"/>
                  </a:lnTo>
                  <a:lnTo>
                    <a:pt x="3" y="119"/>
                  </a:lnTo>
                  <a:lnTo>
                    <a:pt x="4" y="127"/>
                  </a:lnTo>
                  <a:lnTo>
                    <a:pt x="7" y="137"/>
                  </a:lnTo>
                  <a:lnTo>
                    <a:pt x="7" y="137"/>
                  </a:lnTo>
                  <a:lnTo>
                    <a:pt x="13" y="148"/>
                  </a:lnTo>
                  <a:lnTo>
                    <a:pt x="20" y="156"/>
                  </a:lnTo>
                  <a:lnTo>
                    <a:pt x="32" y="171"/>
                  </a:lnTo>
                  <a:lnTo>
                    <a:pt x="32" y="171"/>
                  </a:lnTo>
                  <a:lnTo>
                    <a:pt x="42" y="182"/>
                  </a:lnTo>
                  <a:lnTo>
                    <a:pt x="42" y="182"/>
                  </a:lnTo>
                  <a:lnTo>
                    <a:pt x="44" y="187"/>
                  </a:lnTo>
                  <a:lnTo>
                    <a:pt x="46" y="189"/>
                  </a:lnTo>
                  <a:lnTo>
                    <a:pt x="46" y="189"/>
                  </a:lnTo>
                  <a:lnTo>
                    <a:pt x="47" y="203"/>
                  </a:lnTo>
                  <a:lnTo>
                    <a:pt x="47" y="213"/>
                  </a:lnTo>
                  <a:lnTo>
                    <a:pt x="47" y="213"/>
                  </a:lnTo>
                  <a:lnTo>
                    <a:pt x="47" y="214"/>
                  </a:lnTo>
                  <a:lnTo>
                    <a:pt x="47" y="214"/>
                  </a:lnTo>
                  <a:lnTo>
                    <a:pt x="47" y="214"/>
                  </a:lnTo>
                  <a:lnTo>
                    <a:pt x="47" y="214"/>
                  </a:lnTo>
                  <a:lnTo>
                    <a:pt x="47" y="218"/>
                  </a:lnTo>
                  <a:lnTo>
                    <a:pt x="48" y="222"/>
                  </a:lnTo>
                  <a:lnTo>
                    <a:pt x="51" y="227"/>
                  </a:lnTo>
                  <a:lnTo>
                    <a:pt x="54" y="231"/>
                  </a:lnTo>
                  <a:lnTo>
                    <a:pt x="57" y="233"/>
                  </a:lnTo>
                  <a:lnTo>
                    <a:pt x="61" y="235"/>
                  </a:lnTo>
                  <a:lnTo>
                    <a:pt x="65" y="236"/>
                  </a:lnTo>
                  <a:lnTo>
                    <a:pt x="71" y="236"/>
                  </a:lnTo>
                  <a:lnTo>
                    <a:pt x="124" y="236"/>
                  </a:lnTo>
                  <a:lnTo>
                    <a:pt x="124" y="236"/>
                  </a:lnTo>
                  <a:lnTo>
                    <a:pt x="130" y="236"/>
                  </a:lnTo>
                  <a:lnTo>
                    <a:pt x="134" y="235"/>
                  </a:lnTo>
                  <a:lnTo>
                    <a:pt x="138" y="233"/>
                  </a:lnTo>
                  <a:lnTo>
                    <a:pt x="141" y="231"/>
                  </a:lnTo>
                  <a:lnTo>
                    <a:pt x="144" y="227"/>
                  </a:lnTo>
                  <a:lnTo>
                    <a:pt x="146" y="222"/>
                  </a:lnTo>
                  <a:lnTo>
                    <a:pt x="148" y="218"/>
                  </a:lnTo>
                  <a:lnTo>
                    <a:pt x="148" y="214"/>
                  </a:lnTo>
                  <a:lnTo>
                    <a:pt x="148" y="214"/>
                  </a:lnTo>
                  <a:lnTo>
                    <a:pt x="148" y="214"/>
                  </a:lnTo>
                  <a:lnTo>
                    <a:pt x="148" y="214"/>
                  </a:lnTo>
                  <a:lnTo>
                    <a:pt x="148" y="213"/>
                  </a:lnTo>
                  <a:lnTo>
                    <a:pt x="148" y="213"/>
                  </a:lnTo>
                  <a:lnTo>
                    <a:pt x="148" y="203"/>
                  </a:lnTo>
                  <a:lnTo>
                    <a:pt x="149" y="189"/>
                  </a:lnTo>
                  <a:lnTo>
                    <a:pt x="149" y="189"/>
                  </a:lnTo>
                  <a:lnTo>
                    <a:pt x="152" y="185"/>
                  </a:lnTo>
                  <a:lnTo>
                    <a:pt x="152" y="185"/>
                  </a:lnTo>
                  <a:lnTo>
                    <a:pt x="156" y="180"/>
                  </a:lnTo>
                  <a:lnTo>
                    <a:pt x="162" y="173"/>
                  </a:lnTo>
                  <a:lnTo>
                    <a:pt x="162" y="173"/>
                  </a:lnTo>
                  <a:lnTo>
                    <a:pt x="173" y="162"/>
                  </a:lnTo>
                  <a:lnTo>
                    <a:pt x="178" y="155"/>
                  </a:lnTo>
                  <a:lnTo>
                    <a:pt x="184" y="145"/>
                  </a:lnTo>
                  <a:lnTo>
                    <a:pt x="184" y="145"/>
                  </a:lnTo>
                  <a:lnTo>
                    <a:pt x="188" y="136"/>
                  </a:lnTo>
                  <a:lnTo>
                    <a:pt x="191" y="125"/>
                  </a:lnTo>
                  <a:lnTo>
                    <a:pt x="193" y="112"/>
                  </a:lnTo>
                  <a:lnTo>
                    <a:pt x="195" y="97"/>
                  </a:lnTo>
                  <a:lnTo>
                    <a:pt x="195" y="97"/>
                  </a:lnTo>
                  <a:lnTo>
                    <a:pt x="193" y="82"/>
                  </a:lnTo>
                  <a:lnTo>
                    <a:pt x="189" y="67"/>
                  </a:lnTo>
                  <a:lnTo>
                    <a:pt x="184" y="53"/>
                  </a:lnTo>
                  <a:lnTo>
                    <a:pt x="177" y="40"/>
                  </a:lnTo>
                  <a:lnTo>
                    <a:pt x="167" y="29"/>
                  </a:lnTo>
                  <a:lnTo>
                    <a:pt x="156" y="20"/>
                  </a:lnTo>
                  <a:lnTo>
                    <a:pt x="145" y="13"/>
                  </a:lnTo>
                  <a:lnTo>
                    <a:pt x="131" y="6"/>
                  </a:lnTo>
                  <a:lnTo>
                    <a:pt x="131" y="6"/>
                  </a:lnTo>
                  <a:lnTo>
                    <a:pt x="126" y="3"/>
                  </a:lnTo>
                  <a:lnTo>
                    <a:pt x="126" y="3"/>
                  </a:lnTo>
                  <a:lnTo>
                    <a:pt x="108" y="0"/>
                  </a:lnTo>
                  <a:lnTo>
                    <a:pt x="106" y="0"/>
                  </a:lnTo>
                  <a:lnTo>
                    <a:pt x="106" y="0"/>
                  </a:lnTo>
                  <a:lnTo>
                    <a:pt x="106" y="0"/>
                  </a:lnTo>
                  <a:lnTo>
                    <a:pt x="106" y="0"/>
                  </a:lnTo>
                  <a:lnTo>
                    <a:pt x="98" y="0"/>
                  </a:lnTo>
                  <a:lnTo>
                    <a:pt x="98" y="0"/>
                  </a:lnTo>
                  <a:lnTo>
                    <a:pt x="98" y="0"/>
                  </a:lnTo>
                  <a:lnTo>
                    <a:pt x="98" y="0"/>
                  </a:lnTo>
                  <a:lnTo>
                    <a:pt x="97" y="0"/>
                  </a:lnTo>
                  <a:lnTo>
                    <a:pt x="97" y="0"/>
                  </a:lnTo>
                  <a:lnTo>
                    <a:pt x="88" y="0"/>
                  </a:lnTo>
                  <a:lnTo>
                    <a:pt x="88" y="0"/>
                  </a:lnTo>
                  <a:lnTo>
                    <a:pt x="87" y="0"/>
                  </a:lnTo>
                  <a:lnTo>
                    <a:pt x="87" y="0"/>
                  </a:lnTo>
                  <a:lnTo>
                    <a:pt x="87" y="0"/>
                  </a:lnTo>
                  <a:lnTo>
                    <a:pt x="71" y="3"/>
                  </a:lnTo>
                  <a:lnTo>
                    <a:pt x="64" y="6"/>
                  </a:lnTo>
                  <a:lnTo>
                    <a:pt x="64" y="6"/>
                  </a:lnTo>
                  <a:lnTo>
                    <a:pt x="64" y="6"/>
                  </a:lnTo>
                  <a:lnTo>
                    <a:pt x="50" y="13"/>
                  </a:lnTo>
                  <a:lnTo>
                    <a:pt x="39" y="20"/>
                  </a:lnTo>
                  <a:lnTo>
                    <a:pt x="28" y="29"/>
                  </a:lnTo>
                  <a:lnTo>
                    <a:pt x="18" y="40"/>
                  </a:lnTo>
                  <a:lnTo>
                    <a:pt x="11" y="53"/>
                  </a:lnTo>
                  <a:lnTo>
                    <a:pt x="6" y="67"/>
                  </a:lnTo>
                  <a:lnTo>
                    <a:pt x="2" y="82"/>
                  </a:lnTo>
                  <a:lnTo>
                    <a:pt x="0" y="97"/>
                  </a:lnTo>
                  <a:lnTo>
                    <a:pt x="0" y="97"/>
                  </a:lnTo>
                  <a:close/>
                  <a:moveTo>
                    <a:pt x="75" y="18"/>
                  </a:moveTo>
                  <a:lnTo>
                    <a:pt x="76" y="18"/>
                  </a:lnTo>
                  <a:lnTo>
                    <a:pt x="76" y="18"/>
                  </a:lnTo>
                  <a:lnTo>
                    <a:pt x="88" y="16"/>
                  </a:lnTo>
                  <a:lnTo>
                    <a:pt x="88" y="16"/>
                  </a:lnTo>
                  <a:lnTo>
                    <a:pt x="90" y="16"/>
                  </a:lnTo>
                  <a:lnTo>
                    <a:pt x="90" y="16"/>
                  </a:lnTo>
                  <a:lnTo>
                    <a:pt x="97" y="16"/>
                  </a:lnTo>
                  <a:lnTo>
                    <a:pt x="98" y="16"/>
                  </a:lnTo>
                  <a:lnTo>
                    <a:pt x="98" y="16"/>
                  </a:lnTo>
                  <a:lnTo>
                    <a:pt x="98" y="16"/>
                  </a:lnTo>
                  <a:lnTo>
                    <a:pt x="105" y="16"/>
                  </a:lnTo>
                  <a:lnTo>
                    <a:pt x="106" y="16"/>
                  </a:lnTo>
                  <a:lnTo>
                    <a:pt x="106" y="16"/>
                  </a:lnTo>
                  <a:lnTo>
                    <a:pt x="106" y="16"/>
                  </a:lnTo>
                  <a:lnTo>
                    <a:pt x="106" y="16"/>
                  </a:lnTo>
                  <a:lnTo>
                    <a:pt x="119" y="18"/>
                  </a:lnTo>
                  <a:lnTo>
                    <a:pt x="120" y="18"/>
                  </a:lnTo>
                  <a:lnTo>
                    <a:pt x="120" y="18"/>
                  </a:lnTo>
                  <a:lnTo>
                    <a:pt x="133" y="24"/>
                  </a:lnTo>
                  <a:lnTo>
                    <a:pt x="144" y="29"/>
                  </a:lnTo>
                  <a:lnTo>
                    <a:pt x="153" y="38"/>
                  </a:lnTo>
                  <a:lnTo>
                    <a:pt x="163" y="47"/>
                  </a:lnTo>
                  <a:lnTo>
                    <a:pt x="170" y="58"/>
                  </a:lnTo>
                  <a:lnTo>
                    <a:pt x="174" y="71"/>
                  </a:lnTo>
                  <a:lnTo>
                    <a:pt x="178" y="83"/>
                  </a:lnTo>
                  <a:lnTo>
                    <a:pt x="180" y="97"/>
                  </a:lnTo>
                  <a:lnTo>
                    <a:pt x="180" y="97"/>
                  </a:lnTo>
                  <a:lnTo>
                    <a:pt x="178" y="107"/>
                  </a:lnTo>
                  <a:lnTo>
                    <a:pt x="177" y="116"/>
                  </a:lnTo>
                  <a:lnTo>
                    <a:pt x="173" y="130"/>
                  </a:lnTo>
                  <a:lnTo>
                    <a:pt x="173" y="130"/>
                  </a:lnTo>
                  <a:lnTo>
                    <a:pt x="168" y="140"/>
                  </a:lnTo>
                  <a:lnTo>
                    <a:pt x="163" y="148"/>
                  </a:lnTo>
                  <a:lnTo>
                    <a:pt x="152" y="160"/>
                  </a:lnTo>
                  <a:lnTo>
                    <a:pt x="152" y="160"/>
                  </a:lnTo>
                  <a:lnTo>
                    <a:pt x="142" y="173"/>
                  </a:lnTo>
                  <a:lnTo>
                    <a:pt x="142" y="173"/>
                  </a:lnTo>
                  <a:lnTo>
                    <a:pt x="137" y="180"/>
                  </a:lnTo>
                  <a:lnTo>
                    <a:pt x="135" y="187"/>
                  </a:lnTo>
                  <a:lnTo>
                    <a:pt x="135" y="187"/>
                  </a:lnTo>
                  <a:lnTo>
                    <a:pt x="133" y="203"/>
                  </a:lnTo>
                  <a:lnTo>
                    <a:pt x="133" y="213"/>
                  </a:lnTo>
                  <a:lnTo>
                    <a:pt x="133" y="213"/>
                  </a:lnTo>
                  <a:lnTo>
                    <a:pt x="133" y="214"/>
                  </a:lnTo>
                  <a:lnTo>
                    <a:pt x="133" y="214"/>
                  </a:lnTo>
                  <a:lnTo>
                    <a:pt x="133" y="217"/>
                  </a:lnTo>
                  <a:lnTo>
                    <a:pt x="130" y="220"/>
                  </a:lnTo>
                  <a:lnTo>
                    <a:pt x="128" y="221"/>
                  </a:lnTo>
                  <a:lnTo>
                    <a:pt x="124" y="221"/>
                  </a:lnTo>
                  <a:lnTo>
                    <a:pt x="71" y="221"/>
                  </a:lnTo>
                  <a:lnTo>
                    <a:pt x="71" y="221"/>
                  </a:lnTo>
                  <a:lnTo>
                    <a:pt x="68" y="221"/>
                  </a:lnTo>
                  <a:lnTo>
                    <a:pt x="65" y="220"/>
                  </a:lnTo>
                  <a:lnTo>
                    <a:pt x="64" y="217"/>
                  </a:lnTo>
                  <a:lnTo>
                    <a:pt x="62" y="214"/>
                  </a:lnTo>
                  <a:lnTo>
                    <a:pt x="62" y="214"/>
                  </a:lnTo>
                  <a:lnTo>
                    <a:pt x="62" y="213"/>
                  </a:lnTo>
                  <a:lnTo>
                    <a:pt x="62" y="213"/>
                  </a:lnTo>
                  <a:lnTo>
                    <a:pt x="62" y="203"/>
                  </a:lnTo>
                  <a:lnTo>
                    <a:pt x="61" y="187"/>
                  </a:lnTo>
                  <a:lnTo>
                    <a:pt x="61" y="187"/>
                  </a:lnTo>
                  <a:lnTo>
                    <a:pt x="58" y="181"/>
                  </a:lnTo>
                  <a:lnTo>
                    <a:pt x="57" y="177"/>
                  </a:lnTo>
                  <a:lnTo>
                    <a:pt x="57" y="177"/>
                  </a:lnTo>
                  <a:lnTo>
                    <a:pt x="51" y="170"/>
                  </a:lnTo>
                  <a:lnTo>
                    <a:pt x="44" y="163"/>
                  </a:lnTo>
                  <a:lnTo>
                    <a:pt x="44" y="163"/>
                  </a:lnTo>
                  <a:lnTo>
                    <a:pt x="35" y="152"/>
                  </a:lnTo>
                  <a:lnTo>
                    <a:pt x="31" y="145"/>
                  </a:lnTo>
                  <a:lnTo>
                    <a:pt x="25" y="138"/>
                  </a:lnTo>
                  <a:lnTo>
                    <a:pt x="25" y="138"/>
                  </a:lnTo>
                  <a:lnTo>
                    <a:pt x="22" y="130"/>
                  </a:lnTo>
                  <a:lnTo>
                    <a:pt x="20" y="120"/>
                  </a:lnTo>
                  <a:lnTo>
                    <a:pt x="17" y="109"/>
                  </a:lnTo>
                  <a:lnTo>
                    <a:pt x="17" y="97"/>
                  </a:lnTo>
                  <a:lnTo>
                    <a:pt x="17" y="97"/>
                  </a:lnTo>
                  <a:lnTo>
                    <a:pt x="17" y="83"/>
                  </a:lnTo>
                  <a:lnTo>
                    <a:pt x="21" y="71"/>
                  </a:lnTo>
                  <a:lnTo>
                    <a:pt x="25" y="58"/>
                  </a:lnTo>
                  <a:lnTo>
                    <a:pt x="32" y="47"/>
                  </a:lnTo>
                  <a:lnTo>
                    <a:pt x="42" y="38"/>
                  </a:lnTo>
                  <a:lnTo>
                    <a:pt x="51" y="29"/>
                  </a:lnTo>
                  <a:lnTo>
                    <a:pt x="62" y="24"/>
                  </a:lnTo>
                  <a:lnTo>
                    <a:pt x="75" y="18"/>
                  </a:lnTo>
                  <a:lnTo>
                    <a:pt x="75" y="1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141313"/>
                </a:solidFill>
                <a:effectLst/>
                <a:uLnTx/>
                <a:uFillTx/>
                <a:latin typeface="Century Gothic"/>
                <a:ea typeface="+mn-ea"/>
                <a:cs typeface="+mn-cs"/>
              </a:endParaRPr>
            </a:p>
          </p:txBody>
        </p:sp>
        <p:sp>
          <p:nvSpPr>
            <p:cNvPr id="33" name="Rectangle 57">
              <a:extLst>
                <a:ext uri="{FF2B5EF4-FFF2-40B4-BE49-F238E27FC236}">
                  <a16:creationId xmlns:a16="http://schemas.microsoft.com/office/drawing/2014/main" id="{5106D2D7-9A26-7011-B06D-A1FFF40DE481}"/>
                </a:ext>
              </a:extLst>
            </p:cNvPr>
            <p:cNvSpPr>
              <a:spLocks noChangeArrowheads="1"/>
            </p:cNvSpPr>
            <p:nvPr/>
          </p:nvSpPr>
          <p:spPr bwMode="auto">
            <a:xfrm>
              <a:off x="2065338" y="2913063"/>
              <a:ext cx="1588" cy="1588"/>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141313"/>
                </a:solidFill>
                <a:effectLst/>
                <a:uLnTx/>
                <a:uFillTx/>
                <a:latin typeface="Century Gothic"/>
                <a:ea typeface="+mn-ea"/>
                <a:cs typeface="+mn-cs"/>
              </a:endParaRPr>
            </a:p>
          </p:txBody>
        </p:sp>
        <p:sp>
          <p:nvSpPr>
            <p:cNvPr id="34" name="Freeform 58">
              <a:extLst>
                <a:ext uri="{FF2B5EF4-FFF2-40B4-BE49-F238E27FC236}">
                  <a16:creationId xmlns:a16="http://schemas.microsoft.com/office/drawing/2014/main" id="{5EF32D66-C315-AE8E-B13B-E2402BFD471E}"/>
                </a:ext>
              </a:extLst>
            </p:cNvPr>
            <p:cNvSpPr>
              <a:spLocks/>
            </p:cNvSpPr>
            <p:nvPr/>
          </p:nvSpPr>
          <p:spPr bwMode="auto">
            <a:xfrm>
              <a:off x="2020888" y="3181351"/>
              <a:ext cx="55563" cy="41275"/>
            </a:xfrm>
            <a:custGeom>
              <a:avLst/>
              <a:gdLst>
                <a:gd name="T0" fmla="*/ 10 w 35"/>
                <a:gd name="T1" fmla="*/ 26 h 26"/>
                <a:gd name="T2" fmla="*/ 26 w 35"/>
                <a:gd name="T3" fmla="*/ 26 h 26"/>
                <a:gd name="T4" fmla="*/ 26 w 35"/>
                <a:gd name="T5" fmla="*/ 26 h 26"/>
                <a:gd name="T6" fmla="*/ 31 w 35"/>
                <a:gd name="T7" fmla="*/ 26 h 26"/>
                <a:gd name="T8" fmla="*/ 33 w 35"/>
                <a:gd name="T9" fmla="*/ 24 h 26"/>
                <a:gd name="T10" fmla="*/ 33 w 35"/>
                <a:gd name="T11" fmla="*/ 24 h 26"/>
                <a:gd name="T12" fmla="*/ 35 w 35"/>
                <a:gd name="T13" fmla="*/ 18 h 26"/>
                <a:gd name="T14" fmla="*/ 35 w 35"/>
                <a:gd name="T15" fmla="*/ 7 h 26"/>
                <a:gd name="T16" fmla="*/ 35 w 35"/>
                <a:gd name="T17" fmla="*/ 7 h 26"/>
                <a:gd name="T18" fmla="*/ 33 w 35"/>
                <a:gd name="T19" fmla="*/ 2 h 26"/>
                <a:gd name="T20" fmla="*/ 33 w 35"/>
                <a:gd name="T21" fmla="*/ 0 h 26"/>
                <a:gd name="T22" fmla="*/ 33 w 35"/>
                <a:gd name="T23" fmla="*/ 0 h 26"/>
                <a:gd name="T24" fmla="*/ 31 w 35"/>
                <a:gd name="T25" fmla="*/ 0 h 26"/>
                <a:gd name="T26" fmla="*/ 25 w 35"/>
                <a:gd name="T27" fmla="*/ 0 h 26"/>
                <a:gd name="T28" fmla="*/ 8 w 35"/>
                <a:gd name="T29" fmla="*/ 0 h 26"/>
                <a:gd name="T30" fmla="*/ 8 w 35"/>
                <a:gd name="T31" fmla="*/ 0 h 26"/>
                <a:gd name="T32" fmla="*/ 4 w 35"/>
                <a:gd name="T33" fmla="*/ 0 h 26"/>
                <a:gd name="T34" fmla="*/ 2 w 35"/>
                <a:gd name="T35" fmla="*/ 1 h 26"/>
                <a:gd name="T36" fmla="*/ 2 w 35"/>
                <a:gd name="T37" fmla="*/ 1 h 26"/>
                <a:gd name="T38" fmla="*/ 0 w 35"/>
                <a:gd name="T39" fmla="*/ 7 h 26"/>
                <a:gd name="T40" fmla="*/ 0 w 35"/>
                <a:gd name="T41" fmla="*/ 18 h 26"/>
                <a:gd name="T42" fmla="*/ 0 w 35"/>
                <a:gd name="T43" fmla="*/ 18 h 26"/>
                <a:gd name="T44" fmla="*/ 2 w 35"/>
                <a:gd name="T45" fmla="*/ 24 h 26"/>
                <a:gd name="T46" fmla="*/ 2 w 35"/>
                <a:gd name="T47" fmla="*/ 24 h 26"/>
                <a:gd name="T48" fmla="*/ 4 w 35"/>
                <a:gd name="T49" fmla="*/ 26 h 26"/>
                <a:gd name="T50" fmla="*/ 10 w 35"/>
                <a:gd name="T51" fmla="*/ 26 h 26"/>
                <a:gd name="T52" fmla="*/ 10 w 35"/>
                <a:gd name="T53" fmla="*/ 2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5" h="26">
                  <a:moveTo>
                    <a:pt x="10" y="26"/>
                  </a:moveTo>
                  <a:lnTo>
                    <a:pt x="26" y="26"/>
                  </a:lnTo>
                  <a:lnTo>
                    <a:pt x="26" y="26"/>
                  </a:lnTo>
                  <a:lnTo>
                    <a:pt x="31" y="26"/>
                  </a:lnTo>
                  <a:lnTo>
                    <a:pt x="33" y="24"/>
                  </a:lnTo>
                  <a:lnTo>
                    <a:pt x="33" y="24"/>
                  </a:lnTo>
                  <a:lnTo>
                    <a:pt x="35" y="18"/>
                  </a:lnTo>
                  <a:lnTo>
                    <a:pt x="35" y="7"/>
                  </a:lnTo>
                  <a:lnTo>
                    <a:pt x="35" y="7"/>
                  </a:lnTo>
                  <a:lnTo>
                    <a:pt x="33" y="2"/>
                  </a:lnTo>
                  <a:lnTo>
                    <a:pt x="33" y="0"/>
                  </a:lnTo>
                  <a:lnTo>
                    <a:pt x="33" y="0"/>
                  </a:lnTo>
                  <a:lnTo>
                    <a:pt x="31" y="0"/>
                  </a:lnTo>
                  <a:lnTo>
                    <a:pt x="25" y="0"/>
                  </a:lnTo>
                  <a:lnTo>
                    <a:pt x="8" y="0"/>
                  </a:lnTo>
                  <a:lnTo>
                    <a:pt x="8" y="0"/>
                  </a:lnTo>
                  <a:lnTo>
                    <a:pt x="4" y="0"/>
                  </a:lnTo>
                  <a:lnTo>
                    <a:pt x="2" y="1"/>
                  </a:lnTo>
                  <a:lnTo>
                    <a:pt x="2" y="1"/>
                  </a:lnTo>
                  <a:lnTo>
                    <a:pt x="0" y="7"/>
                  </a:lnTo>
                  <a:lnTo>
                    <a:pt x="0" y="18"/>
                  </a:lnTo>
                  <a:lnTo>
                    <a:pt x="0" y="18"/>
                  </a:lnTo>
                  <a:lnTo>
                    <a:pt x="2" y="24"/>
                  </a:lnTo>
                  <a:lnTo>
                    <a:pt x="2" y="24"/>
                  </a:lnTo>
                  <a:lnTo>
                    <a:pt x="4" y="26"/>
                  </a:lnTo>
                  <a:lnTo>
                    <a:pt x="10" y="26"/>
                  </a:lnTo>
                  <a:lnTo>
                    <a:pt x="10" y="2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141313"/>
                </a:solidFill>
                <a:effectLst/>
                <a:uLnTx/>
                <a:uFillTx/>
                <a:latin typeface="Century Gothic"/>
                <a:ea typeface="+mn-ea"/>
                <a:cs typeface="+mn-cs"/>
              </a:endParaRPr>
            </a:p>
          </p:txBody>
        </p:sp>
        <p:sp>
          <p:nvSpPr>
            <p:cNvPr id="35" name="Freeform 59">
              <a:extLst>
                <a:ext uri="{FF2B5EF4-FFF2-40B4-BE49-F238E27FC236}">
                  <a16:creationId xmlns:a16="http://schemas.microsoft.com/office/drawing/2014/main" id="{0D00FEBA-8FDF-40DB-2226-79C89C6266B8}"/>
                </a:ext>
              </a:extLst>
            </p:cNvPr>
            <p:cNvSpPr>
              <a:spLocks/>
            </p:cNvSpPr>
            <p:nvPr/>
          </p:nvSpPr>
          <p:spPr bwMode="auto">
            <a:xfrm>
              <a:off x="2025650" y="2979738"/>
              <a:ext cx="46038" cy="174625"/>
            </a:xfrm>
            <a:custGeom>
              <a:avLst/>
              <a:gdLst>
                <a:gd name="T0" fmla="*/ 4 w 29"/>
                <a:gd name="T1" fmla="*/ 109 h 110"/>
                <a:gd name="T2" fmla="*/ 4 w 29"/>
                <a:gd name="T3" fmla="*/ 109 h 110"/>
                <a:gd name="T4" fmla="*/ 7 w 29"/>
                <a:gd name="T5" fmla="*/ 110 h 110"/>
                <a:gd name="T6" fmla="*/ 11 w 29"/>
                <a:gd name="T7" fmla="*/ 110 h 110"/>
                <a:gd name="T8" fmla="*/ 19 w 29"/>
                <a:gd name="T9" fmla="*/ 110 h 110"/>
                <a:gd name="T10" fmla="*/ 19 w 29"/>
                <a:gd name="T11" fmla="*/ 110 h 110"/>
                <a:gd name="T12" fmla="*/ 22 w 29"/>
                <a:gd name="T13" fmla="*/ 109 h 110"/>
                <a:gd name="T14" fmla="*/ 25 w 29"/>
                <a:gd name="T15" fmla="*/ 109 h 110"/>
                <a:gd name="T16" fmla="*/ 25 w 29"/>
                <a:gd name="T17" fmla="*/ 109 h 110"/>
                <a:gd name="T18" fmla="*/ 26 w 29"/>
                <a:gd name="T19" fmla="*/ 106 h 110"/>
                <a:gd name="T20" fmla="*/ 26 w 29"/>
                <a:gd name="T21" fmla="*/ 100 h 110"/>
                <a:gd name="T22" fmla="*/ 29 w 29"/>
                <a:gd name="T23" fmla="*/ 9 h 110"/>
                <a:gd name="T24" fmla="*/ 29 w 29"/>
                <a:gd name="T25" fmla="*/ 9 h 110"/>
                <a:gd name="T26" fmla="*/ 29 w 29"/>
                <a:gd name="T27" fmla="*/ 5 h 110"/>
                <a:gd name="T28" fmla="*/ 28 w 29"/>
                <a:gd name="T29" fmla="*/ 3 h 110"/>
                <a:gd name="T30" fmla="*/ 28 w 29"/>
                <a:gd name="T31" fmla="*/ 3 h 110"/>
                <a:gd name="T32" fmla="*/ 25 w 29"/>
                <a:gd name="T33" fmla="*/ 1 h 110"/>
                <a:gd name="T34" fmla="*/ 21 w 29"/>
                <a:gd name="T35" fmla="*/ 0 h 110"/>
                <a:gd name="T36" fmla="*/ 8 w 29"/>
                <a:gd name="T37" fmla="*/ 0 h 110"/>
                <a:gd name="T38" fmla="*/ 8 w 29"/>
                <a:gd name="T39" fmla="*/ 0 h 110"/>
                <a:gd name="T40" fmla="*/ 3 w 29"/>
                <a:gd name="T41" fmla="*/ 1 h 110"/>
                <a:gd name="T42" fmla="*/ 1 w 29"/>
                <a:gd name="T43" fmla="*/ 3 h 110"/>
                <a:gd name="T44" fmla="*/ 1 w 29"/>
                <a:gd name="T45" fmla="*/ 3 h 110"/>
                <a:gd name="T46" fmla="*/ 0 w 29"/>
                <a:gd name="T47" fmla="*/ 9 h 110"/>
                <a:gd name="T48" fmla="*/ 3 w 29"/>
                <a:gd name="T49" fmla="*/ 100 h 110"/>
                <a:gd name="T50" fmla="*/ 3 w 29"/>
                <a:gd name="T51" fmla="*/ 100 h 110"/>
                <a:gd name="T52" fmla="*/ 4 w 29"/>
                <a:gd name="T53" fmla="*/ 109 h 110"/>
                <a:gd name="T54" fmla="*/ 4 w 29"/>
                <a:gd name="T55" fmla="*/ 109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9" h="110">
                  <a:moveTo>
                    <a:pt x="4" y="109"/>
                  </a:moveTo>
                  <a:lnTo>
                    <a:pt x="4" y="109"/>
                  </a:lnTo>
                  <a:lnTo>
                    <a:pt x="7" y="110"/>
                  </a:lnTo>
                  <a:lnTo>
                    <a:pt x="11" y="110"/>
                  </a:lnTo>
                  <a:lnTo>
                    <a:pt x="19" y="110"/>
                  </a:lnTo>
                  <a:lnTo>
                    <a:pt x="19" y="110"/>
                  </a:lnTo>
                  <a:lnTo>
                    <a:pt x="22" y="109"/>
                  </a:lnTo>
                  <a:lnTo>
                    <a:pt x="25" y="109"/>
                  </a:lnTo>
                  <a:lnTo>
                    <a:pt x="25" y="109"/>
                  </a:lnTo>
                  <a:lnTo>
                    <a:pt x="26" y="106"/>
                  </a:lnTo>
                  <a:lnTo>
                    <a:pt x="26" y="100"/>
                  </a:lnTo>
                  <a:lnTo>
                    <a:pt x="29" y="9"/>
                  </a:lnTo>
                  <a:lnTo>
                    <a:pt x="29" y="9"/>
                  </a:lnTo>
                  <a:lnTo>
                    <a:pt x="29" y="5"/>
                  </a:lnTo>
                  <a:lnTo>
                    <a:pt x="28" y="3"/>
                  </a:lnTo>
                  <a:lnTo>
                    <a:pt x="28" y="3"/>
                  </a:lnTo>
                  <a:lnTo>
                    <a:pt x="25" y="1"/>
                  </a:lnTo>
                  <a:lnTo>
                    <a:pt x="21" y="0"/>
                  </a:lnTo>
                  <a:lnTo>
                    <a:pt x="8" y="0"/>
                  </a:lnTo>
                  <a:lnTo>
                    <a:pt x="8" y="0"/>
                  </a:lnTo>
                  <a:lnTo>
                    <a:pt x="3" y="1"/>
                  </a:lnTo>
                  <a:lnTo>
                    <a:pt x="1" y="3"/>
                  </a:lnTo>
                  <a:lnTo>
                    <a:pt x="1" y="3"/>
                  </a:lnTo>
                  <a:lnTo>
                    <a:pt x="0" y="9"/>
                  </a:lnTo>
                  <a:lnTo>
                    <a:pt x="3" y="100"/>
                  </a:lnTo>
                  <a:lnTo>
                    <a:pt x="3" y="100"/>
                  </a:lnTo>
                  <a:lnTo>
                    <a:pt x="4" y="109"/>
                  </a:lnTo>
                  <a:lnTo>
                    <a:pt x="4" y="109"/>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141313"/>
                </a:solidFill>
                <a:effectLst/>
                <a:uLnTx/>
                <a:uFillTx/>
                <a:latin typeface="Century Gothic"/>
                <a:ea typeface="+mn-ea"/>
                <a:cs typeface="+mn-cs"/>
              </a:endParaRPr>
            </a:p>
          </p:txBody>
        </p:sp>
        <p:sp>
          <p:nvSpPr>
            <p:cNvPr id="36" name="Freeform 60">
              <a:extLst>
                <a:ext uri="{FF2B5EF4-FFF2-40B4-BE49-F238E27FC236}">
                  <a16:creationId xmlns:a16="http://schemas.microsoft.com/office/drawing/2014/main" id="{256F7036-536C-B30D-C809-10A08CD4E10D}"/>
                </a:ext>
              </a:extLst>
            </p:cNvPr>
            <p:cNvSpPr>
              <a:spLocks/>
            </p:cNvSpPr>
            <p:nvPr/>
          </p:nvSpPr>
          <p:spPr bwMode="auto">
            <a:xfrm>
              <a:off x="1990725" y="3300413"/>
              <a:ext cx="117475" cy="31750"/>
            </a:xfrm>
            <a:custGeom>
              <a:avLst/>
              <a:gdLst>
                <a:gd name="T0" fmla="*/ 10 w 74"/>
                <a:gd name="T1" fmla="*/ 0 h 20"/>
                <a:gd name="T2" fmla="*/ 10 w 74"/>
                <a:gd name="T3" fmla="*/ 0 h 20"/>
                <a:gd name="T4" fmla="*/ 5 w 74"/>
                <a:gd name="T5" fmla="*/ 0 h 20"/>
                <a:gd name="T6" fmla="*/ 3 w 74"/>
                <a:gd name="T7" fmla="*/ 3 h 20"/>
                <a:gd name="T8" fmla="*/ 0 w 74"/>
                <a:gd name="T9" fmla="*/ 6 h 20"/>
                <a:gd name="T10" fmla="*/ 0 w 74"/>
                <a:gd name="T11" fmla="*/ 10 h 20"/>
                <a:gd name="T12" fmla="*/ 19 w 74"/>
                <a:gd name="T13" fmla="*/ 20 h 20"/>
                <a:gd name="T14" fmla="*/ 58 w 74"/>
                <a:gd name="T15" fmla="*/ 20 h 20"/>
                <a:gd name="T16" fmla="*/ 73 w 74"/>
                <a:gd name="T17" fmla="*/ 12 h 20"/>
                <a:gd name="T18" fmla="*/ 73 w 74"/>
                <a:gd name="T19" fmla="*/ 12 h 20"/>
                <a:gd name="T20" fmla="*/ 74 w 74"/>
                <a:gd name="T21" fmla="*/ 10 h 20"/>
                <a:gd name="T22" fmla="*/ 74 w 74"/>
                <a:gd name="T23" fmla="*/ 10 h 20"/>
                <a:gd name="T24" fmla="*/ 73 w 74"/>
                <a:gd name="T25" fmla="*/ 6 h 20"/>
                <a:gd name="T26" fmla="*/ 70 w 74"/>
                <a:gd name="T27" fmla="*/ 3 h 20"/>
                <a:gd name="T28" fmla="*/ 67 w 74"/>
                <a:gd name="T29" fmla="*/ 0 h 20"/>
                <a:gd name="T30" fmla="*/ 63 w 74"/>
                <a:gd name="T31" fmla="*/ 0 h 20"/>
                <a:gd name="T32" fmla="*/ 10 w 74"/>
                <a:gd name="T33" fmla="*/ 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4" h="20">
                  <a:moveTo>
                    <a:pt x="10" y="0"/>
                  </a:moveTo>
                  <a:lnTo>
                    <a:pt x="10" y="0"/>
                  </a:lnTo>
                  <a:lnTo>
                    <a:pt x="5" y="0"/>
                  </a:lnTo>
                  <a:lnTo>
                    <a:pt x="3" y="3"/>
                  </a:lnTo>
                  <a:lnTo>
                    <a:pt x="0" y="6"/>
                  </a:lnTo>
                  <a:lnTo>
                    <a:pt x="0" y="10"/>
                  </a:lnTo>
                  <a:lnTo>
                    <a:pt x="19" y="20"/>
                  </a:lnTo>
                  <a:lnTo>
                    <a:pt x="58" y="20"/>
                  </a:lnTo>
                  <a:lnTo>
                    <a:pt x="73" y="12"/>
                  </a:lnTo>
                  <a:lnTo>
                    <a:pt x="73" y="12"/>
                  </a:lnTo>
                  <a:lnTo>
                    <a:pt x="74" y="10"/>
                  </a:lnTo>
                  <a:lnTo>
                    <a:pt x="74" y="10"/>
                  </a:lnTo>
                  <a:lnTo>
                    <a:pt x="73" y="6"/>
                  </a:lnTo>
                  <a:lnTo>
                    <a:pt x="70" y="3"/>
                  </a:lnTo>
                  <a:lnTo>
                    <a:pt x="67" y="0"/>
                  </a:lnTo>
                  <a:lnTo>
                    <a:pt x="63" y="0"/>
                  </a:lnTo>
                  <a:lnTo>
                    <a:pt x="10"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141313"/>
                </a:solidFill>
                <a:effectLst/>
                <a:uLnTx/>
                <a:uFillTx/>
                <a:latin typeface="Century Gothic"/>
                <a:ea typeface="+mn-ea"/>
                <a:cs typeface="+mn-cs"/>
              </a:endParaRPr>
            </a:p>
          </p:txBody>
        </p:sp>
        <p:sp>
          <p:nvSpPr>
            <p:cNvPr id="37" name="Freeform 61">
              <a:extLst>
                <a:ext uri="{FF2B5EF4-FFF2-40B4-BE49-F238E27FC236}">
                  <a16:creationId xmlns:a16="http://schemas.microsoft.com/office/drawing/2014/main" id="{8D9C26DF-730A-C560-FBE1-0B8E3DADFC72}"/>
                </a:ext>
              </a:extLst>
            </p:cNvPr>
            <p:cNvSpPr>
              <a:spLocks/>
            </p:cNvSpPr>
            <p:nvPr/>
          </p:nvSpPr>
          <p:spPr bwMode="auto">
            <a:xfrm>
              <a:off x="1747838" y="3316288"/>
              <a:ext cx="749300" cy="381000"/>
            </a:xfrm>
            <a:custGeom>
              <a:avLst/>
              <a:gdLst>
                <a:gd name="T0" fmla="*/ 454 w 472"/>
                <a:gd name="T1" fmla="*/ 46 h 240"/>
                <a:gd name="T2" fmla="*/ 440 w 472"/>
                <a:gd name="T3" fmla="*/ 40 h 240"/>
                <a:gd name="T4" fmla="*/ 455 w 472"/>
                <a:gd name="T5" fmla="*/ 14 h 240"/>
                <a:gd name="T6" fmla="*/ 456 w 472"/>
                <a:gd name="T7" fmla="*/ 7 h 240"/>
                <a:gd name="T8" fmla="*/ 452 w 472"/>
                <a:gd name="T9" fmla="*/ 2 h 240"/>
                <a:gd name="T10" fmla="*/ 448 w 472"/>
                <a:gd name="T11" fmla="*/ 0 h 240"/>
                <a:gd name="T12" fmla="*/ 441 w 472"/>
                <a:gd name="T13" fmla="*/ 2 h 240"/>
                <a:gd name="T14" fmla="*/ 415 w 472"/>
                <a:gd name="T15" fmla="*/ 48 h 240"/>
                <a:gd name="T16" fmla="*/ 414 w 472"/>
                <a:gd name="T17" fmla="*/ 48 h 240"/>
                <a:gd name="T18" fmla="*/ 409 w 472"/>
                <a:gd name="T19" fmla="*/ 54 h 240"/>
                <a:gd name="T20" fmla="*/ 375 w 472"/>
                <a:gd name="T21" fmla="*/ 115 h 240"/>
                <a:gd name="T22" fmla="*/ 338 w 472"/>
                <a:gd name="T23" fmla="*/ 51 h 240"/>
                <a:gd name="T24" fmla="*/ 328 w 472"/>
                <a:gd name="T25" fmla="*/ 40 h 240"/>
                <a:gd name="T26" fmla="*/ 313 w 472"/>
                <a:gd name="T27" fmla="*/ 33 h 240"/>
                <a:gd name="T28" fmla="*/ 276 w 472"/>
                <a:gd name="T29" fmla="*/ 21 h 240"/>
                <a:gd name="T30" fmla="*/ 255 w 472"/>
                <a:gd name="T31" fmla="*/ 14 h 240"/>
                <a:gd name="T32" fmla="*/ 237 w 472"/>
                <a:gd name="T33" fmla="*/ 93 h 240"/>
                <a:gd name="T34" fmla="*/ 220 w 472"/>
                <a:gd name="T35" fmla="*/ 157 h 240"/>
                <a:gd name="T36" fmla="*/ 204 w 472"/>
                <a:gd name="T37" fmla="*/ 59 h 240"/>
                <a:gd name="T38" fmla="*/ 197 w 472"/>
                <a:gd name="T39" fmla="*/ 21 h 240"/>
                <a:gd name="T40" fmla="*/ 169 w 472"/>
                <a:gd name="T41" fmla="*/ 36 h 240"/>
                <a:gd name="T42" fmla="*/ 163 w 472"/>
                <a:gd name="T43" fmla="*/ 157 h 240"/>
                <a:gd name="T44" fmla="*/ 146 w 472"/>
                <a:gd name="T45" fmla="*/ 93 h 240"/>
                <a:gd name="T46" fmla="*/ 128 w 472"/>
                <a:gd name="T47" fmla="*/ 14 h 240"/>
                <a:gd name="T48" fmla="*/ 94 w 472"/>
                <a:gd name="T49" fmla="*/ 26 h 240"/>
                <a:gd name="T50" fmla="*/ 37 w 472"/>
                <a:gd name="T51" fmla="*/ 48 h 240"/>
                <a:gd name="T52" fmla="*/ 32 w 472"/>
                <a:gd name="T53" fmla="*/ 53 h 240"/>
                <a:gd name="T54" fmla="*/ 23 w 472"/>
                <a:gd name="T55" fmla="*/ 62 h 240"/>
                <a:gd name="T56" fmla="*/ 15 w 472"/>
                <a:gd name="T57" fmla="*/ 77 h 240"/>
                <a:gd name="T58" fmla="*/ 7 w 472"/>
                <a:gd name="T59" fmla="*/ 101 h 240"/>
                <a:gd name="T60" fmla="*/ 1 w 472"/>
                <a:gd name="T61" fmla="*/ 137 h 240"/>
                <a:gd name="T62" fmla="*/ 0 w 472"/>
                <a:gd name="T63" fmla="*/ 228 h 240"/>
                <a:gd name="T64" fmla="*/ 33 w 472"/>
                <a:gd name="T65" fmla="*/ 232 h 240"/>
                <a:gd name="T66" fmla="*/ 67 w 472"/>
                <a:gd name="T67" fmla="*/ 236 h 240"/>
                <a:gd name="T68" fmla="*/ 69 w 472"/>
                <a:gd name="T69" fmla="*/ 157 h 240"/>
                <a:gd name="T70" fmla="*/ 72 w 472"/>
                <a:gd name="T71" fmla="*/ 141 h 240"/>
                <a:gd name="T72" fmla="*/ 78 w 472"/>
                <a:gd name="T73" fmla="*/ 236 h 240"/>
                <a:gd name="T74" fmla="*/ 134 w 472"/>
                <a:gd name="T75" fmla="*/ 239 h 240"/>
                <a:gd name="T76" fmla="*/ 192 w 472"/>
                <a:gd name="T77" fmla="*/ 240 h 240"/>
                <a:gd name="T78" fmla="*/ 305 w 472"/>
                <a:gd name="T79" fmla="*/ 236 h 240"/>
                <a:gd name="T80" fmla="*/ 346 w 472"/>
                <a:gd name="T81" fmla="*/ 201 h 240"/>
                <a:gd name="T82" fmla="*/ 352 w 472"/>
                <a:gd name="T83" fmla="*/ 210 h 240"/>
                <a:gd name="T84" fmla="*/ 367 w 472"/>
                <a:gd name="T85" fmla="*/ 218 h 240"/>
                <a:gd name="T86" fmla="*/ 376 w 472"/>
                <a:gd name="T87" fmla="*/ 219 h 240"/>
                <a:gd name="T88" fmla="*/ 394 w 472"/>
                <a:gd name="T89" fmla="*/ 214 h 240"/>
                <a:gd name="T90" fmla="*/ 407 w 472"/>
                <a:gd name="T91" fmla="*/ 201 h 240"/>
                <a:gd name="T92" fmla="*/ 467 w 472"/>
                <a:gd name="T93" fmla="*/ 93 h 240"/>
                <a:gd name="T94" fmla="*/ 472 w 472"/>
                <a:gd name="T95" fmla="*/ 79 h 240"/>
                <a:gd name="T96" fmla="*/ 470 w 472"/>
                <a:gd name="T97" fmla="*/ 66 h 240"/>
                <a:gd name="T98" fmla="*/ 465 w 472"/>
                <a:gd name="T99" fmla="*/ 54 h 240"/>
                <a:gd name="T100" fmla="*/ 454 w 472"/>
                <a:gd name="T101" fmla="*/ 46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72" h="240">
                  <a:moveTo>
                    <a:pt x="454" y="46"/>
                  </a:moveTo>
                  <a:lnTo>
                    <a:pt x="454" y="46"/>
                  </a:lnTo>
                  <a:lnTo>
                    <a:pt x="447" y="42"/>
                  </a:lnTo>
                  <a:lnTo>
                    <a:pt x="440" y="40"/>
                  </a:lnTo>
                  <a:lnTo>
                    <a:pt x="455" y="14"/>
                  </a:lnTo>
                  <a:lnTo>
                    <a:pt x="455" y="14"/>
                  </a:lnTo>
                  <a:lnTo>
                    <a:pt x="456" y="10"/>
                  </a:lnTo>
                  <a:lnTo>
                    <a:pt x="456" y="7"/>
                  </a:lnTo>
                  <a:lnTo>
                    <a:pt x="455" y="3"/>
                  </a:lnTo>
                  <a:lnTo>
                    <a:pt x="452" y="2"/>
                  </a:lnTo>
                  <a:lnTo>
                    <a:pt x="452" y="2"/>
                  </a:lnTo>
                  <a:lnTo>
                    <a:pt x="448" y="0"/>
                  </a:lnTo>
                  <a:lnTo>
                    <a:pt x="445" y="0"/>
                  </a:lnTo>
                  <a:lnTo>
                    <a:pt x="441" y="2"/>
                  </a:lnTo>
                  <a:lnTo>
                    <a:pt x="438" y="4"/>
                  </a:lnTo>
                  <a:lnTo>
                    <a:pt x="415" y="48"/>
                  </a:lnTo>
                  <a:lnTo>
                    <a:pt x="415" y="48"/>
                  </a:lnTo>
                  <a:lnTo>
                    <a:pt x="414" y="48"/>
                  </a:lnTo>
                  <a:lnTo>
                    <a:pt x="414" y="48"/>
                  </a:lnTo>
                  <a:lnTo>
                    <a:pt x="409" y="54"/>
                  </a:lnTo>
                  <a:lnTo>
                    <a:pt x="407" y="58"/>
                  </a:lnTo>
                  <a:lnTo>
                    <a:pt x="375" y="115"/>
                  </a:lnTo>
                  <a:lnTo>
                    <a:pt x="338" y="51"/>
                  </a:lnTo>
                  <a:lnTo>
                    <a:pt x="338" y="51"/>
                  </a:lnTo>
                  <a:lnTo>
                    <a:pt x="334" y="46"/>
                  </a:lnTo>
                  <a:lnTo>
                    <a:pt x="328" y="40"/>
                  </a:lnTo>
                  <a:lnTo>
                    <a:pt x="321" y="37"/>
                  </a:lnTo>
                  <a:lnTo>
                    <a:pt x="313" y="33"/>
                  </a:lnTo>
                  <a:lnTo>
                    <a:pt x="313" y="33"/>
                  </a:lnTo>
                  <a:lnTo>
                    <a:pt x="276" y="21"/>
                  </a:lnTo>
                  <a:lnTo>
                    <a:pt x="255" y="14"/>
                  </a:lnTo>
                  <a:lnTo>
                    <a:pt x="255" y="14"/>
                  </a:lnTo>
                  <a:lnTo>
                    <a:pt x="248" y="44"/>
                  </a:lnTo>
                  <a:lnTo>
                    <a:pt x="237" y="93"/>
                  </a:lnTo>
                  <a:lnTo>
                    <a:pt x="220" y="157"/>
                  </a:lnTo>
                  <a:lnTo>
                    <a:pt x="220" y="157"/>
                  </a:lnTo>
                  <a:lnTo>
                    <a:pt x="204" y="59"/>
                  </a:lnTo>
                  <a:lnTo>
                    <a:pt x="204" y="59"/>
                  </a:lnTo>
                  <a:lnTo>
                    <a:pt x="214" y="36"/>
                  </a:lnTo>
                  <a:lnTo>
                    <a:pt x="197" y="21"/>
                  </a:lnTo>
                  <a:lnTo>
                    <a:pt x="186" y="21"/>
                  </a:lnTo>
                  <a:lnTo>
                    <a:pt x="169" y="36"/>
                  </a:lnTo>
                  <a:lnTo>
                    <a:pt x="179" y="59"/>
                  </a:lnTo>
                  <a:lnTo>
                    <a:pt x="163" y="157"/>
                  </a:lnTo>
                  <a:lnTo>
                    <a:pt x="163" y="157"/>
                  </a:lnTo>
                  <a:lnTo>
                    <a:pt x="146" y="93"/>
                  </a:lnTo>
                  <a:lnTo>
                    <a:pt x="135" y="44"/>
                  </a:lnTo>
                  <a:lnTo>
                    <a:pt x="128" y="14"/>
                  </a:lnTo>
                  <a:lnTo>
                    <a:pt x="128" y="14"/>
                  </a:lnTo>
                  <a:lnTo>
                    <a:pt x="94" y="26"/>
                  </a:lnTo>
                  <a:lnTo>
                    <a:pt x="63" y="37"/>
                  </a:lnTo>
                  <a:lnTo>
                    <a:pt x="37" y="48"/>
                  </a:lnTo>
                  <a:lnTo>
                    <a:pt x="37" y="48"/>
                  </a:lnTo>
                  <a:lnTo>
                    <a:pt x="32" y="53"/>
                  </a:lnTo>
                  <a:lnTo>
                    <a:pt x="32" y="53"/>
                  </a:lnTo>
                  <a:lnTo>
                    <a:pt x="23" y="62"/>
                  </a:lnTo>
                  <a:lnTo>
                    <a:pt x="19" y="69"/>
                  </a:lnTo>
                  <a:lnTo>
                    <a:pt x="15" y="77"/>
                  </a:lnTo>
                  <a:lnTo>
                    <a:pt x="11" y="88"/>
                  </a:lnTo>
                  <a:lnTo>
                    <a:pt x="7" y="101"/>
                  </a:lnTo>
                  <a:lnTo>
                    <a:pt x="4" y="117"/>
                  </a:lnTo>
                  <a:lnTo>
                    <a:pt x="1" y="137"/>
                  </a:lnTo>
                  <a:lnTo>
                    <a:pt x="1" y="137"/>
                  </a:lnTo>
                  <a:lnTo>
                    <a:pt x="0" y="228"/>
                  </a:lnTo>
                  <a:lnTo>
                    <a:pt x="0" y="228"/>
                  </a:lnTo>
                  <a:lnTo>
                    <a:pt x="33" y="232"/>
                  </a:lnTo>
                  <a:lnTo>
                    <a:pt x="67" y="236"/>
                  </a:lnTo>
                  <a:lnTo>
                    <a:pt x="67" y="236"/>
                  </a:lnTo>
                  <a:lnTo>
                    <a:pt x="69" y="157"/>
                  </a:lnTo>
                  <a:lnTo>
                    <a:pt x="69" y="157"/>
                  </a:lnTo>
                  <a:lnTo>
                    <a:pt x="69" y="149"/>
                  </a:lnTo>
                  <a:lnTo>
                    <a:pt x="72" y="141"/>
                  </a:lnTo>
                  <a:lnTo>
                    <a:pt x="78" y="127"/>
                  </a:lnTo>
                  <a:lnTo>
                    <a:pt x="78" y="236"/>
                  </a:lnTo>
                  <a:lnTo>
                    <a:pt x="78" y="236"/>
                  </a:lnTo>
                  <a:lnTo>
                    <a:pt x="134" y="239"/>
                  </a:lnTo>
                  <a:lnTo>
                    <a:pt x="192" y="240"/>
                  </a:lnTo>
                  <a:lnTo>
                    <a:pt x="192" y="240"/>
                  </a:lnTo>
                  <a:lnTo>
                    <a:pt x="249" y="239"/>
                  </a:lnTo>
                  <a:lnTo>
                    <a:pt x="305" y="236"/>
                  </a:lnTo>
                  <a:lnTo>
                    <a:pt x="305" y="131"/>
                  </a:lnTo>
                  <a:lnTo>
                    <a:pt x="346" y="201"/>
                  </a:lnTo>
                  <a:lnTo>
                    <a:pt x="346" y="201"/>
                  </a:lnTo>
                  <a:lnTo>
                    <a:pt x="352" y="210"/>
                  </a:lnTo>
                  <a:lnTo>
                    <a:pt x="358" y="215"/>
                  </a:lnTo>
                  <a:lnTo>
                    <a:pt x="367" y="218"/>
                  </a:lnTo>
                  <a:lnTo>
                    <a:pt x="376" y="219"/>
                  </a:lnTo>
                  <a:lnTo>
                    <a:pt x="376" y="219"/>
                  </a:lnTo>
                  <a:lnTo>
                    <a:pt x="385" y="218"/>
                  </a:lnTo>
                  <a:lnTo>
                    <a:pt x="394" y="214"/>
                  </a:lnTo>
                  <a:lnTo>
                    <a:pt x="401" y="208"/>
                  </a:lnTo>
                  <a:lnTo>
                    <a:pt x="407" y="201"/>
                  </a:lnTo>
                  <a:lnTo>
                    <a:pt x="467" y="93"/>
                  </a:lnTo>
                  <a:lnTo>
                    <a:pt x="467" y="93"/>
                  </a:lnTo>
                  <a:lnTo>
                    <a:pt x="470" y="86"/>
                  </a:lnTo>
                  <a:lnTo>
                    <a:pt x="472" y="79"/>
                  </a:lnTo>
                  <a:lnTo>
                    <a:pt x="472" y="73"/>
                  </a:lnTo>
                  <a:lnTo>
                    <a:pt x="470" y="66"/>
                  </a:lnTo>
                  <a:lnTo>
                    <a:pt x="469" y="59"/>
                  </a:lnTo>
                  <a:lnTo>
                    <a:pt x="465" y="54"/>
                  </a:lnTo>
                  <a:lnTo>
                    <a:pt x="459" y="48"/>
                  </a:lnTo>
                  <a:lnTo>
                    <a:pt x="454" y="46"/>
                  </a:lnTo>
                  <a:lnTo>
                    <a:pt x="454" y="4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141313"/>
                </a:solidFill>
                <a:effectLst/>
                <a:uLnTx/>
                <a:uFillTx/>
                <a:latin typeface="Century Gothic"/>
                <a:ea typeface="+mn-ea"/>
                <a:cs typeface="+mn-cs"/>
              </a:endParaRPr>
            </a:p>
          </p:txBody>
        </p:sp>
      </p:grpSp>
      <p:grpSp>
        <p:nvGrpSpPr>
          <p:cNvPr id="38" name="Group 450">
            <a:extLst>
              <a:ext uri="{FF2B5EF4-FFF2-40B4-BE49-F238E27FC236}">
                <a16:creationId xmlns:a16="http://schemas.microsoft.com/office/drawing/2014/main" id="{D29E331D-2B06-D6D8-0794-F7286115EB72}"/>
              </a:ext>
            </a:extLst>
          </p:cNvPr>
          <p:cNvGrpSpPr/>
          <p:nvPr/>
        </p:nvGrpSpPr>
        <p:grpSpPr>
          <a:xfrm>
            <a:off x="8762741" y="2881265"/>
            <a:ext cx="430747" cy="412720"/>
            <a:chOff x="3146426" y="1646238"/>
            <a:chExt cx="720725" cy="690563"/>
          </a:xfrm>
          <a:solidFill>
            <a:schemeClr val="accent2"/>
          </a:solidFill>
        </p:grpSpPr>
        <p:sp>
          <p:nvSpPr>
            <p:cNvPr id="39" name="Freeform 226">
              <a:extLst>
                <a:ext uri="{FF2B5EF4-FFF2-40B4-BE49-F238E27FC236}">
                  <a16:creationId xmlns:a16="http://schemas.microsoft.com/office/drawing/2014/main" id="{C4E9EA1F-4ECD-744C-3E51-FD9F20EA1EC2}"/>
                </a:ext>
              </a:extLst>
            </p:cNvPr>
            <p:cNvSpPr>
              <a:spLocks/>
            </p:cNvSpPr>
            <p:nvPr/>
          </p:nvSpPr>
          <p:spPr bwMode="auto">
            <a:xfrm>
              <a:off x="3481388" y="1984376"/>
              <a:ext cx="163513" cy="22225"/>
            </a:xfrm>
            <a:custGeom>
              <a:avLst/>
              <a:gdLst>
                <a:gd name="T0" fmla="*/ 82 w 207"/>
                <a:gd name="T1" fmla="*/ 29 h 29"/>
                <a:gd name="T2" fmla="*/ 25 w 207"/>
                <a:gd name="T3" fmla="*/ 29 h 29"/>
                <a:gd name="T4" fmla="*/ 25 w 207"/>
                <a:gd name="T5" fmla="*/ 29 h 29"/>
                <a:gd name="T6" fmla="*/ 15 w 207"/>
                <a:gd name="T7" fmla="*/ 27 h 29"/>
                <a:gd name="T8" fmla="*/ 7 w 207"/>
                <a:gd name="T9" fmla="*/ 22 h 29"/>
                <a:gd name="T10" fmla="*/ 2 w 207"/>
                <a:gd name="T11" fmla="*/ 13 h 29"/>
                <a:gd name="T12" fmla="*/ 0 w 207"/>
                <a:gd name="T13" fmla="*/ 4 h 29"/>
                <a:gd name="T14" fmla="*/ 0 w 207"/>
                <a:gd name="T15" fmla="*/ 4 h 29"/>
                <a:gd name="T16" fmla="*/ 0 w 207"/>
                <a:gd name="T17" fmla="*/ 0 h 29"/>
                <a:gd name="T18" fmla="*/ 89 w 207"/>
                <a:gd name="T19" fmla="*/ 0 h 29"/>
                <a:gd name="T20" fmla="*/ 116 w 207"/>
                <a:gd name="T21" fmla="*/ 0 h 29"/>
                <a:gd name="T22" fmla="*/ 207 w 207"/>
                <a:gd name="T23" fmla="*/ 0 h 29"/>
                <a:gd name="T24" fmla="*/ 207 w 207"/>
                <a:gd name="T25" fmla="*/ 0 h 29"/>
                <a:gd name="T26" fmla="*/ 207 w 207"/>
                <a:gd name="T27" fmla="*/ 4 h 29"/>
                <a:gd name="T28" fmla="*/ 207 w 207"/>
                <a:gd name="T29" fmla="*/ 4 h 29"/>
                <a:gd name="T30" fmla="*/ 205 w 207"/>
                <a:gd name="T31" fmla="*/ 13 h 29"/>
                <a:gd name="T32" fmla="*/ 200 w 207"/>
                <a:gd name="T33" fmla="*/ 22 h 29"/>
                <a:gd name="T34" fmla="*/ 191 w 207"/>
                <a:gd name="T35" fmla="*/ 27 h 29"/>
                <a:gd name="T36" fmla="*/ 182 w 207"/>
                <a:gd name="T37" fmla="*/ 29 h 29"/>
                <a:gd name="T38" fmla="*/ 130 w 207"/>
                <a:gd name="T39" fmla="*/ 29 h 29"/>
                <a:gd name="T40" fmla="*/ 82 w 207"/>
                <a:gd name="T41" fmla="*/ 29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07" h="29">
                  <a:moveTo>
                    <a:pt x="82" y="29"/>
                  </a:moveTo>
                  <a:lnTo>
                    <a:pt x="25" y="29"/>
                  </a:lnTo>
                  <a:lnTo>
                    <a:pt x="25" y="29"/>
                  </a:lnTo>
                  <a:lnTo>
                    <a:pt x="15" y="27"/>
                  </a:lnTo>
                  <a:lnTo>
                    <a:pt x="7" y="22"/>
                  </a:lnTo>
                  <a:lnTo>
                    <a:pt x="2" y="13"/>
                  </a:lnTo>
                  <a:lnTo>
                    <a:pt x="0" y="4"/>
                  </a:lnTo>
                  <a:lnTo>
                    <a:pt x="0" y="4"/>
                  </a:lnTo>
                  <a:lnTo>
                    <a:pt x="0" y="0"/>
                  </a:lnTo>
                  <a:lnTo>
                    <a:pt x="89" y="0"/>
                  </a:lnTo>
                  <a:lnTo>
                    <a:pt x="116" y="0"/>
                  </a:lnTo>
                  <a:lnTo>
                    <a:pt x="207" y="0"/>
                  </a:lnTo>
                  <a:lnTo>
                    <a:pt x="207" y="0"/>
                  </a:lnTo>
                  <a:lnTo>
                    <a:pt x="207" y="4"/>
                  </a:lnTo>
                  <a:lnTo>
                    <a:pt x="207" y="4"/>
                  </a:lnTo>
                  <a:lnTo>
                    <a:pt x="205" y="13"/>
                  </a:lnTo>
                  <a:lnTo>
                    <a:pt x="200" y="22"/>
                  </a:lnTo>
                  <a:lnTo>
                    <a:pt x="191" y="27"/>
                  </a:lnTo>
                  <a:lnTo>
                    <a:pt x="182" y="29"/>
                  </a:lnTo>
                  <a:lnTo>
                    <a:pt x="130" y="29"/>
                  </a:lnTo>
                  <a:lnTo>
                    <a:pt x="82" y="29"/>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141313"/>
                </a:solidFill>
                <a:effectLst/>
                <a:uLnTx/>
                <a:uFillTx/>
                <a:latin typeface="Century Gothic"/>
                <a:ea typeface="+mn-ea"/>
                <a:cs typeface="+mn-cs"/>
              </a:endParaRPr>
            </a:p>
          </p:txBody>
        </p:sp>
        <p:sp>
          <p:nvSpPr>
            <p:cNvPr id="40" name="Freeform 227">
              <a:extLst>
                <a:ext uri="{FF2B5EF4-FFF2-40B4-BE49-F238E27FC236}">
                  <a16:creationId xmlns:a16="http://schemas.microsoft.com/office/drawing/2014/main" id="{BFDF8380-CBF1-85AF-9943-4ECF2EE339F4}"/>
                </a:ext>
              </a:extLst>
            </p:cNvPr>
            <p:cNvSpPr>
              <a:spLocks/>
            </p:cNvSpPr>
            <p:nvPr/>
          </p:nvSpPr>
          <p:spPr bwMode="auto">
            <a:xfrm>
              <a:off x="3617913" y="1851026"/>
              <a:ext cx="69850" cy="155575"/>
            </a:xfrm>
            <a:custGeom>
              <a:avLst/>
              <a:gdLst>
                <a:gd name="T0" fmla="*/ 54 w 89"/>
                <a:gd name="T1" fmla="*/ 126 h 198"/>
                <a:gd name="T2" fmla="*/ 34 w 89"/>
                <a:gd name="T3" fmla="*/ 180 h 198"/>
                <a:gd name="T4" fmla="*/ 34 w 89"/>
                <a:gd name="T5" fmla="*/ 180 h 198"/>
                <a:gd name="T6" fmla="*/ 29 w 89"/>
                <a:gd name="T7" fmla="*/ 189 h 198"/>
                <a:gd name="T8" fmla="*/ 22 w 89"/>
                <a:gd name="T9" fmla="*/ 194 h 198"/>
                <a:gd name="T10" fmla="*/ 13 w 89"/>
                <a:gd name="T11" fmla="*/ 198 h 198"/>
                <a:gd name="T12" fmla="*/ 2 w 89"/>
                <a:gd name="T13" fmla="*/ 196 h 198"/>
                <a:gd name="T14" fmla="*/ 2 w 89"/>
                <a:gd name="T15" fmla="*/ 196 h 198"/>
                <a:gd name="T16" fmla="*/ 0 w 89"/>
                <a:gd name="T17" fmla="*/ 194 h 198"/>
                <a:gd name="T18" fmla="*/ 31 w 89"/>
                <a:gd name="T19" fmla="*/ 110 h 198"/>
                <a:gd name="T20" fmla="*/ 39 w 89"/>
                <a:gd name="T21" fmla="*/ 86 h 198"/>
                <a:gd name="T22" fmla="*/ 70 w 89"/>
                <a:gd name="T23" fmla="*/ 0 h 198"/>
                <a:gd name="T24" fmla="*/ 70 w 89"/>
                <a:gd name="T25" fmla="*/ 0 h 198"/>
                <a:gd name="T26" fmla="*/ 73 w 89"/>
                <a:gd name="T27" fmla="*/ 2 h 198"/>
                <a:gd name="T28" fmla="*/ 73 w 89"/>
                <a:gd name="T29" fmla="*/ 2 h 198"/>
                <a:gd name="T30" fmla="*/ 82 w 89"/>
                <a:gd name="T31" fmla="*/ 7 h 198"/>
                <a:gd name="T32" fmla="*/ 87 w 89"/>
                <a:gd name="T33" fmla="*/ 14 h 198"/>
                <a:gd name="T34" fmla="*/ 89 w 89"/>
                <a:gd name="T35" fmla="*/ 23 h 198"/>
                <a:gd name="T36" fmla="*/ 87 w 89"/>
                <a:gd name="T37" fmla="*/ 34 h 198"/>
                <a:gd name="T38" fmla="*/ 70 w 89"/>
                <a:gd name="T39" fmla="*/ 82 h 198"/>
                <a:gd name="T40" fmla="*/ 54 w 89"/>
                <a:gd name="T41" fmla="*/ 126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89" h="198">
                  <a:moveTo>
                    <a:pt x="54" y="126"/>
                  </a:moveTo>
                  <a:lnTo>
                    <a:pt x="34" y="180"/>
                  </a:lnTo>
                  <a:lnTo>
                    <a:pt x="34" y="180"/>
                  </a:lnTo>
                  <a:lnTo>
                    <a:pt x="29" y="189"/>
                  </a:lnTo>
                  <a:lnTo>
                    <a:pt x="22" y="194"/>
                  </a:lnTo>
                  <a:lnTo>
                    <a:pt x="13" y="198"/>
                  </a:lnTo>
                  <a:lnTo>
                    <a:pt x="2" y="196"/>
                  </a:lnTo>
                  <a:lnTo>
                    <a:pt x="2" y="196"/>
                  </a:lnTo>
                  <a:lnTo>
                    <a:pt x="0" y="194"/>
                  </a:lnTo>
                  <a:lnTo>
                    <a:pt x="31" y="110"/>
                  </a:lnTo>
                  <a:lnTo>
                    <a:pt x="39" y="86"/>
                  </a:lnTo>
                  <a:lnTo>
                    <a:pt x="70" y="0"/>
                  </a:lnTo>
                  <a:lnTo>
                    <a:pt x="70" y="0"/>
                  </a:lnTo>
                  <a:lnTo>
                    <a:pt x="73" y="2"/>
                  </a:lnTo>
                  <a:lnTo>
                    <a:pt x="73" y="2"/>
                  </a:lnTo>
                  <a:lnTo>
                    <a:pt x="82" y="7"/>
                  </a:lnTo>
                  <a:lnTo>
                    <a:pt x="87" y="14"/>
                  </a:lnTo>
                  <a:lnTo>
                    <a:pt x="89" y="23"/>
                  </a:lnTo>
                  <a:lnTo>
                    <a:pt x="87" y="34"/>
                  </a:lnTo>
                  <a:lnTo>
                    <a:pt x="70" y="82"/>
                  </a:lnTo>
                  <a:lnTo>
                    <a:pt x="54" y="12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141313"/>
                </a:solidFill>
                <a:effectLst/>
                <a:uLnTx/>
                <a:uFillTx/>
                <a:latin typeface="Century Gothic"/>
                <a:ea typeface="+mn-ea"/>
                <a:cs typeface="+mn-cs"/>
              </a:endParaRPr>
            </a:p>
          </p:txBody>
        </p:sp>
        <p:sp>
          <p:nvSpPr>
            <p:cNvPr id="41" name="Freeform 228">
              <a:extLst>
                <a:ext uri="{FF2B5EF4-FFF2-40B4-BE49-F238E27FC236}">
                  <a16:creationId xmlns:a16="http://schemas.microsoft.com/office/drawing/2014/main" id="{4CFB09EC-3F00-1943-D13A-7160E3996753}"/>
                </a:ext>
              </a:extLst>
            </p:cNvPr>
            <p:cNvSpPr>
              <a:spLocks/>
            </p:cNvSpPr>
            <p:nvPr/>
          </p:nvSpPr>
          <p:spPr bwMode="auto">
            <a:xfrm>
              <a:off x="3228976" y="1776413"/>
              <a:ext cx="166688" cy="296863"/>
            </a:xfrm>
            <a:custGeom>
              <a:avLst/>
              <a:gdLst>
                <a:gd name="T0" fmla="*/ 203 w 210"/>
                <a:gd name="T1" fmla="*/ 110 h 373"/>
                <a:gd name="T2" fmla="*/ 203 w 210"/>
                <a:gd name="T3" fmla="*/ 110 h 373"/>
                <a:gd name="T4" fmla="*/ 194 w 210"/>
                <a:gd name="T5" fmla="*/ 129 h 373"/>
                <a:gd name="T6" fmla="*/ 185 w 210"/>
                <a:gd name="T7" fmla="*/ 151 h 373"/>
                <a:gd name="T8" fmla="*/ 178 w 210"/>
                <a:gd name="T9" fmla="*/ 176 h 373"/>
                <a:gd name="T10" fmla="*/ 169 w 210"/>
                <a:gd name="T11" fmla="*/ 199 h 373"/>
                <a:gd name="T12" fmla="*/ 163 w 210"/>
                <a:gd name="T13" fmla="*/ 226 h 373"/>
                <a:gd name="T14" fmla="*/ 158 w 210"/>
                <a:gd name="T15" fmla="*/ 252 h 373"/>
                <a:gd name="T16" fmla="*/ 153 w 210"/>
                <a:gd name="T17" fmla="*/ 279 h 373"/>
                <a:gd name="T18" fmla="*/ 149 w 210"/>
                <a:gd name="T19" fmla="*/ 308 h 373"/>
                <a:gd name="T20" fmla="*/ 149 w 210"/>
                <a:gd name="T21" fmla="*/ 308 h 373"/>
                <a:gd name="T22" fmla="*/ 147 w 210"/>
                <a:gd name="T23" fmla="*/ 322 h 373"/>
                <a:gd name="T24" fmla="*/ 140 w 210"/>
                <a:gd name="T25" fmla="*/ 336 h 373"/>
                <a:gd name="T26" fmla="*/ 133 w 210"/>
                <a:gd name="T27" fmla="*/ 347 h 373"/>
                <a:gd name="T28" fmla="*/ 123 w 210"/>
                <a:gd name="T29" fmla="*/ 357 h 373"/>
                <a:gd name="T30" fmla="*/ 112 w 210"/>
                <a:gd name="T31" fmla="*/ 364 h 373"/>
                <a:gd name="T32" fmla="*/ 98 w 210"/>
                <a:gd name="T33" fmla="*/ 370 h 373"/>
                <a:gd name="T34" fmla="*/ 83 w 210"/>
                <a:gd name="T35" fmla="*/ 373 h 373"/>
                <a:gd name="T36" fmla="*/ 69 w 210"/>
                <a:gd name="T37" fmla="*/ 373 h 373"/>
                <a:gd name="T38" fmla="*/ 69 w 210"/>
                <a:gd name="T39" fmla="*/ 373 h 373"/>
                <a:gd name="T40" fmla="*/ 55 w 210"/>
                <a:gd name="T41" fmla="*/ 372 h 373"/>
                <a:gd name="T42" fmla="*/ 41 w 210"/>
                <a:gd name="T43" fmla="*/ 366 h 373"/>
                <a:gd name="T44" fmla="*/ 28 w 210"/>
                <a:gd name="T45" fmla="*/ 359 h 373"/>
                <a:gd name="T46" fmla="*/ 18 w 210"/>
                <a:gd name="T47" fmla="*/ 348 h 373"/>
                <a:gd name="T48" fmla="*/ 9 w 210"/>
                <a:gd name="T49" fmla="*/ 336 h 373"/>
                <a:gd name="T50" fmla="*/ 3 w 210"/>
                <a:gd name="T51" fmla="*/ 324 h 373"/>
                <a:gd name="T52" fmla="*/ 0 w 210"/>
                <a:gd name="T53" fmla="*/ 309 h 373"/>
                <a:gd name="T54" fmla="*/ 0 w 210"/>
                <a:gd name="T55" fmla="*/ 293 h 373"/>
                <a:gd name="T56" fmla="*/ 0 w 210"/>
                <a:gd name="T57" fmla="*/ 288 h 373"/>
                <a:gd name="T58" fmla="*/ 0 w 210"/>
                <a:gd name="T59" fmla="*/ 288 h 373"/>
                <a:gd name="T60" fmla="*/ 3 w 210"/>
                <a:gd name="T61" fmla="*/ 251 h 373"/>
                <a:gd name="T62" fmla="*/ 9 w 210"/>
                <a:gd name="T63" fmla="*/ 215 h 373"/>
                <a:gd name="T64" fmla="*/ 16 w 210"/>
                <a:gd name="T65" fmla="*/ 179 h 373"/>
                <a:gd name="T66" fmla="*/ 23 w 210"/>
                <a:gd name="T67" fmla="*/ 147 h 373"/>
                <a:gd name="T68" fmla="*/ 34 w 210"/>
                <a:gd name="T69" fmla="*/ 115 h 373"/>
                <a:gd name="T70" fmla="*/ 44 w 210"/>
                <a:gd name="T71" fmla="*/ 87 h 373"/>
                <a:gd name="T72" fmla="*/ 57 w 210"/>
                <a:gd name="T73" fmla="*/ 60 h 373"/>
                <a:gd name="T74" fmla="*/ 69 w 210"/>
                <a:gd name="T75" fmla="*/ 37 h 373"/>
                <a:gd name="T76" fmla="*/ 69 w 210"/>
                <a:gd name="T77" fmla="*/ 37 h 373"/>
                <a:gd name="T78" fmla="*/ 74 w 210"/>
                <a:gd name="T79" fmla="*/ 28 h 373"/>
                <a:gd name="T80" fmla="*/ 82 w 210"/>
                <a:gd name="T81" fmla="*/ 21 h 373"/>
                <a:gd name="T82" fmla="*/ 91 w 210"/>
                <a:gd name="T83" fmla="*/ 14 h 373"/>
                <a:gd name="T84" fmla="*/ 99 w 210"/>
                <a:gd name="T85" fmla="*/ 8 h 373"/>
                <a:gd name="T86" fmla="*/ 108 w 210"/>
                <a:gd name="T87" fmla="*/ 5 h 373"/>
                <a:gd name="T88" fmla="*/ 119 w 210"/>
                <a:gd name="T89" fmla="*/ 1 h 373"/>
                <a:gd name="T90" fmla="*/ 128 w 210"/>
                <a:gd name="T91" fmla="*/ 0 h 373"/>
                <a:gd name="T92" fmla="*/ 140 w 210"/>
                <a:gd name="T93" fmla="*/ 0 h 373"/>
                <a:gd name="T94" fmla="*/ 140 w 210"/>
                <a:gd name="T95" fmla="*/ 0 h 373"/>
                <a:gd name="T96" fmla="*/ 155 w 210"/>
                <a:gd name="T97" fmla="*/ 3 h 373"/>
                <a:gd name="T98" fmla="*/ 169 w 210"/>
                <a:gd name="T99" fmla="*/ 8 h 373"/>
                <a:gd name="T100" fmla="*/ 181 w 210"/>
                <a:gd name="T101" fmla="*/ 16 h 373"/>
                <a:gd name="T102" fmla="*/ 192 w 210"/>
                <a:gd name="T103" fmla="*/ 26 h 373"/>
                <a:gd name="T104" fmla="*/ 199 w 210"/>
                <a:gd name="T105" fmla="*/ 39 h 373"/>
                <a:gd name="T106" fmla="*/ 206 w 210"/>
                <a:gd name="T107" fmla="*/ 51 h 373"/>
                <a:gd name="T108" fmla="*/ 210 w 210"/>
                <a:gd name="T109" fmla="*/ 65 h 373"/>
                <a:gd name="T110" fmla="*/ 210 w 210"/>
                <a:gd name="T111" fmla="*/ 81 h 373"/>
                <a:gd name="T112" fmla="*/ 210 w 210"/>
                <a:gd name="T113" fmla="*/ 81 h 373"/>
                <a:gd name="T114" fmla="*/ 208 w 210"/>
                <a:gd name="T115" fmla="*/ 96 h 373"/>
                <a:gd name="T116" fmla="*/ 203 w 210"/>
                <a:gd name="T117" fmla="*/ 110 h 373"/>
                <a:gd name="T118" fmla="*/ 203 w 210"/>
                <a:gd name="T119" fmla="*/ 110 h 3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10" h="373">
                  <a:moveTo>
                    <a:pt x="203" y="110"/>
                  </a:moveTo>
                  <a:lnTo>
                    <a:pt x="203" y="110"/>
                  </a:lnTo>
                  <a:lnTo>
                    <a:pt x="194" y="129"/>
                  </a:lnTo>
                  <a:lnTo>
                    <a:pt x="185" y="151"/>
                  </a:lnTo>
                  <a:lnTo>
                    <a:pt x="178" y="176"/>
                  </a:lnTo>
                  <a:lnTo>
                    <a:pt x="169" y="199"/>
                  </a:lnTo>
                  <a:lnTo>
                    <a:pt x="163" y="226"/>
                  </a:lnTo>
                  <a:lnTo>
                    <a:pt x="158" y="252"/>
                  </a:lnTo>
                  <a:lnTo>
                    <a:pt x="153" y="279"/>
                  </a:lnTo>
                  <a:lnTo>
                    <a:pt x="149" y="308"/>
                  </a:lnTo>
                  <a:lnTo>
                    <a:pt x="149" y="308"/>
                  </a:lnTo>
                  <a:lnTo>
                    <a:pt x="147" y="322"/>
                  </a:lnTo>
                  <a:lnTo>
                    <a:pt x="140" y="336"/>
                  </a:lnTo>
                  <a:lnTo>
                    <a:pt x="133" y="347"/>
                  </a:lnTo>
                  <a:lnTo>
                    <a:pt x="123" y="357"/>
                  </a:lnTo>
                  <a:lnTo>
                    <a:pt x="112" y="364"/>
                  </a:lnTo>
                  <a:lnTo>
                    <a:pt x="98" y="370"/>
                  </a:lnTo>
                  <a:lnTo>
                    <a:pt x="83" y="373"/>
                  </a:lnTo>
                  <a:lnTo>
                    <a:pt x="69" y="373"/>
                  </a:lnTo>
                  <a:lnTo>
                    <a:pt x="69" y="373"/>
                  </a:lnTo>
                  <a:lnTo>
                    <a:pt x="55" y="372"/>
                  </a:lnTo>
                  <a:lnTo>
                    <a:pt x="41" y="366"/>
                  </a:lnTo>
                  <a:lnTo>
                    <a:pt x="28" y="359"/>
                  </a:lnTo>
                  <a:lnTo>
                    <a:pt x="18" y="348"/>
                  </a:lnTo>
                  <a:lnTo>
                    <a:pt x="9" y="336"/>
                  </a:lnTo>
                  <a:lnTo>
                    <a:pt x="3" y="324"/>
                  </a:lnTo>
                  <a:lnTo>
                    <a:pt x="0" y="309"/>
                  </a:lnTo>
                  <a:lnTo>
                    <a:pt x="0" y="293"/>
                  </a:lnTo>
                  <a:lnTo>
                    <a:pt x="0" y="288"/>
                  </a:lnTo>
                  <a:lnTo>
                    <a:pt x="0" y="288"/>
                  </a:lnTo>
                  <a:lnTo>
                    <a:pt x="3" y="251"/>
                  </a:lnTo>
                  <a:lnTo>
                    <a:pt x="9" y="215"/>
                  </a:lnTo>
                  <a:lnTo>
                    <a:pt x="16" y="179"/>
                  </a:lnTo>
                  <a:lnTo>
                    <a:pt x="23" y="147"/>
                  </a:lnTo>
                  <a:lnTo>
                    <a:pt x="34" y="115"/>
                  </a:lnTo>
                  <a:lnTo>
                    <a:pt x="44" y="87"/>
                  </a:lnTo>
                  <a:lnTo>
                    <a:pt x="57" y="60"/>
                  </a:lnTo>
                  <a:lnTo>
                    <a:pt x="69" y="37"/>
                  </a:lnTo>
                  <a:lnTo>
                    <a:pt x="69" y="37"/>
                  </a:lnTo>
                  <a:lnTo>
                    <a:pt x="74" y="28"/>
                  </a:lnTo>
                  <a:lnTo>
                    <a:pt x="82" y="21"/>
                  </a:lnTo>
                  <a:lnTo>
                    <a:pt x="91" y="14"/>
                  </a:lnTo>
                  <a:lnTo>
                    <a:pt x="99" y="8"/>
                  </a:lnTo>
                  <a:lnTo>
                    <a:pt x="108" y="5"/>
                  </a:lnTo>
                  <a:lnTo>
                    <a:pt x="119" y="1"/>
                  </a:lnTo>
                  <a:lnTo>
                    <a:pt x="128" y="0"/>
                  </a:lnTo>
                  <a:lnTo>
                    <a:pt x="140" y="0"/>
                  </a:lnTo>
                  <a:lnTo>
                    <a:pt x="140" y="0"/>
                  </a:lnTo>
                  <a:lnTo>
                    <a:pt x="155" y="3"/>
                  </a:lnTo>
                  <a:lnTo>
                    <a:pt x="169" y="8"/>
                  </a:lnTo>
                  <a:lnTo>
                    <a:pt x="181" y="16"/>
                  </a:lnTo>
                  <a:lnTo>
                    <a:pt x="192" y="26"/>
                  </a:lnTo>
                  <a:lnTo>
                    <a:pt x="199" y="39"/>
                  </a:lnTo>
                  <a:lnTo>
                    <a:pt x="206" y="51"/>
                  </a:lnTo>
                  <a:lnTo>
                    <a:pt x="210" y="65"/>
                  </a:lnTo>
                  <a:lnTo>
                    <a:pt x="210" y="81"/>
                  </a:lnTo>
                  <a:lnTo>
                    <a:pt x="210" y="81"/>
                  </a:lnTo>
                  <a:lnTo>
                    <a:pt x="208" y="96"/>
                  </a:lnTo>
                  <a:lnTo>
                    <a:pt x="203" y="110"/>
                  </a:lnTo>
                  <a:lnTo>
                    <a:pt x="203" y="11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141313"/>
                </a:solidFill>
                <a:effectLst/>
                <a:uLnTx/>
                <a:uFillTx/>
                <a:latin typeface="Century Gothic"/>
                <a:ea typeface="+mn-ea"/>
                <a:cs typeface="+mn-cs"/>
              </a:endParaRPr>
            </a:p>
          </p:txBody>
        </p:sp>
        <p:sp>
          <p:nvSpPr>
            <p:cNvPr id="42" name="Freeform 229">
              <a:extLst>
                <a:ext uri="{FF2B5EF4-FFF2-40B4-BE49-F238E27FC236}">
                  <a16:creationId xmlns:a16="http://schemas.microsoft.com/office/drawing/2014/main" id="{AEB58349-079D-75FF-24FC-B58BF61CE4AC}"/>
                </a:ext>
              </a:extLst>
            </p:cNvPr>
            <p:cNvSpPr>
              <a:spLocks/>
            </p:cNvSpPr>
            <p:nvPr/>
          </p:nvSpPr>
          <p:spPr bwMode="auto">
            <a:xfrm>
              <a:off x="3230563" y="1981201"/>
              <a:ext cx="196850" cy="355600"/>
            </a:xfrm>
            <a:custGeom>
              <a:avLst/>
              <a:gdLst>
                <a:gd name="T0" fmla="*/ 125 w 250"/>
                <a:gd name="T1" fmla="*/ 368 h 446"/>
                <a:gd name="T2" fmla="*/ 120 w 250"/>
                <a:gd name="T3" fmla="*/ 388 h 446"/>
                <a:gd name="T4" fmla="*/ 120 w 250"/>
                <a:gd name="T5" fmla="*/ 407 h 446"/>
                <a:gd name="T6" fmla="*/ 129 w 250"/>
                <a:gd name="T7" fmla="*/ 425 h 446"/>
                <a:gd name="T8" fmla="*/ 143 w 250"/>
                <a:gd name="T9" fmla="*/ 439 h 446"/>
                <a:gd name="T10" fmla="*/ 152 w 250"/>
                <a:gd name="T11" fmla="*/ 443 h 446"/>
                <a:gd name="T12" fmla="*/ 173 w 250"/>
                <a:gd name="T13" fmla="*/ 446 h 446"/>
                <a:gd name="T14" fmla="*/ 193 w 250"/>
                <a:gd name="T15" fmla="*/ 443 h 446"/>
                <a:gd name="T16" fmla="*/ 209 w 250"/>
                <a:gd name="T17" fmla="*/ 430 h 446"/>
                <a:gd name="T18" fmla="*/ 216 w 250"/>
                <a:gd name="T19" fmla="*/ 423 h 446"/>
                <a:gd name="T20" fmla="*/ 219 w 250"/>
                <a:gd name="T21" fmla="*/ 418 h 446"/>
                <a:gd name="T22" fmla="*/ 241 w 250"/>
                <a:gd name="T23" fmla="*/ 361 h 446"/>
                <a:gd name="T24" fmla="*/ 250 w 250"/>
                <a:gd name="T25" fmla="*/ 299 h 446"/>
                <a:gd name="T26" fmla="*/ 250 w 250"/>
                <a:gd name="T27" fmla="*/ 274 h 446"/>
                <a:gd name="T28" fmla="*/ 246 w 250"/>
                <a:gd name="T29" fmla="*/ 228 h 446"/>
                <a:gd name="T30" fmla="*/ 235 w 250"/>
                <a:gd name="T31" fmla="*/ 185 h 446"/>
                <a:gd name="T32" fmla="*/ 218 w 250"/>
                <a:gd name="T33" fmla="*/ 142 h 446"/>
                <a:gd name="T34" fmla="*/ 195 w 250"/>
                <a:gd name="T35" fmla="*/ 105 h 446"/>
                <a:gd name="T36" fmla="*/ 166 w 250"/>
                <a:gd name="T37" fmla="*/ 71 h 446"/>
                <a:gd name="T38" fmla="*/ 134 w 250"/>
                <a:gd name="T39" fmla="*/ 41 h 446"/>
                <a:gd name="T40" fmla="*/ 97 w 250"/>
                <a:gd name="T41" fmla="*/ 16 h 446"/>
                <a:gd name="T42" fmla="*/ 77 w 250"/>
                <a:gd name="T43" fmla="*/ 5 h 446"/>
                <a:gd name="T44" fmla="*/ 61 w 250"/>
                <a:gd name="T45" fmla="*/ 1 h 446"/>
                <a:gd name="T46" fmla="*/ 50 w 250"/>
                <a:gd name="T47" fmla="*/ 0 h 446"/>
                <a:gd name="T48" fmla="*/ 31 w 250"/>
                <a:gd name="T49" fmla="*/ 5 h 446"/>
                <a:gd name="T50" fmla="*/ 15 w 250"/>
                <a:gd name="T51" fmla="*/ 17 h 446"/>
                <a:gd name="T52" fmla="*/ 4 w 250"/>
                <a:gd name="T53" fmla="*/ 35 h 446"/>
                <a:gd name="T54" fmla="*/ 2 w 250"/>
                <a:gd name="T55" fmla="*/ 46 h 446"/>
                <a:gd name="T56" fmla="*/ 2 w 250"/>
                <a:gd name="T57" fmla="*/ 64 h 446"/>
                <a:gd name="T58" fmla="*/ 8 w 250"/>
                <a:gd name="T59" fmla="*/ 78 h 446"/>
                <a:gd name="T60" fmla="*/ 18 w 250"/>
                <a:gd name="T61" fmla="*/ 92 h 446"/>
                <a:gd name="T62" fmla="*/ 31 w 250"/>
                <a:gd name="T63" fmla="*/ 101 h 446"/>
                <a:gd name="T64" fmla="*/ 45 w 250"/>
                <a:gd name="T65" fmla="*/ 108 h 446"/>
                <a:gd name="T66" fmla="*/ 79 w 250"/>
                <a:gd name="T67" fmla="*/ 133 h 446"/>
                <a:gd name="T68" fmla="*/ 116 w 250"/>
                <a:gd name="T69" fmla="*/ 178 h 446"/>
                <a:gd name="T70" fmla="*/ 134 w 250"/>
                <a:gd name="T71" fmla="*/ 219 h 446"/>
                <a:gd name="T72" fmla="*/ 143 w 250"/>
                <a:gd name="T73" fmla="*/ 247 h 446"/>
                <a:gd name="T74" fmla="*/ 145 w 250"/>
                <a:gd name="T75" fmla="*/ 277 h 446"/>
                <a:gd name="T76" fmla="*/ 145 w 250"/>
                <a:gd name="T77" fmla="*/ 292 h 446"/>
                <a:gd name="T78" fmla="*/ 139 w 250"/>
                <a:gd name="T79" fmla="*/ 333 h 446"/>
                <a:gd name="T80" fmla="*/ 125 w 250"/>
                <a:gd name="T81" fmla="*/ 368 h 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50" h="446">
                  <a:moveTo>
                    <a:pt x="125" y="368"/>
                  </a:moveTo>
                  <a:lnTo>
                    <a:pt x="125" y="368"/>
                  </a:lnTo>
                  <a:lnTo>
                    <a:pt x="122" y="379"/>
                  </a:lnTo>
                  <a:lnTo>
                    <a:pt x="120" y="388"/>
                  </a:lnTo>
                  <a:lnTo>
                    <a:pt x="118" y="398"/>
                  </a:lnTo>
                  <a:lnTo>
                    <a:pt x="120" y="407"/>
                  </a:lnTo>
                  <a:lnTo>
                    <a:pt x="123" y="416"/>
                  </a:lnTo>
                  <a:lnTo>
                    <a:pt x="129" y="425"/>
                  </a:lnTo>
                  <a:lnTo>
                    <a:pt x="136" y="432"/>
                  </a:lnTo>
                  <a:lnTo>
                    <a:pt x="143" y="439"/>
                  </a:lnTo>
                  <a:lnTo>
                    <a:pt x="143" y="439"/>
                  </a:lnTo>
                  <a:lnTo>
                    <a:pt x="152" y="443"/>
                  </a:lnTo>
                  <a:lnTo>
                    <a:pt x="162" y="446"/>
                  </a:lnTo>
                  <a:lnTo>
                    <a:pt x="173" y="446"/>
                  </a:lnTo>
                  <a:lnTo>
                    <a:pt x="182" y="446"/>
                  </a:lnTo>
                  <a:lnTo>
                    <a:pt x="193" y="443"/>
                  </a:lnTo>
                  <a:lnTo>
                    <a:pt x="202" y="438"/>
                  </a:lnTo>
                  <a:lnTo>
                    <a:pt x="209" y="430"/>
                  </a:lnTo>
                  <a:lnTo>
                    <a:pt x="216" y="423"/>
                  </a:lnTo>
                  <a:lnTo>
                    <a:pt x="216" y="423"/>
                  </a:lnTo>
                  <a:lnTo>
                    <a:pt x="219" y="418"/>
                  </a:lnTo>
                  <a:lnTo>
                    <a:pt x="219" y="418"/>
                  </a:lnTo>
                  <a:lnTo>
                    <a:pt x="232" y="390"/>
                  </a:lnTo>
                  <a:lnTo>
                    <a:pt x="241" y="361"/>
                  </a:lnTo>
                  <a:lnTo>
                    <a:pt x="246" y="329"/>
                  </a:lnTo>
                  <a:lnTo>
                    <a:pt x="250" y="299"/>
                  </a:lnTo>
                  <a:lnTo>
                    <a:pt x="250" y="299"/>
                  </a:lnTo>
                  <a:lnTo>
                    <a:pt x="250" y="274"/>
                  </a:lnTo>
                  <a:lnTo>
                    <a:pt x="250" y="251"/>
                  </a:lnTo>
                  <a:lnTo>
                    <a:pt x="246" y="228"/>
                  </a:lnTo>
                  <a:lnTo>
                    <a:pt x="241" y="206"/>
                  </a:lnTo>
                  <a:lnTo>
                    <a:pt x="235" y="185"/>
                  </a:lnTo>
                  <a:lnTo>
                    <a:pt x="227" y="163"/>
                  </a:lnTo>
                  <a:lnTo>
                    <a:pt x="218" y="142"/>
                  </a:lnTo>
                  <a:lnTo>
                    <a:pt x="207" y="124"/>
                  </a:lnTo>
                  <a:lnTo>
                    <a:pt x="195" y="105"/>
                  </a:lnTo>
                  <a:lnTo>
                    <a:pt x="180" y="87"/>
                  </a:lnTo>
                  <a:lnTo>
                    <a:pt x="166" y="71"/>
                  </a:lnTo>
                  <a:lnTo>
                    <a:pt x="150" y="55"/>
                  </a:lnTo>
                  <a:lnTo>
                    <a:pt x="134" y="41"/>
                  </a:lnTo>
                  <a:lnTo>
                    <a:pt x="116" y="28"/>
                  </a:lnTo>
                  <a:lnTo>
                    <a:pt x="97" y="16"/>
                  </a:lnTo>
                  <a:lnTo>
                    <a:pt x="77" y="5"/>
                  </a:lnTo>
                  <a:lnTo>
                    <a:pt x="77" y="5"/>
                  </a:lnTo>
                  <a:lnTo>
                    <a:pt x="70" y="3"/>
                  </a:lnTo>
                  <a:lnTo>
                    <a:pt x="61" y="1"/>
                  </a:lnTo>
                  <a:lnTo>
                    <a:pt x="61" y="1"/>
                  </a:lnTo>
                  <a:lnTo>
                    <a:pt x="50" y="0"/>
                  </a:lnTo>
                  <a:lnTo>
                    <a:pt x="40" y="1"/>
                  </a:lnTo>
                  <a:lnTo>
                    <a:pt x="31" y="5"/>
                  </a:lnTo>
                  <a:lnTo>
                    <a:pt x="22" y="10"/>
                  </a:lnTo>
                  <a:lnTo>
                    <a:pt x="15" y="17"/>
                  </a:lnTo>
                  <a:lnTo>
                    <a:pt x="9" y="26"/>
                  </a:lnTo>
                  <a:lnTo>
                    <a:pt x="4" y="35"/>
                  </a:lnTo>
                  <a:lnTo>
                    <a:pt x="2" y="46"/>
                  </a:lnTo>
                  <a:lnTo>
                    <a:pt x="2" y="46"/>
                  </a:lnTo>
                  <a:lnTo>
                    <a:pt x="0" y="55"/>
                  </a:lnTo>
                  <a:lnTo>
                    <a:pt x="2" y="64"/>
                  </a:lnTo>
                  <a:lnTo>
                    <a:pt x="4" y="71"/>
                  </a:lnTo>
                  <a:lnTo>
                    <a:pt x="8" y="78"/>
                  </a:lnTo>
                  <a:lnTo>
                    <a:pt x="13" y="85"/>
                  </a:lnTo>
                  <a:lnTo>
                    <a:pt x="18" y="92"/>
                  </a:lnTo>
                  <a:lnTo>
                    <a:pt x="24" y="96"/>
                  </a:lnTo>
                  <a:lnTo>
                    <a:pt x="31" y="101"/>
                  </a:lnTo>
                  <a:lnTo>
                    <a:pt x="31" y="101"/>
                  </a:lnTo>
                  <a:lnTo>
                    <a:pt x="45" y="108"/>
                  </a:lnTo>
                  <a:lnTo>
                    <a:pt x="57" y="115"/>
                  </a:lnTo>
                  <a:lnTo>
                    <a:pt x="79" y="133"/>
                  </a:lnTo>
                  <a:lnTo>
                    <a:pt x="100" y="155"/>
                  </a:lnTo>
                  <a:lnTo>
                    <a:pt x="116" y="178"/>
                  </a:lnTo>
                  <a:lnTo>
                    <a:pt x="130" y="204"/>
                  </a:lnTo>
                  <a:lnTo>
                    <a:pt x="134" y="219"/>
                  </a:lnTo>
                  <a:lnTo>
                    <a:pt x="139" y="233"/>
                  </a:lnTo>
                  <a:lnTo>
                    <a:pt x="143" y="247"/>
                  </a:lnTo>
                  <a:lnTo>
                    <a:pt x="145" y="261"/>
                  </a:lnTo>
                  <a:lnTo>
                    <a:pt x="145" y="277"/>
                  </a:lnTo>
                  <a:lnTo>
                    <a:pt x="145" y="292"/>
                  </a:lnTo>
                  <a:lnTo>
                    <a:pt x="145" y="292"/>
                  </a:lnTo>
                  <a:lnTo>
                    <a:pt x="143" y="313"/>
                  </a:lnTo>
                  <a:lnTo>
                    <a:pt x="139" y="333"/>
                  </a:lnTo>
                  <a:lnTo>
                    <a:pt x="132" y="350"/>
                  </a:lnTo>
                  <a:lnTo>
                    <a:pt x="125" y="368"/>
                  </a:lnTo>
                  <a:lnTo>
                    <a:pt x="125" y="36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141313"/>
                </a:solidFill>
                <a:effectLst/>
                <a:uLnTx/>
                <a:uFillTx/>
                <a:latin typeface="Century Gothic"/>
                <a:ea typeface="+mn-ea"/>
                <a:cs typeface="+mn-cs"/>
              </a:endParaRPr>
            </a:p>
          </p:txBody>
        </p:sp>
        <p:sp>
          <p:nvSpPr>
            <p:cNvPr id="43" name="Freeform 230">
              <a:extLst>
                <a:ext uri="{FF2B5EF4-FFF2-40B4-BE49-F238E27FC236}">
                  <a16:creationId xmlns:a16="http://schemas.microsoft.com/office/drawing/2014/main" id="{5FD110B3-5045-05E0-3F55-D88941894152}"/>
                </a:ext>
              </a:extLst>
            </p:cNvPr>
            <p:cNvSpPr>
              <a:spLocks/>
            </p:cNvSpPr>
            <p:nvPr/>
          </p:nvSpPr>
          <p:spPr bwMode="auto">
            <a:xfrm>
              <a:off x="3340101" y="1804988"/>
              <a:ext cx="201613" cy="161925"/>
            </a:xfrm>
            <a:custGeom>
              <a:avLst/>
              <a:gdLst>
                <a:gd name="T0" fmla="*/ 68 w 255"/>
                <a:gd name="T1" fmla="*/ 29 h 205"/>
                <a:gd name="T2" fmla="*/ 64 w 255"/>
                <a:gd name="T3" fmla="*/ 16 h 205"/>
                <a:gd name="T4" fmla="*/ 57 w 255"/>
                <a:gd name="T5" fmla="*/ 7 h 205"/>
                <a:gd name="T6" fmla="*/ 47 w 255"/>
                <a:gd name="T7" fmla="*/ 2 h 205"/>
                <a:gd name="T8" fmla="*/ 34 w 255"/>
                <a:gd name="T9" fmla="*/ 0 h 205"/>
                <a:gd name="T10" fmla="*/ 27 w 255"/>
                <a:gd name="T11" fmla="*/ 0 h 205"/>
                <a:gd name="T12" fmla="*/ 15 w 255"/>
                <a:gd name="T13" fmla="*/ 5 h 205"/>
                <a:gd name="T14" fmla="*/ 6 w 255"/>
                <a:gd name="T15" fmla="*/ 14 h 205"/>
                <a:gd name="T16" fmla="*/ 0 w 255"/>
                <a:gd name="T17" fmla="*/ 27 h 205"/>
                <a:gd name="T18" fmla="*/ 0 w 255"/>
                <a:gd name="T19" fmla="*/ 34 h 205"/>
                <a:gd name="T20" fmla="*/ 0 w 255"/>
                <a:gd name="T21" fmla="*/ 38 h 205"/>
                <a:gd name="T22" fmla="*/ 11 w 255"/>
                <a:gd name="T23" fmla="*/ 77 h 205"/>
                <a:gd name="T24" fmla="*/ 29 w 255"/>
                <a:gd name="T25" fmla="*/ 112 h 205"/>
                <a:gd name="T26" fmla="*/ 38 w 255"/>
                <a:gd name="T27" fmla="*/ 125 h 205"/>
                <a:gd name="T28" fmla="*/ 57 w 255"/>
                <a:gd name="T29" fmla="*/ 148 h 205"/>
                <a:gd name="T30" fmla="*/ 79 w 255"/>
                <a:gd name="T31" fmla="*/ 166 h 205"/>
                <a:gd name="T32" fmla="*/ 116 w 255"/>
                <a:gd name="T33" fmla="*/ 187 h 205"/>
                <a:gd name="T34" fmla="*/ 169 w 255"/>
                <a:gd name="T35" fmla="*/ 203 h 205"/>
                <a:gd name="T36" fmla="*/ 226 w 255"/>
                <a:gd name="T37" fmla="*/ 201 h 205"/>
                <a:gd name="T38" fmla="*/ 237 w 255"/>
                <a:gd name="T39" fmla="*/ 200 h 205"/>
                <a:gd name="T40" fmla="*/ 242 w 255"/>
                <a:gd name="T41" fmla="*/ 194 h 205"/>
                <a:gd name="T42" fmla="*/ 251 w 255"/>
                <a:gd name="T43" fmla="*/ 185 h 205"/>
                <a:gd name="T44" fmla="*/ 255 w 255"/>
                <a:gd name="T45" fmla="*/ 173 h 205"/>
                <a:gd name="T46" fmla="*/ 255 w 255"/>
                <a:gd name="T47" fmla="*/ 160 h 205"/>
                <a:gd name="T48" fmla="*/ 251 w 255"/>
                <a:gd name="T49" fmla="*/ 153 h 205"/>
                <a:gd name="T50" fmla="*/ 237 w 255"/>
                <a:gd name="T51" fmla="*/ 139 h 205"/>
                <a:gd name="T52" fmla="*/ 216 w 255"/>
                <a:gd name="T53" fmla="*/ 135 h 205"/>
                <a:gd name="T54" fmla="*/ 198 w 255"/>
                <a:gd name="T55" fmla="*/ 137 h 205"/>
                <a:gd name="T56" fmla="*/ 161 w 255"/>
                <a:gd name="T57" fmla="*/ 132 h 205"/>
                <a:gd name="T58" fmla="*/ 127 w 255"/>
                <a:gd name="T59" fmla="*/ 118 h 205"/>
                <a:gd name="T60" fmla="*/ 98 w 255"/>
                <a:gd name="T61" fmla="*/ 93 h 205"/>
                <a:gd name="T62" fmla="*/ 86 w 255"/>
                <a:gd name="T63" fmla="*/ 77 h 205"/>
                <a:gd name="T64" fmla="*/ 75 w 255"/>
                <a:gd name="T65" fmla="*/ 54 h 205"/>
                <a:gd name="T66" fmla="*/ 68 w 255"/>
                <a:gd name="T67" fmla="*/ 29 h 2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55" h="205">
                  <a:moveTo>
                    <a:pt x="68" y="29"/>
                  </a:moveTo>
                  <a:lnTo>
                    <a:pt x="68" y="29"/>
                  </a:lnTo>
                  <a:lnTo>
                    <a:pt x="66" y="23"/>
                  </a:lnTo>
                  <a:lnTo>
                    <a:pt x="64" y="16"/>
                  </a:lnTo>
                  <a:lnTo>
                    <a:pt x="61" y="13"/>
                  </a:lnTo>
                  <a:lnTo>
                    <a:pt x="57" y="7"/>
                  </a:lnTo>
                  <a:lnTo>
                    <a:pt x="52" y="4"/>
                  </a:lnTo>
                  <a:lnTo>
                    <a:pt x="47" y="2"/>
                  </a:lnTo>
                  <a:lnTo>
                    <a:pt x="40" y="0"/>
                  </a:lnTo>
                  <a:lnTo>
                    <a:pt x="34" y="0"/>
                  </a:lnTo>
                  <a:lnTo>
                    <a:pt x="34" y="0"/>
                  </a:lnTo>
                  <a:lnTo>
                    <a:pt x="27" y="0"/>
                  </a:lnTo>
                  <a:lnTo>
                    <a:pt x="20" y="2"/>
                  </a:lnTo>
                  <a:lnTo>
                    <a:pt x="15" y="5"/>
                  </a:lnTo>
                  <a:lnTo>
                    <a:pt x="9" y="11"/>
                  </a:lnTo>
                  <a:lnTo>
                    <a:pt x="6" y="14"/>
                  </a:lnTo>
                  <a:lnTo>
                    <a:pt x="2" y="22"/>
                  </a:lnTo>
                  <a:lnTo>
                    <a:pt x="0" y="27"/>
                  </a:lnTo>
                  <a:lnTo>
                    <a:pt x="0" y="34"/>
                  </a:lnTo>
                  <a:lnTo>
                    <a:pt x="0" y="34"/>
                  </a:lnTo>
                  <a:lnTo>
                    <a:pt x="0" y="38"/>
                  </a:lnTo>
                  <a:lnTo>
                    <a:pt x="0" y="38"/>
                  </a:lnTo>
                  <a:lnTo>
                    <a:pt x="6" y="57"/>
                  </a:lnTo>
                  <a:lnTo>
                    <a:pt x="11" y="77"/>
                  </a:lnTo>
                  <a:lnTo>
                    <a:pt x="18" y="94"/>
                  </a:lnTo>
                  <a:lnTo>
                    <a:pt x="29" y="112"/>
                  </a:lnTo>
                  <a:lnTo>
                    <a:pt x="29" y="112"/>
                  </a:lnTo>
                  <a:lnTo>
                    <a:pt x="38" y="125"/>
                  </a:lnTo>
                  <a:lnTo>
                    <a:pt x="47" y="137"/>
                  </a:lnTo>
                  <a:lnTo>
                    <a:pt x="57" y="148"/>
                  </a:lnTo>
                  <a:lnTo>
                    <a:pt x="68" y="157"/>
                  </a:lnTo>
                  <a:lnTo>
                    <a:pt x="79" y="166"/>
                  </a:lnTo>
                  <a:lnTo>
                    <a:pt x="91" y="175"/>
                  </a:lnTo>
                  <a:lnTo>
                    <a:pt x="116" y="187"/>
                  </a:lnTo>
                  <a:lnTo>
                    <a:pt x="143" y="198"/>
                  </a:lnTo>
                  <a:lnTo>
                    <a:pt x="169" y="203"/>
                  </a:lnTo>
                  <a:lnTo>
                    <a:pt x="198" y="205"/>
                  </a:lnTo>
                  <a:lnTo>
                    <a:pt x="226" y="201"/>
                  </a:lnTo>
                  <a:lnTo>
                    <a:pt x="226" y="201"/>
                  </a:lnTo>
                  <a:lnTo>
                    <a:pt x="237" y="200"/>
                  </a:lnTo>
                  <a:lnTo>
                    <a:pt x="237" y="200"/>
                  </a:lnTo>
                  <a:lnTo>
                    <a:pt x="242" y="194"/>
                  </a:lnTo>
                  <a:lnTo>
                    <a:pt x="248" y="191"/>
                  </a:lnTo>
                  <a:lnTo>
                    <a:pt x="251" y="185"/>
                  </a:lnTo>
                  <a:lnTo>
                    <a:pt x="253" y="178"/>
                  </a:lnTo>
                  <a:lnTo>
                    <a:pt x="255" y="173"/>
                  </a:lnTo>
                  <a:lnTo>
                    <a:pt x="255" y="166"/>
                  </a:lnTo>
                  <a:lnTo>
                    <a:pt x="255" y="160"/>
                  </a:lnTo>
                  <a:lnTo>
                    <a:pt x="251" y="153"/>
                  </a:lnTo>
                  <a:lnTo>
                    <a:pt x="251" y="153"/>
                  </a:lnTo>
                  <a:lnTo>
                    <a:pt x="244" y="144"/>
                  </a:lnTo>
                  <a:lnTo>
                    <a:pt x="237" y="139"/>
                  </a:lnTo>
                  <a:lnTo>
                    <a:pt x="226" y="135"/>
                  </a:lnTo>
                  <a:lnTo>
                    <a:pt x="216" y="135"/>
                  </a:lnTo>
                  <a:lnTo>
                    <a:pt x="216" y="135"/>
                  </a:lnTo>
                  <a:lnTo>
                    <a:pt x="198" y="137"/>
                  </a:lnTo>
                  <a:lnTo>
                    <a:pt x="178" y="135"/>
                  </a:lnTo>
                  <a:lnTo>
                    <a:pt x="161" y="132"/>
                  </a:lnTo>
                  <a:lnTo>
                    <a:pt x="143" y="127"/>
                  </a:lnTo>
                  <a:lnTo>
                    <a:pt x="127" y="118"/>
                  </a:lnTo>
                  <a:lnTo>
                    <a:pt x="111" y="105"/>
                  </a:lnTo>
                  <a:lnTo>
                    <a:pt x="98" y="93"/>
                  </a:lnTo>
                  <a:lnTo>
                    <a:pt x="86" y="77"/>
                  </a:lnTo>
                  <a:lnTo>
                    <a:pt x="86" y="77"/>
                  </a:lnTo>
                  <a:lnTo>
                    <a:pt x="80" y="64"/>
                  </a:lnTo>
                  <a:lnTo>
                    <a:pt x="75" y="54"/>
                  </a:lnTo>
                  <a:lnTo>
                    <a:pt x="72" y="41"/>
                  </a:lnTo>
                  <a:lnTo>
                    <a:pt x="68" y="29"/>
                  </a:lnTo>
                  <a:lnTo>
                    <a:pt x="68" y="29"/>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141313"/>
                </a:solidFill>
                <a:effectLst/>
                <a:uLnTx/>
                <a:uFillTx/>
                <a:latin typeface="Century Gothic"/>
                <a:ea typeface="+mn-ea"/>
                <a:cs typeface="+mn-cs"/>
              </a:endParaRPr>
            </a:p>
          </p:txBody>
        </p:sp>
        <p:sp>
          <p:nvSpPr>
            <p:cNvPr id="44" name="Freeform 231">
              <a:extLst>
                <a:ext uri="{FF2B5EF4-FFF2-40B4-BE49-F238E27FC236}">
                  <a16:creationId xmlns:a16="http://schemas.microsoft.com/office/drawing/2014/main" id="{52DFA1BA-3B71-4416-5891-C4156EDC8C5D}"/>
                </a:ext>
              </a:extLst>
            </p:cNvPr>
            <p:cNvSpPr>
              <a:spLocks/>
            </p:cNvSpPr>
            <p:nvPr/>
          </p:nvSpPr>
          <p:spPr bwMode="auto">
            <a:xfrm>
              <a:off x="3321051" y="1646238"/>
              <a:ext cx="130175" cy="128588"/>
            </a:xfrm>
            <a:custGeom>
              <a:avLst/>
              <a:gdLst>
                <a:gd name="T0" fmla="*/ 0 w 164"/>
                <a:gd name="T1" fmla="*/ 75 h 162"/>
                <a:gd name="T2" fmla="*/ 0 w 164"/>
                <a:gd name="T3" fmla="*/ 75 h 162"/>
                <a:gd name="T4" fmla="*/ 2 w 164"/>
                <a:gd name="T5" fmla="*/ 59 h 162"/>
                <a:gd name="T6" fmla="*/ 9 w 164"/>
                <a:gd name="T7" fmla="*/ 44 h 162"/>
                <a:gd name="T8" fmla="*/ 16 w 164"/>
                <a:gd name="T9" fmla="*/ 30 h 162"/>
                <a:gd name="T10" fmla="*/ 29 w 164"/>
                <a:gd name="T11" fmla="*/ 19 h 162"/>
                <a:gd name="T12" fmla="*/ 41 w 164"/>
                <a:gd name="T13" fmla="*/ 10 h 162"/>
                <a:gd name="T14" fmla="*/ 56 w 164"/>
                <a:gd name="T15" fmla="*/ 3 h 162"/>
                <a:gd name="T16" fmla="*/ 72 w 164"/>
                <a:gd name="T17" fmla="*/ 0 h 162"/>
                <a:gd name="T18" fmla="*/ 88 w 164"/>
                <a:gd name="T19" fmla="*/ 0 h 162"/>
                <a:gd name="T20" fmla="*/ 88 w 164"/>
                <a:gd name="T21" fmla="*/ 0 h 162"/>
                <a:gd name="T22" fmla="*/ 104 w 164"/>
                <a:gd name="T23" fmla="*/ 2 h 162"/>
                <a:gd name="T24" fmla="*/ 118 w 164"/>
                <a:gd name="T25" fmla="*/ 9 h 162"/>
                <a:gd name="T26" fmla="*/ 132 w 164"/>
                <a:gd name="T27" fmla="*/ 16 h 162"/>
                <a:gd name="T28" fmla="*/ 143 w 164"/>
                <a:gd name="T29" fmla="*/ 26 h 162"/>
                <a:gd name="T30" fmla="*/ 152 w 164"/>
                <a:gd name="T31" fmla="*/ 41 h 162"/>
                <a:gd name="T32" fmla="*/ 159 w 164"/>
                <a:gd name="T33" fmla="*/ 55 h 162"/>
                <a:gd name="T34" fmla="*/ 162 w 164"/>
                <a:gd name="T35" fmla="*/ 69 h 162"/>
                <a:gd name="T36" fmla="*/ 164 w 164"/>
                <a:gd name="T37" fmla="*/ 87 h 162"/>
                <a:gd name="T38" fmla="*/ 164 w 164"/>
                <a:gd name="T39" fmla="*/ 87 h 162"/>
                <a:gd name="T40" fmla="*/ 161 w 164"/>
                <a:gd name="T41" fmla="*/ 103 h 162"/>
                <a:gd name="T42" fmla="*/ 155 w 164"/>
                <a:gd name="T43" fmla="*/ 117 h 162"/>
                <a:gd name="T44" fmla="*/ 146 w 164"/>
                <a:gd name="T45" fmla="*/ 131 h 162"/>
                <a:gd name="T46" fmla="*/ 136 w 164"/>
                <a:gd name="T47" fmla="*/ 142 h 162"/>
                <a:gd name="T48" fmla="*/ 123 w 164"/>
                <a:gd name="T49" fmla="*/ 151 h 162"/>
                <a:gd name="T50" fmla="*/ 109 w 164"/>
                <a:gd name="T51" fmla="*/ 158 h 162"/>
                <a:gd name="T52" fmla="*/ 93 w 164"/>
                <a:gd name="T53" fmla="*/ 162 h 162"/>
                <a:gd name="T54" fmla="*/ 75 w 164"/>
                <a:gd name="T55" fmla="*/ 162 h 162"/>
                <a:gd name="T56" fmla="*/ 75 w 164"/>
                <a:gd name="T57" fmla="*/ 162 h 162"/>
                <a:gd name="T58" fmla="*/ 59 w 164"/>
                <a:gd name="T59" fmla="*/ 160 h 162"/>
                <a:gd name="T60" fmla="*/ 45 w 164"/>
                <a:gd name="T61" fmla="*/ 153 h 162"/>
                <a:gd name="T62" fmla="*/ 31 w 164"/>
                <a:gd name="T63" fmla="*/ 146 h 162"/>
                <a:gd name="T64" fmla="*/ 20 w 164"/>
                <a:gd name="T65" fmla="*/ 135 h 162"/>
                <a:gd name="T66" fmla="*/ 11 w 164"/>
                <a:gd name="T67" fmla="*/ 121 h 162"/>
                <a:gd name="T68" fmla="*/ 4 w 164"/>
                <a:gd name="T69" fmla="*/ 107 h 162"/>
                <a:gd name="T70" fmla="*/ 0 w 164"/>
                <a:gd name="T71" fmla="*/ 92 h 162"/>
                <a:gd name="T72" fmla="*/ 0 w 164"/>
                <a:gd name="T73" fmla="*/ 75 h 162"/>
                <a:gd name="T74" fmla="*/ 0 w 164"/>
                <a:gd name="T75" fmla="*/ 75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64" h="162">
                  <a:moveTo>
                    <a:pt x="0" y="75"/>
                  </a:moveTo>
                  <a:lnTo>
                    <a:pt x="0" y="75"/>
                  </a:lnTo>
                  <a:lnTo>
                    <a:pt x="2" y="59"/>
                  </a:lnTo>
                  <a:lnTo>
                    <a:pt x="9" y="44"/>
                  </a:lnTo>
                  <a:lnTo>
                    <a:pt x="16" y="30"/>
                  </a:lnTo>
                  <a:lnTo>
                    <a:pt x="29" y="19"/>
                  </a:lnTo>
                  <a:lnTo>
                    <a:pt x="41" y="10"/>
                  </a:lnTo>
                  <a:lnTo>
                    <a:pt x="56" y="3"/>
                  </a:lnTo>
                  <a:lnTo>
                    <a:pt x="72" y="0"/>
                  </a:lnTo>
                  <a:lnTo>
                    <a:pt x="88" y="0"/>
                  </a:lnTo>
                  <a:lnTo>
                    <a:pt x="88" y="0"/>
                  </a:lnTo>
                  <a:lnTo>
                    <a:pt x="104" y="2"/>
                  </a:lnTo>
                  <a:lnTo>
                    <a:pt x="118" y="9"/>
                  </a:lnTo>
                  <a:lnTo>
                    <a:pt x="132" y="16"/>
                  </a:lnTo>
                  <a:lnTo>
                    <a:pt x="143" y="26"/>
                  </a:lnTo>
                  <a:lnTo>
                    <a:pt x="152" y="41"/>
                  </a:lnTo>
                  <a:lnTo>
                    <a:pt x="159" y="55"/>
                  </a:lnTo>
                  <a:lnTo>
                    <a:pt x="162" y="69"/>
                  </a:lnTo>
                  <a:lnTo>
                    <a:pt x="164" y="87"/>
                  </a:lnTo>
                  <a:lnTo>
                    <a:pt x="164" y="87"/>
                  </a:lnTo>
                  <a:lnTo>
                    <a:pt x="161" y="103"/>
                  </a:lnTo>
                  <a:lnTo>
                    <a:pt x="155" y="117"/>
                  </a:lnTo>
                  <a:lnTo>
                    <a:pt x="146" y="131"/>
                  </a:lnTo>
                  <a:lnTo>
                    <a:pt x="136" y="142"/>
                  </a:lnTo>
                  <a:lnTo>
                    <a:pt x="123" y="151"/>
                  </a:lnTo>
                  <a:lnTo>
                    <a:pt x="109" y="158"/>
                  </a:lnTo>
                  <a:lnTo>
                    <a:pt x="93" y="162"/>
                  </a:lnTo>
                  <a:lnTo>
                    <a:pt x="75" y="162"/>
                  </a:lnTo>
                  <a:lnTo>
                    <a:pt x="75" y="162"/>
                  </a:lnTo>
                  <a:lnTo>
                    <a:pt x="59" y="160"/>
                  </a:lnTo>
                  <a:lnTo>
                    <a:pt x="45" y="153"/>
                  </a:lnTo>
                  <a:lnTo>
                    <a:pt x="31" y="146"/>
                  </a:lnTo>
                  <a:lnTo>
                    <a:pt x="20" y="135"/>
                  </a:lnTo>
                  <a:lnTo>
                    <a:pt x="11" y="121"/>
                  </a:lnTo>
                  <a:lnTo>
                    <a:pt x="4" y="107"/>
                  </a:lnTo>
                  <a:lnTo>
                    <a:pt x="0" y="92"/>
                  </a:lnTo>
                  <a:lnTo>
                    <a:pt x="0" y="75"/>
                  </a:lnTo>
                  <a:lnTo>
                    <a:pt x="0" y="7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141313"/>
                </a:solidFill>
                <a:effectLst/>
                <a:uLnTx/>
                <a:uFillTx/>
                <a:latin typeface="Century Gothic"/>
                <a:ea typeface="+mn-ea"/>
                <a:cs typeface="+mn-cs"/>
              </a:endParaRPr>
            </a:p>
          </p:txBody>
        </p:sp>
        <p:sp>
          <p:nvSpPr>
            <p:cNvPr id="45" name="Freeform 232">
              <a:extLst>
                <a:ext uri="{FF2B5EF4-FFF2-40B4-BE49-F238E27FC236}">
                  <a16:creationId xmlns:a16="http://schemas.microsoft.com/office/drawing/2014/main" id="{4751371F-7C7D-3DB7-60C0-4390CADA86FA}"/>
                </a:ext>
              </a:extLst>
            </p:cNvPr>
            <p:cNvSpPr>
              <a:spLocks/>
            </p:cNvSpPr>
            <p:nvPr/>
          </p:nvSpPr>
          <p:spPr bwMode="auto">
            <a:xfrm>
              <a:off x="3221038" y="2298701"/>
              <a:ext cx="38100" cy="38100"/>
            </a:xfrm>
            <a:custGeom>
              <a:avLst/>
              <a:gdLst>
                <a:gd name="T0" fmla="*/ 0 w 50"/>
                <a:gd name="T1" fmla="*/ 25 h 48"/>
                <a:gd name="T2" fmla="*/ 0 w 50"/>
                <a:gd name="T3" fmla="*/ 25 h 48"/>
                <a:gd name="T4" fmla="*/ 4 w 50"/>
                <a:gd name="T5" fmla="*/ 15 h 48"/>
                <a:gd name="T6" fmla="*/ 7 w 50"/>
                <a:gd name="T7" fmla="*/ 8 h 48"/>
                <a:gd name="T8" fmla="*/ 16 w 50"/>
                <a:gd name="T9" fmla="*/ 2 h 48"/>
                <a:gd name="T10" fmla="*/ 25 w 50"/>
                <a:gd name="T11" fmla="*/ 0 h 48"/>
                <a:gd name="T12" fmla="*/ 25 w 50"/>
                <a:gd name="T13" fmla="*/ 0 h 48"/>
                <a:gd name="T14" fmla="*/ 36 w 50"/>
                <a:gd name="T15" fmla="*/ 2 h 48"/>
                <a:gd name="T16" fmla="*/ 43 w 50"/>
                <a:gd name="T17" fmla="*/ 8 h 48"/>
                <a:gd name="T18" fmla="*/ 48 w 50"/>
                <a:gd name="T19" fmla="*/ 15 h 48"/>
                <a:gd name="T20" fmla="*/ 50 w 50"/>
                <a:gd name="T21" fmla="*/ 25 h 48"/>
                <a:gd name="T22" fmla="*/ 50 w 50"/>
                <a:gd name="T23" fmla="*/ 25 h 48"/>
                <a:gd name="T24" fmla="*/ 48 w 50"/>
                <a:gd name="T25" fmla="*/ 34 h 48"/>
                <a:gd name="T26" fmla="*/ 43 w 50"/>
                <a:gd name="T27" fmla="*/ 41 h 48"/>
                <a:gd name="T28" fmla="*/ 36 w 50"/>
                <a:gd name="T29" fmla="*/ 47 h 48"/>
                <a:gd name="T30" fmla="*/ 25 w 50"/>
                <a:gd name="T31" fmla="*/ 48 h 48"/>
                <a:gd name="T32" fmla="*/ 25 w 50"/>
                <a:gd name="T33" fmla="*/ 48 h 48"/>
                <a:gd name="T34" fmla="*/ 16 w 50"/>
                <a:gd name="T35" fmla="*/ 47 h 48"/>
                <a:gd name="T36" fmla="*/ 7 w 50"/>
                <a:gd name="T37" fmla="*/ 41 h 48"/>
                <a:gd name="T38" fmla="*/ 4 w 50"/>
                <a:gd name="T39" fmla="*/ 34 h 48"/>
                <a:gd name="T40" fmla="*/ 0 w 50"/>
                <a:gd name="T41" fmla="*/ 25 h 48"/>
                <a:gd name="T42" fmla="*/ 0 w 50"/>
                <a:gd name="T43" fmla="*/ 25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0" h="48">
                  <a:moveTo>
                    <a:pt x="0" y="25"/>
                  </a:moveTo>
                  <a:lnTo>
                    <a:pt x="0" y="25"/>
                  </a:lnTo>
                  <a:lnTo>
                    <a:pt x="4" y="15"/>
                  </a:lnTo>
                  <a:lnTo>
                    <a:pt x="7" y="8"/>
                  </a:lnTo>
                  <a:lnTo>
                    <a:pt x="16" y="2"/>
                  </a:lnTo>
                  <a:lnTo>
                    <a:pt x="25" y="0"/>
                  </a:lnTo>
                  <a:lnTo>
                    <a:pt x="25" y="0"/>
                  </a:lnTo>
                  <a:lnTo>
                    <a:pt x="36" y="2"/>
                  </a:lnTo>
                  <a:lnTo>
                    <a:pt x="43" y="8"/>
                  </a:lnTo>
                  <a:lnTo>
                    <a:pt x="48" y="15"/>
                  </a:lnTo>
                  <a:lnTo>
                    <a:pt x="50" y="25"/>
                  </a:lnTo>
                  <a:lnTo>
                    <a:pt x="50" y="25"/>
                  </a:lnTo>
                  <a:lnTo>
                    <a:pt x="48" y="34"/>
                  </a:lnTo>
                  <a:lnTo>
                    <a:pt x="43" y="41"/>
                  </a:lnTo>
                  <a:lnTo>
                    <a:pt x="36" y="47"/>
                  </a:lnTo>
                  <a:lnTo>
                    <a:pt x="25" y="48"/>
                  </a:lnTo>
                  <a:lnTo>
                    <a:pt x="25" y="48"/>
                  </a:lnTo>
                  <a:lnTo>
                    <a:pt x="16" y="47"/>
                  </a:lnTo>
                  <a:lnTo>
                    <a:pt x="7" y="41"/>
                  </a:lnTo>
                  <a:lnTo>
                    <a:pt x="4" y="34"/>
                  </a:lnTo>
                  <a:lnTo>
                    <a:pt x="0" y="25"/>
                  </a:lnTo>
                  <a:lnTo>
                    <a:pt x="0" y="2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141313"/>
                </a:solidFill>
                <a:effectLst/>
                <a:uLnTx/>
                <a:uFillTx/>
                <a:latin typeface="Century Gothic"/>
                <a:ea typeface="+mn-ea"/>
                <a:cs typeface="+mn-cs"/>
              </a:endParaRPr>
            </a:p>
          </p:txBody>
        </p:sp>
        <p:sp>
          <p:nvSpPr>
            <p:cNvPr id="46" name="Freeform 233">
              <a:extLst>
                <a:ext uri="{FF2B5EF4-FFF2-40B4-BE49-F238E27FC236}">
                  <a16:creationId xmlns:a16="http://schemas.microsoft.com/office/drawing/2014/main" id="{DDE9E029-8035-19B5-D00D-B13CE426B049}"/>
                </a:ext>
              </a:extLst>
            </p:cNvPr>
            <p:cNvSpPr>
              <a:spLocks/>
            </p:cNvSpPr>
            <p:nvPr/>
          </p:nvSpPr>
          <p:spPr bwMode="auto">
            <a:xfrm>
              <a:off x="3268663" y="2297113"/>
              <a:ext cx="39688" cy="38100"/>
            </a:xfrm>
            <a:custGeom>
              <a:avLst/>
              <a:gdLst>
                <a:gd name="T0" fmla="*/ 0 w 49"/>
                <a:gd name="T1" fmla="*/ 25 h 48"/>
                <a:gd name="T2" fmla="*/ 0 w 49"/>
                <a:gd name="T3" fmla="*/ 25 h 48"/>
                <a:gd name="T4" fmla="*/ 1 w 49"/>
                <a:gd name="T5" fmla="*/ 14 h 48"/>
                <a:gd name="T6" fmla="*/ 7 w 49"/>
                <a:gd name="T7" fmla="*/ 7 h 48"/>
                <a:gd name="T8" fmla="*/ 16 w 49"/>
                <a:gd name="T9" fmla="*/ 1 h 48"/>
                <a:gd name="T10" fmla="*/ 24 w 49"/>
                <a:gd name="T11" fmla="*/ 0 h 48"/>
                <a:gd name="T12" fmla="*/ 24 w 49"/>
                <a:gd name="T13" fmla="*/ 0 h 48"/>
                <a:gd name="T14" fmla="*/ 33 w 49"/>
                <a:gd name="T15" fmla="*/ 1 h 48"/>
                <a:gd name="T16" fmla="*/ 42 w 49"/>
                <a:gd name="T17" fmla="*/ 7 h 48"/>
                <a:gd name="T18" fmla="*/ 48 w 49"/>
                <a:gd name="T19" fmla="*/ 14 h 48"/>
                <a:gd name="T20" fmla="*/ 49 w 49"/>
                <a:gd name="T21" fmla="*/ 25 h 48"/>
                <a:gd name="T22" fmla="*/ 49 w 49"/>
                <a:gd name="T23" fmla="*/ 25 h 48"/>
                <a:gd name="T24" fmla="*/ 48 w 49"/>
                <a:gd name="T25" fmla="*/ 33 h 48"/>
                <a:gd name="T26" fmla="*/ 42 w 49"/>
                <a:gd name="T27" fmla="*/ 41 h 48"/>
                <a:gd name="T28" fmla="*/ 33 w 49"/>
                <a:gd name="T29" fmla="*/ 46 h 48"/>
                <a:gd name="T30" fmla="*/ 24 w 49"/>
                <a:gd name="T31" fmla="*/ 48 h 48"/>
                <a:gd name="T32" fmla="*/ 24 w 49"/>
                <a:gd name="T33" fmla="*/ 48 h 48"/>
                <a:gd name="T34" fmla="*/ 16 w 49"/>
                <a:gd name="T35" fmla="*/ 46 h 48"/>
                <a:gd name="T36" fmla="*/ 7 w 49"/>
                <a:gd name="T37" fmla="*/ 41 h 48"/>
                <a:gd name="T38" fmla="*/ 1 w 49"/>
                <a:gd name="T39" fmla="*/ 33 h 48"/>
                <a:gd name="T40" fmla="*/ 0 w 49"/>
                <a:gd name="T41" fmla="*/ 25 h 48"/>
                <a:gd name="T42" fmla="*/ 0 w 49"/>
                <a:gd name="T43" fmla="*/ 25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9" h="48">
                  <a:moveTo>
                    <a:pt x="0" y="25"/>
                  </a:moveTo>
                  <a:lnTo>
                    <a:pt x="0" y="25"/>
                  </a:lnTo>
                  <a:lnTo>
                    <a:pt x="1" y="14"/>
                  </a:lnTo>
                  <a:lnTo>
                    <a:pt x="7" y="7"/>
                  </a:lnTo>
                  <a:lnTo>
                    <a:pt x="16" y="1"/>
                  </a:lnTo>
                  <a:lnTo>
                    <a:pt x="24" y="0"/>
                  </a:lnTo>
                  <a:lnTo>
                    <a:pt x="24" y="0"/>
                  </a:lnTo>
                  <a:lnTo>
                    <a:pt x="33" y="1"/>
                  </a:lnTo>
                  <a:lnTo>
                    <a:pt x="42" y="7"/>
                  </a:lnTo>
                  <a:lnTo>
                    <a:pt x="48" y="14"/>
                  </a:lnTo>
                  <a:lnTo>
                    <a:pt x="49" y="25"/>
                  </a:lnTo>
                  <a:lnTo>
                    <a:pt x="49" y="25"/>
                  </a:lnTo>
                  <a:lnTo>
                    <a:pt x="48" y="33"/>
                  </a:lnTo>
                  <a:lnTo>
                    <a:pt x="42" y="41"/>
                  </a:lnTo>
                  <a:lnTo>
                    <a:pt x="33" y="46"/>
                  </a:lnTo>
                  <a:lnTo>
                    <a:pt x="24" y="48"/>
                  </a:lnTo>
                  <a:lnTo>
                    <a:pt x="24" y="48"/>
                  </a:lnTo>
                  <a:lnTo>
                    <a:pt x="16" y="46"/>
                  </a:lnTo>
                  <a:lnTo>
                    <a:pt x="7" y="41"/>
                  </a:lnTo>
                  <a:lnTo>
                    <a:pt x="1" y="33"/>
                  </a:lnTo>
                  <a:lnTo>
                    <a:pt x="0" y="25"/>
                  </a:lnTo>
                  <a:lnTo>
                    <a:pt x="0" y="2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141313"/>
                </a:solidFill>
                <a:effectLst/>
                <a:uLnTx/>
                <a:uFillTx/>
                <a:latin typeface="Century Gothic"/>
                <a:ea typeface="+mn-ea"/>
                <a:cs typeface="+mn-cs"/>
              </a:endParaRPr>
            </a:p>
          </p:txBody>
        </p:sp>
        <p:sp>
          <p:nvSpPr>
            <p:cNvPr id="47" name="Freeform 234">
              <a:extLst>
                <a:ext uri="{FF2B5EF4-FFF2-40B4-BE49-F238E27FC236}">
                  <a16:creationId xmlns:a16="http://schemas.microsoft.com/office/drawing/2014/main" id="{C3A16510-2E91-D293-036E-2DF7BC609B59}"/>
                </a:ext>
              </a:extLst>
            </p:cNvPr>
            <p:cNvSpPr>
              <a:spLocks/>
            </p:cNvSpPr>
            <p:nvPr/>
          </p:nvSpPr>
          <p:spPr bwMode="auto">
            <a:xfrm>
              <a:off x="3155951" y="1897063"/>
              <a:ext cx="66675" cy="206375"/>
            </a:xfrm>
            <a:custGeom>
              <a:avLst/>
              <a:gdLst>
                <a:gd name="T0" fmla="*/ 0 w 86"/>
                <a:gd name="T1" fmla="*/ 30 h 260"/>
                <a:gd name="T2" fmla="*/ 0 w 86"/>
                <a:gd name="T3" fmla="*/ 30 h 260"/>
                <a:gd name="T4" fmla="*/ 0 w 86"/>
                <a:gd name="T5" fmla="*/ 19 h 260"/>
                <a:gd name="T6" fmla="*/ 5 w 86"/>
                <a:gd name="T7" fmla="*/ 11 h 260"/>
                <a:gd name="T8" fmla="*/ 13 w 86"/>
                <a:gd name="T9" fmla="*/ 3 h 260"/>
                <a:gd name="T10" fmla="*/ 22 w 86"/>
                <a:gd name="T11" fmla="*/ 2 h 260"/>
                <a:gd name="T12" fmla="*/ 27 w 86"/>
                <a:gd name="T13" fmla="*/ 0 h 260"/>
                <a:gd name="T14" fmla="*/ 27 w 86"/>
                <a:gd name="T15" fmla="*/ 0 h 260"/>
                <a:gd name="T16" fmla="*/ 38 w 86"/>
                <a:gd name="T17" fmla="*/ 0 h 260"/>
                <a:gd name="T18" fmla="*/ 46 w 86"/>
                <a:gd name="T19" fmla="*/ 5 h 260"/>
                <a:gd name="T20" fmla="*/ 52 w 86"/>
                <a:gd name="T21" fmla="*/ 12 h 260"/>
                <a:gd name="T22" fmla="*/ 55 w 86"/>
                <a:gd name="T23" fmla="*/ 21 h 260"/>
                <a:gd name="T24" fmla="*/ 86 w 86"/>
                <a:gd name="T25" fmla="*/ 231 h 260"/>
                <a:gd name="T26" fmla="*/ 86 w 86"/>
                <a:gd name="T27" fmla="*/ 231 h 260"/>
                <a:gd name="T28" fmla="*/ 84 w 86"/>
                <a:gd name="T29" fmla="*/ 240 h 260"/>
                <a:gd name="T30" fmla="*/ 80 w 86"/>
                <a:gd name="T31" fmla="*/ 249 h 260"/>
                <a:gd name="T32" fmla="*/ 73 w 86"/>
                <a:gd name="T33" fmla="*/ 256 h 260"/>
                <a:gd name="T34" fmla="*/ 64 w 86"/>
                <a:gd name="T35" fmla="*/ 260 h 260"/>
                <a:gd name="T36" fmla="*/ 59 w 86"/>
                <a:gd name="T37" fmla="*/ 260 h 260"/>
                <a:gd name="T38" fmla="*/ 59 w 86"/>
                <a:gd name="T39" fmla="*/ 260 h 260"/>
                <a:gd name="T40" fmla="*/ 48 w 86"/>
                <a:gd name="T41" fmla="*/ 260 h 260"/>
                <a:gd name="T42" fmla="*/ 39 w 86"/>
                <a:gd name="T43" fmla="*/ 256 h 260"/>
                <a:gd name="T44" fmla="*/ 34 w 86"/>
                <a:gd name="T45" fmla="*/ 249 h 260"/>
                <a:gd name="T46" fmla="*/ 30 w 86"/>
                <a:gd name="T47" fmla="*/ 238 h 260"/>
                <a:gd name="T48" fmla="*/ 0 w 86"/>
                <a:gd name="T49" fmla="*/ 30 h 260"/>
                <a:gd name="T50" fmla="*/ 0 w 86"/>
                <a:gd name="T51" fmla="*/ 30 h 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86" h="260">
                  <a:moveTo>
                    <a:pt x="0" y="30"/>
                  </a:moveTo>
                  <a:lnTo>
                    <a:pt x="0" y="30"/>
                  </a:lnTo>
                  <a:lnTo>
                    <a:pt x="0" y="19"/>
                  </a:lnTo>
                  <a:lnTo>
                    <a:pt x="5" y="11"/>
                  </a:lnTo>
                  <a:lnTo>
                    <a:pt x="13" y="3"/>
                  </a:lnTo>
                  <a:lnTo>
                    <a:pt x="22" y="2"/>
                  </a:lnTo>
                  <a:lnTo>
                    <a:pt x="27" y="0"/>
                  </a:lnTo>
                  <a:lnTo>
                    <a:pt x="27" y="0"/>
                  </a:lnTo>
                  <a:lnTo>
                    <a:pt x="38" y="0"/>
                  </a:lnTo>
                  <a:lnTo>
                    <a:pt x="46" y="5"/>
                  </a:lnTo>
                  <a:lnTo>
                    <a:pt x="52" y="12"/>
                  </a:lnTo>
                  <a:lnTo>
                    <a:pt x="55" y="21"/>
                  </a:lnTo>
                  <a:lnTo>
                    <a:pt x="86" y="231"/>
                  </a:lnTo>
                  <a:lnTo>
                    <a:pt x="86" y="231"/>
                  </a:lnTo>
                  <a:lnTo>
                    <a:pt x="84" y="240"/>
                  </a:lnTo>
                  <a:lnTo>
                    <a:pt x="80" y="249"/>
                  </a:lnTo>
                  <a:lnTo>
                    <a:pt x="73" y="256"/>
                  </a:lnTo>
                  <a:lnTo>
                    <a:pt x="64" y="260"/>
                  </a:lnTo>
                  <a:lnTo>
                    <a:pt x="59" y="260"/>
                  </a:lnTo>
                  <a:lnTo>
                    <a:pt x="59" y="260"/>
                  </a:lnTo>
                  <a:lnTo>
                    <a:pt x="48" y="260"/>
                  </a:lnTo>
                  <a:lnTo>
                    <a:pt x="39" y="256"/>
                  </a:lnTo>
                  <a:lnTo>
                    <a:pt x="34" y="249"/>
                  </a:lnTo>
                  <a:lnTo>
                    <a:pt x="30" y="238"/>
                  </a:lnTo>
                  <a:lnTo>
                    <a:pt x="0" y="30"/>
                  </a:lnTo>
                  <a:lnTo>
                    <a:pt x="0" y="3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141313"/>
                </a:solidFill>
                <a:effectLst/>
                <a:uLnTx/>
                <a:uFillTx/>
                <a:latin typeface="Century Gothic"/>
                <a:ea typeface="+mn-ea"/>
                <a:cs typeface="+mn-cs"/>
              </a:endParaRPr>
            </a:p>
          </p:txBody>
        </p:sp>
        <p:sp>
          <p:nvSpPr>
            <p:cNvPr id="48" name="Freeform 235">
              <a:extLst>
                <a:ext uri="{FF2B5EF4-FFF2-40B4-BE49-F238E27FC236}">
                  <a16:creationId xmlns:a16="http://schemas.microsoft.com/office/drawing/2014/main" id="{349DA72E-EB1B-1128-2EBF-83E294DFE864}"/>
                </a:ext>
              </a:extLst>
            </p:cNvPr>
            <p:cNvSpPr>
              <a:spLocks/>
            </p:cNvSpPr>
            <p:nvPr/>
          </p:nvSpPr>
          <p:spPr bwMode="auto">
            <a:xfrm>
              <a:off x="3146426" y="2063751"/>
              <a:ext cx="207963" cy="44450"/>
            </a:xfrm>
            <a:custGeom>
              <a:avLst/>
              <a:gdLst>
                <a:gd name="T0" fmla="*/ 25 w 262"/>
                <a:gd name="T1" fmla="*/ 55 h 55"/>
                <a:gd name="T2" fmla="*/ 25 w 262"/>
                <a:gd name="T3" fmla="*/ 55 h 55"/>
                <a:gd name="T4" fmla="*/ 15 w 262"/>
                <a:gd name="T5" fmla="*/ 53 h 55"/>
                <a:gd name="T6" fmla="*/ 8 w 262"/>
                <a:gd name="T7" fmla="*/ 48 h 55"/>
                <a:gd name="T8" fmla="*/ 2 w 262"/>
                <a:gd name="T9" fmla="*/ 39 h 55"/>
                <a:gd name="T10" fmla="*/ 0 w 262"/>
                <a:gd name="T11" fmla="*/ 30 h 55"/>
                <a:gd name="T12" fmla="*/ 0 w 262"/>
                <a:gd name="T13" fmla="*/ 25 h 55"/>
                <a:gd name="T14" fmla="*/ 0 w 262"/>
                <a:gd name="T15" fmla="*/ 25 h 55"/>
                <a:gd name="T16" fmla="*/ 2 w 262"/>
                <a:gd name="T17" fmla="*/ 14 h 55"/>
                <a:gd name="T18" fmla="*/ 8 w 262"/>
                <a:gd name="T19" fmla="*/ 7 h 55"/>
                <a:gd name="T20" fmla="*/ 15 w 262"/>
                <a:gd name="T21" fmla="*/ 2 h 55"/>
                <a:gd name="T22" fmla="*/ 25 w 262"/>
                <a:gd name="T23" fmla="*/ 0 h 55"/>
                <a:gd name="T24" fmla="*/ 237 w 262"/>
                <a:gd name="T25" fmla="*/ 0 h 55"/>
                <a:gd name="T26" fmla="*/ 237 w 262"/>
                <a:gd name="T27" fmla="*/ 0 h 55"/>
                <a:gd name="T28" fmla="*/ 246 w 262"/>
                <a:gd name="T29" fmla="*/ 2 h 55"/>
                <a:gd name="T30" fmla="*/ 255 w 262"/>
                <a:gd name="T31" fmla="*/ 7 h 55"/>
                <a:gd name="T32" fmla="*/ 260 w 262"/>
                <a:gd name="T33" fmla="*/ 14 h 55"/>
                <a:gd name="T34" fmla="*/ 262 w 262"/>
                <a:gd name="T35" fmla="*/ 25 h 55"/>
                <a:gd name="T36" fmla="*/ 262 w 262"/>
                <a:gd name="T37" fmla="*/ 30 h 55"/>
                <a:gd name="T38" fmla="*/ 262 w 262"/>
                <a:gd name="T39" fmla="*/ 30 h 55"/>
                <a:gd name="T40" fmla="*/ 260 w 262"/>
                <a:gd name="T41" fmla="*/ 39 h 55"/>
                <a:gd name="T42" fmla="*/ 255 w 262"/>
                <a:gd name="T43" fmla="*/ 48 h 55"/>
                <a:gd name="T44" fmla="*/ 246 w 262"/>
                <a:gd name="T45" fmla="*/ 53 h 55"/>
                <a:gd name="T46" fmla="*/ 237 w 262"/>
                <a:gd name="T47" fmla="*/ 55 h 55"/>
                <a:gd name="T48" fmla="*/ 25 w 262"/>
                <a:gd name="T49" fmla="*/ 55 h 55"/>
                <a:gd name="T50" fmla="*/ 25 w 262"/>
                <a:gd name="T51" fmla="*/ 55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62" h="55">
                  <a:moveTo>
                    <a:pt x="25" y="55"/>
                  </a:moveTo>
                  <a:lnTo>
                    <a:pt x="25" y="55"/>
                  </a:lnTo>
                  <a:lnTo>
                    <a:pt x="15" y="53"/>
                  </a:lnTo>
                  <a:lnTo>
                    <a:pt x="8" y="48"/>
                  </a:lnTo>
                  <a:lnTo>
                    <a:pt x="2" y="39"/>
                  </a:lnTo>
                  <a:lnTo>
                    <a:pt x="0" y="30"/>
                  </a:lnTo>
                  <a:lnTo>
                    <a:pt x="0" y="25"/>
                  </a:lnTo>
                  <a:lnTo>
                    <a:pt x="0" y="25"/>
                  </a:lnTo>
                  <a:lnTo>
                    <a:pt x="2" y="14"/>
                  </a:lnTo>
                  <a:lnTo>
                    <a:pt x="8" y="7"/>
                  </a:lnTo>
                  <a:lnTo>
                    <a:pt x="15" y="2"/>
                  </a:lnTo>
                  <a:lnTo>
                    <a:pt x="25" y="0"/>
                  </a:lnTo>
                  <a:lnTo>
                    <a:pt x="237" y="0"/>
                  </a:lnTo>
                  <a:lnTo>
                    <a:pt x="237" y="0"/>
                  </a:lnTo>
                  <a:lnTo>
                    <a:pt x="246" y="2"/>
                  </a:lnTo>
                  <a:lnTo>
                    <a:pt x="255" y="7"/>
                  </a:lnTo>
                  <a:lnTo>
                    <a:pt x="260" y="14"/>
                  </a:lnTo>
                  <a:lnTo>
                    <a:pt x="262" y="25"/>
                  </a:lnTo>
                  <a:lnTo>
                    <a:pt x="262" y="30"/>
                  </a:lnTo>
                  <a:lnTo>
                    <a:pt x="262" y="30"/>
                  </a:lnTo>
                  <a:lnTo>
                    <a:pt x="260" y="39"/>
                  </a:lnTo>
                  <a:lnTo>
                    <a:pt x="255" y="48"/>
                  </a:lnTo>
                  <a:lnTo>
                    <a:pt x="246" y="53"/>
                  </a:lnTo>
                  <a:lnTo>
                    <a:pt x="237" y="55"/>
                  </a:lnTo>
                  <a:lnTo>
                    <a:pt x="25" y="55"/>
                  </a:lnTo>
                  <a:lnTo>
                    <a:pt x="25" y="5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141313"/>
                </a:solidFill>
                <a:effectLst/>
                <a:uLnTx/>
                <a:uFillTx/>
                <a:latin typeface="Century Gothic"/>
                <a:ea typeface="+mn-ea"/>
                <a:cs typeface="+mn-cs"/>
              </a:endParaRPr>
            </a:p>
          </p:txBody>
        </p:sp>
        <p:sp>
          <p:nvSpPr>
            <p:cNvPr id="49" name="Freeform 236">
              <a:extLst>
                <a:ext uri="{FF2B5EF4-FFF2-40B4-BE49-F238E27FC236}">
                  <a16:creationId xmlns:a16="http://schemas.microsoft.com/office/drawing/2014/main" id="{1167FD11-D5AA-E9F7-2B8B-0CA2954A461B}"/>
                </a:ext>
              </a:extLst>
            </p:cNvPr>
            <p:cNvSpPr>
              <a:spLocks/>
            </p:cNvSpPr>
            <p:nvPr/>
          </p:nvSpPr>
          <p:spPr bwMode="auto">
            <a:xfrm>
              <a:off x="3241676" y="2063751"/>
              <a:ext cx="44450" cy="223838"/>
            </a:xfrm>
            <a:custGeom>
              <a:avLst/>
              <a:gdLst>
                <a:gd name="T0" fmla="*/ 0 w 57"/>
                <a:gd name="T1" fmla="*/ 27 h 283"/>
                <a:gd name="T2" fmla="*/ 0 w 57"/>
                <a:gd name="T3" fmla="*/ 27 h 283"/>
                <a:gd name="T4" fmla="*/ 3 w 57"/>
                <a:gd name="T5" fmla="*/ 16 h 283"/>
                <a:gd name="T6" fmla="*/ 9 w 57"/>
                <a:gd name="T7" fmla="*/ 7 h 283"/>
                <a:gd name="T8" fmla="*/ 16 w 57"/>
                <a:gd name="T9" fmla="*/ 2 h 283"/>
                <a:gd name="T10" fmla="*/ 21 w 57"/>
                <a:gd name="T11" fmla="*/ 0 h 283"/>
                <a:gd name="T12" fmla="*/ 26 w 57"/>
                <a:gd name="T13" fmla="*/ 0 h 283"/>
                <a:gd name="T14" fmla="*/ 32 w 57"/>
                <a:gd name="T15" fmla="*/ 0 h 283"/>
                <a:gd name="T16" fmla="*/ 32 w 57"/>
                <a:gd name="T17" fmla="*/ 0 h 283"/>
                <a:gd name="T18" fmla="*/ 35 w 57"/>
                <a:gd name="T19" fmla="*/ 0 h 283"/>
                <a:gd name="T20" fmla="*/ 41 w 57"/>
                <a:gd name="T21" fmla="*/ 2 h 283"/>
                <a:gd name="T22" fmla="*/ 50 w 57"/>
                <a:gd name="T23" fmla="*/ 7 h 283"/>
                <a:gd name="T24" fmla="*/ 55 w 57"/>
                <a:gd name="T25" fmla="*/ 16 h 283"/>
                <a:gd name="T26" fmla="*/ 57 w 57"/>
                <a:gd name="T27" fmla="*/ 27 h 283"/>
                <a:gd name="T28" fmla="*/ 57 w 57"/>
                <a:gd name="T29" fmla="*/ 256 h 283"/>
                <a:gd name="T30" fmla="*/ 57 w 57"/>
                <a:gd name="T31" fmla="*/ 256 h 283"/>
                <a:gd name="T32" fmla="*/ 55 w 57"/>
                <a:gd name="T33" fmla="*/ 267 h 283"/>
                <a:gd name="T34" fmla="*/ 50 w 57"/>
                <a:gd name="T35" fmla="*/ 276 h 283"/>
                <a:gd name="T36" fmla="*/ 41 w 57"/>
                <a:gd name="T37" fmla="*/ 281 h 283"/>
                <a:gd name="T38" fmla="*/ 35 w 57"/>
                <a:gd name="T39" fmla="*/ 283 h 283"/>
                <a:gd name="T40" fmla="*/ 32 w 57"/>
                <a:gd name="T41" fmla="*/ 283 h 283"/>
                <a:gd name="T42" fmla="*/ 26 w 57"/>
                <a:gd name="T43" fmla="*/ 283 h 283"/>
                <a:gd name="T44" fmla="*/ 26 w 57"/>
                <a:gd name="T45" fmla="*/ 283 h 283"/>
                <a:gd name="T46" fmla="*/ 21 w 57"/>
                <a:gd name="T47" fmla="*/ 283 h 283"/>
                <a:gd name="T48" fmla="*/ 16 w 57"/>
                <a:gd name="T49" fmla="*/ 281 h 283"/>
                <a:gd name="T50" fmla="*/ 9 w 57"/>
                <a:gd name="T51" fmla="*/ 276 h 283"/>
                <a:gd name="T52" fmla="*/ 3 w 57"/>
                <a:gd name="T53" fmla="*/ 267 h 283"/>
                <a:gd name="T54" fmla="*/ 0 w 57"/>
                <a:gd name="T55" fmla="*/ 256 h 283"/>
                <a:gd name="T56" fmla="*/ 0 w 57"/>
                <a:gd name="T57" fmla="*/ 27 h 283"/>
                <a:gd name="T58" fmla="*/ 0 w 57"/>
                <a:gd name="T59" fmla="*/ 27 h 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57" h="283">
                  <a:moveTo>
                    <a:pt x="0" y="27"/>
                  </a:moveTo>
                  <a:lnTo>
                    <a:pt x="0" y="27"/>
                  </a:lnTo>
                  <a:lnTo>
                    <a:pt x="3" y="16"/>
                  </a:lnTo>
                  <a:lnTo>
                    <a:pt x="9" y="7"/>
                  </a:lnTo>
                  <a:lnTo>
                    <a:pt x="16" y="2"/>
                  </a:lnTo>
                  <a:lnTo>
                    <a:pt x="21" y="0"/>
                  </a:lnTo>
                  <a:lnTo>
                    <a:pt x="26" y="0"/>
                  </a:lnTo>
                  <a:lnTo>
                    <a:pt x="32" y="0"/>
                  </a:lnTo>
                  <a:lnTo>
                    <a:pt x="32" y="0"/>
                  </a:lnTo>
                  <a:lnTo>
                    <a:pt x="35" y="0"/>
                  </a:lnTo>
                  <a:lnTo>
                    <a:pt x="41" y="2"/>
                  </a:lnTo>
                  <a:lnTo>
                    <a:pt x="50" y="7"/>
                  </a:lnTo>
                  <a:lnTo>
                    <a:pt x="55" y="16"/>
                  </a:lnTo>
                  <a:lnTo>
                    <a:pt x="57" y="27"/>
                  </a:lnTo>
                  <a:lnTo>
                    <a:pt x="57" y="256"/>
                  </a:lnTo>
                  <a:lnTo>
                    <a:pt x="57" y="256"/>
                  </a:lnTo>
                  <a:lnTo>
                    <a:pt x="55" y="267"/>
                  </a:lnTo>
                  <a:lnTo>
                    <a:pt x="50" y="276"/>
                  </a:lnTo>
                  <a:lnTo>
                    <a:pt x="41" y="281"/>
                  </a:lnTo>
                  <a:lnTo>
                    <a:pt x="35" y="283"/>
                  </a:lnTo>
                  <a:lnTo>
                    <a:pt x="32" y="283"/>
                  </a:lnTo>
                  <a:lnTo>
                    <a:pt x="26" y="283"/>
                  </a:lnTo>
                  <a:lnTo>
                    <a:pt x="26" y="283"/>
                  </a:lnTo>
                  <a:lnTo>
                    <a:pt x="21" y="283"/>
                  </a:lnTo>
                  <a:lnTo>
                    <a:pt x="16" y="281"/>
                  </a:lnTo>
                  <a:lnTo>
                    <a:pt x="9" y="276"/>
                  </a:lnTo>
                  <a:lnTo>
                    <a:pt x="3" y="267"/>
                  </a:lnTo>
                  <a:lnTo>
                    <a:pt x="0" y="256"/>
                  </a:lnTo>
                  <a:lnTo>
                    <a:pt x="0" y="27"/>
                  </a:lnTo>
                  <a:lnTo>
                    <a:pt x="0" y="27"/>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141313"/>
                </a:solidFill>
                <a:effectLst/>
                <a:uLnTx/>
                <a:uFillTx/>
                <a:latin typeface="Century Gothic"/>
                <a:ea typeface="+mn-ea"/>
                <a:cs typeface="+mn-cs"/>
              </a:endParaRPr>
            </a:p>
          </p:txBody>
        </p:sp>
        <p:sp>
          <p:nvSpPr>
            <p:cNvPr id="50" name="Freeform 237">
              <a:extLst>
                <a:ext uri="{FF2B5EF4-FFF2-40B4-BE49-F238E27FC236}">
                  <a16:creationId xmlns:a16="http://schemas.microsoft.com/office/drawing/2014/main" id="{3CC6499C-A377-7137-D9A7-F97428D19FC0}"/>
                </a:ext>
              </a:extLst>
            </p:cNvPr>
            <p:cNvSpPr>
              <a:spLocks/>
            </p:cNvSpPr>
            <p:nvPr/>
          </p:nvSpPr>
          <p:spPr bwMode="auto">
            <a:xfrm>
              <a:off x="3221038" y="2263776"/>
              <a:ext cx="87313" cy="23813"/>
            </a:xfrm>
            <a:custGeom>
              <a:avLst/>
              <a:gdLst>
                <a:gd name="T0" fmla="*/ 0 w 110"/>
                <a:gd name="T1" fmla="*/ 16 h 30"/>
                <a:gd name="T2" fmla="*/ 0 w 110"/>
                <a:gd name="T3" fmla="*/ 16 h 30"/>
                <a:gd name="T4" fmla="*/ 2 w 110"/>
                <a:gd name="T5" fmla="*/ 9 h 30"/>
                <a:gd name="T6" fmla="*/ 7 w 110"/>
                <a:gd name="T7" fmla="*/ 5 h 30"/>
                <a:gd name="T8" fmla="*/ 12 w 110"/>
                <a:gd name="T9" fmla="*/ 1 h 30"/>
                <a:gd name="T10" fmla="*/ 21 w 110"/>
                <a:gd name="T11" fmla="*/ 0 h 30"/>
                <a:gd name="T12" fmla="*/ 91 w 110"/>
                <a:gd name="T13" fmla="*/ 0 h 30"/>
                <a:gd name="T14" fmla="*/ 91 w 110"/>
                <a:gd name="T15" fmla="*/ 0 h 30"/>
                <a:gd name="T16" fmla="*/ 98 w 110"/>
                <a:gd name="T17" fmla="*/ 1 h 30"/>
                <a:gd name="T18" fmla="*/ 105 w 110"/>
                <a:gd name="T19" fmla="*/ 5 h 30"/>
                <a:gd name="T20" fmla="*/ 109 w 110"/>
                <a:gd name="T21" fmla="*/ 9 h 30"/>
                <a:gd name="T22" fmla="*/ 110 w 110"/>
                <a:gd name="T23" fmla="*/ 16 h 30"/>
                <a:gd name="T24" fmla="*/ 110 w 110"/>
                <a:gd name="T25" fmla="*/ 16 h 30"/>
                <a:gd name="T26" fmla="*/ 110 w 110"/>
                <a:gd name="T27" fmla="*/ 16 h 30"/>
                <a:gd name="T28" fmla="*/ 109 w 110"/>
                <a:gd name="T29" fmla="*/ 21 h 30"/>
                <a:gd name="T30" fmla="*/ 105 w 110"/>
                <a:gd name="T31" fmla="*/ 26 h 30"/>
                <a:gd name="T32" fmla="*/ 98 w 110"/>
                <a:gd name="T33" fmla="*/ 30 h 30"/>
                <a:gd name="T34" fmla="*/ 91 w 110"/>
                <a:gd name="T35" fmla="*/ 30 h 30"/>
                <a:gd name="T36" fmla="*/ 21 w 110"/>
                <a:gd name="T37" fmla="*/ 30 h 30"/>
                <a:gd name="T38" fmla="*/ 21 w 110"/>
                <a:gd name="T39" fmla="*/ 30 h 30"/>
                <a:gd name="T40" fmla="*/ 12 w 110"/>
                <a:gd name="T41" fmla="*/ 30 h 30"/>
                <a:gd name="T42" fmla="*/ 7 w 110"/>
                <a:gd name="T43" fmla="*/ 26 h 30"/>
                <a:gd name="T44" fmla="*/ 2 w 110"/>
                <a:gd name="T45" fmla="*/ 21 h 30"/>
                <a:gd name="T46" fmla="*/ 0 w 110"/>
                <a:gd name="T47" fmla="*/ 16 h 30"/>
                <a:gd name="T48" fmla="*/ 0 w 110"/>
                <a:gd name="T49" fmla="*/ 16 h 30"/>
                <a:gd name="T50" fmla="*/ 0 w 110"/>
                <a:gd name="T51" fmla="*/ 16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10" h="30">
                  <a:moveTo>
                    <a:pt x="0" y="16"/>
                  </a:moveTo>
                  <a:lnTo>
                    <a:pt x="0" y="16"/>
                  </a:lnTo>
                  <a:lnTo>
                    <a:pt x="2" y="9"/>
                  </a:lnTo>
                  <a:lnTo>
                    <a:pt x="7" y="5"/>
                  </a:lnTo>
                  <a:lnTo>
                    <a:pt x="12" y="1"/>
                  </a:lnTo>
                  <a:lnTo>
                    <a:pt x="21" y="0"/>
                  </a:lnTo>
                  <a:lnTo>
                    <a:pt x="91" y="0"/>
                  </a:lnTo>
                  <a:lnTo>
                    <a:pt x="91" y="0"/>
                  </a:lnTo>
                  <a:lnTo>
                    <a:pt x="98" y="1"/>
                  </a:lnTo>
                  <a:lnTo>
                    <a:pt x="105" y="5"/>
                  </a:lnTo>
                  <a:lnTo>
                    <a:pt x="109" y="9"/>
                  </a:lnTo>
                  <a:lnTo>
                    <a:pt x="110" y="16"/>
                  </a:lnTo>
                  <a:lnTo>
                    <a:pt x="110" y="16"/>
                  </a:lnTo>
                  <a:lnTo>
                    <a:pt x="110" y="16"/>
                  </a:lnTo>
                  <a:lnTo>
                    <a:pt x="109" y="21"/>
                  </a:lnTo>
                  <a:lnTo>
                    <a:pt x="105" y="26"/>
                  </a:lnTo>
                  <a:lnTo>
                    <a:pt x="98" y="30"/>
                  </a:lnTo>
                  <a:lnTo>
                    <a:pt x="91" y="30"/>
                  </a:lnTo>
                  <a:lnTo>
                    <a:pt x="21" y="30"/>
                  </a:lnTo>
                  <a:lnTo>
                    <a:pt x="21" y="30"/>
                  </a:lnTo>
                  <a:lnTo>
                    <a:pt x="12" y="30"/>
                  </a:lnTo>
                  <a:lnTo>
                    <a:pt x="7" y="26"/>
                  </a:lnTo>
                  <a:lnTo>
                    <a:pt x="2" y="21"/>
                  </a:lnTo>
                  <a:lnTo>
                    <a:pt x="0" y="16"/>
                  </a:lnTo>
                  <a:lnTo>
                    <a:pt x="0" y="16"/>
                  </a:lnTo>
                  <a:lnTo>
                    <a:pt x="0" y="1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141313"/>
                </a:solidFill>
                <a:effectLst/>
                <a:uLnTx/>
                <a:uFillTx/>
                <a:latin typeface="Century Gothic"/>
                <a:ea typeface="+mn-ea"/>
                <a:cs typeface="+mn-cs"/>
              </a:endParaRPr>
            </a:p>
          </p:txBody>
        </p:sp>
        <p:sp>
          <p:nvSpPr>
            <p:cNvPr id="51" name="Freeform 238">
              <a:extLst>
                <a:ext uri="{FF2B5EF4-FFF2-40B4-BE49-F238E27FC236}">
                  <a16:creationId xmlns:a16="http://schemas.microsoft.com/office/drawing/2014/main" id="{29BE3A4D-2B92-535A-5233-DE5236973BBB}"/>
                </a:ext>
              </a:extLst>
            </p:cNvPr>
            <p:cNvSpPr>
              <a:spLocks/>
            </p:cNvSpPr>
            <p:nvPr/>
          </p:nvSpPr>
          <p:spPr bwMode="auto">
            <a:xfrm>
              <a:off x="3403601" y="2016126"/>
              <a:ext cx="463550" cy="41275"/>
            </a:xfrm>
            <a:custGeom>
              <a:avLst/>
              <a:gdLst>
                <a:gd name="T0" fmla="*/ 0 w 584"/>
                <a:gd name="T1" fmla="*/ 27 h 52"/>
                <a:gd name="T2" fmla="*/ 0 w 584"/>
                <a:gd name="T3" fmla="*/ 27 h 52"/>
                <a:gd name="T4" fmla="*/ 4 w 584"/>
                <a:gd name="T5" fmla="*/ 16 h 52"/>
                <a:gd name="T6" fmla="*/ 9 w 584"/>
                <a:gd name="T7" fmla="*/ 8 h 52"/>
                <a:gd name="T8" fmla="*/ 16 w 584"/>
                <a:gd name="T9" fmla="*/ 2 h 52"/>
                <a:gd name="T10" fmla="*/ 27 w 584"/>
                <a:gd name="T11" fmla="*/ 0 h 52"/>
                <a:gd name="T12" fmla="*/ 559 w 584"/>
                <a:gd name="T13" fmla="*/ 0 h 52"/>
                <a:gd name="T14" fmla="*/ 559 w 584"/>
                <a:gd name="T15" fmla="*/ 0 h 52"/>
                <a:gd name="T16" fmla="*/ 568 w 584"/>
                <a:gd name="T17" fmla="*/ 2 h 52"/>
                <a:gd name="T18" fmla="*/ 577 w 584"/>
                <a:gd name="T19" fmla="*/ 8 h 52"/>
                <a:gd name="T20" fmla="*/ 583 w 584"/>
                <a:gd name="T21" fmla="*/ 16 h 52"/>
                <a:gd name="T22" fmla="*/ 584 w 584"/>
                <a:gd name="T23" fmla="*/ 27 h 52"/>
                <a:gd name="T24" fmla="*/ 584 w 584"/>
                <a:gd name="T25" fmla="*/ 27 h 52"/>
                <a:gd name="T26" fmla="*/ 584 w 584"/>
                <a:gd name="T27" fmla="*/ 27 h 52"/>
                <a:gd name="T28" fmla="*/ 583 w 584"/>
                <a:gd name="T29" fmla="*/ 36 h 52"/>
                <a:gd name="T30" fmla="*/ 577 w 584"/>
                <a:gd name="T31" fmla="*/ 45 h 52"/>
                <a:gd name="T32" fmla="*/ 568 w 584"/>
                <a:gd name="T33" fmla="*/ 50 h 52"/>
                <a:gd name="T34" fmla="*/ 559 w 584"/>
                <a:gd name="T35" fmla="*/ 52 h 52"/>
                <a:gd name="T36" fmla="*/ 27 w 584"/>
                <a:gd name="T37" fmla="*/ 52 h 52"/>
                <a:gd name="T38" fmla="*/ 27 w 584"/>
                <a:gd name="T39" fmla="*/ 52 h 52"/>
                <a:gd name="T40" fmla="*/ 16 w 584"/>
                <a:gd name="T41" fmla="*/ 50 h 52"/>
                <a:gd name="T42" fmla="*/ 9 w 584"/>
                <a:gd name="T43" fmla="*/ 45 h 52"/>
                <a:gd name="T44" fmla="*/ 4 w 584"/>
                <a:gd name="T45" fmla="*/ 36 h 52"/>
                <a:gd name="T46" fmla="*/ 0 w 584"/>
                <a:gd name="T47" fmla="*/ 27 h 52"/>
                <a:gd name="T48" fmla="*/ 0 w 584"/>
                <a:gd name="T49" fmla="*/ 27 h 52"/>
                <a:gd name="T50" fmla="*/ 0 w 584"/>
                <a:gd name="T51" fmla="*/ 27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84" h="52">
                  <a:moveTo>
                    <a:pt x="0" y="27"/>
                  </a:moveTo>
                  <a:lnTo>
                    <a:pt x="0" y="27"/>
                  </a:lnTo>
                  <a:lnTo>
                    <a:pt x="4" y="16"/>
                  </a:lnTo>
                  <a:lnTo>
                    <a:pt x="9" y="8"/>
                  </a:lnTo>
                  <a:lnTo>
                    <a:pt x="16" y="2"/>
                  </a:lnTo>
                  <a:lnTo>
                    <a:pt x="27" y="0"/>
                  </a:lnTo>
                  <a:lnTo>
                    <a:pt x="559" y="0"/>
                  </a:lnTo>
                  <a:lnTo>
                    <a:pt x="559" y="0"/>
                  </a:lnTo>
                  <a:lnTo>
                    <a:pt x="568" y="2"/>
                  </a:lnTo>
                  <a:lnTo>
                    <a:pt x="577" y="8"/>
                  </a:lnTo>
                  <a:lnTo>
                    <a:pt x="583" y="16"/>
                  </a:lnTo>
                  <a:lnTo>
                    <a:pt x="584" y="27"/>
                  </a:lnTo>
                  <a:lnTo>
                    <a:pt x="584" y="27"/>
                  </a:lnTo>
                  <a:lnTo>
                    <a:pt x="584" y="27"/>
                  </a:lnTo>
                  <a:lnTo>
                    <a:pt x="583" y="36"/>
                  </a:lnTo>
                  <a:lnTo>
                    <a:pt x="577" y="45"/>
                  </a:lnTo>
                  <a:lnTo>
                    <a:pt x="568" y="50"/>
                  </a:lnTo>
                  <a:lnTo>
                    <a:pt x="559" y="52"/>
                  </a:lnTo>
                  <a:lnTo>
                    <a:pt x="27" y="52"/>
                  </a:lnTo>
                  <a:lnTo>
                    <a:pt x="27" y="52"/>
                  </a:lnTo>
                  <a:lnTo>
                    <a:pt x="16" y="50"/>
                  </a:lnTo>
                  <a:lnTo>
                    <a:pt x="9" y="45"/>
                  </a:lnTo>
                  <a:lnTo>
                    <a:pt x="4" y="36"/>
                  </a:lnTo>
                  <a:lnTo>
                    <a:pt x="0" y="27"/>
                  </a:lnTo>
                  <a:lnTo>
                    <a:pt x="0" y="27"/>
                  </a:lnTo>
                  <a:lnTo>
                    <a:pt x="0" y="27"/>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141313"/>
                </a:solidFill>
                <a:effectLst/>
                <a:uLnTx/>
                <a:uFillTx/>
                <a:latin typeface="Century Gothic"/>
                <a:ea typeface="+mn-ea"/>
                <a:cs typeface="+mn-cs"/>
              </a:endParaRPr>
            </a:p>
          </p:txBody>
        </p:sp>
        <p:sp>
          <p:nvSpPr>
            <p:cNvPr id="52" name="Freeform 239">
              <a:extLst>
                <a:ext uri="{FF2B5EF4-FFF2-40B4-BE49-F238E27FC236}">
                  <a16:creationId xmlns:a16="http://schemas.microsoft.com/office/drawing/2014/main" id="{B3490D5C-606D-A00D-9A6D-F9CF0A448BFB}"/>
                </a:ext>
              </a:extLst>
            </p:cNvPr>
            <p:cNvSpPr>
              <a:spLocks/>
            </p:cNvSpPr>
            <p:nvPr/>
          </p:nvSpPr>
          <p:spPr bwMode="auto">
            <a:xfrm>
              <a:off x="3451226" y="2041526"/>
              <a:ext cx="39688" cy="295275"/>
            </a:xfrm>
            <a:custGeom>
              <a:avLst/>
              <a:gdLst>
                <a:gd name="T0" fmla="*/ 52 w 52"/>
                <a:gd name="T1" fmla="*/ 0 h 372"/>
                <a:gd name="T2" fmla="*/ 52 w 52"/>
                <a:gd name="T3" fmla="*/ 348 h 372"/>
                <a:gd name="T4" fmla="*/ 52 w 52"/>
                <a:gd name="T5" fmla="*/ 348 h 372"/>
                <a:gd name="T6" fmla="*/ 50 w 52"/>
                <a:gd name="T7" fmla="*/ 358 h 372"/>
                <a:gd name="T8" fmla="*/ 43 w 52"/>
                <a:gd name="T9" fmla="*/ 365 h 372"/>
                <a:gd name="T10" fmla="*/ 36 w 52"/>
                <a:gd name="T11" fmla="*/ 371 h 372"/>
                <a:gd name="T12" fmla="*/ 25 w 52"/>
                <a:gd name="T13" fmla="*/ 372 h 372"/>
                <a:gd name="T14" fmla="*/ 25 w 52"/>
                <a:gd name="T15" fmla="*/ 372 h 372"/>
                <a:gd name="T16" fmla="*/ 16 w 52"/>
                <a:gd name="T17" fmla="*/ 371 h 372"/>
                <a:gd name="T18" fmla="*/ 7 w 52"/>
                <a:gd name="T19" fmla="*/ 365 h 372"/>
                <a:gd name="T20" fmla="*/ 2 w 52"/>
                <a:gd name="T21" fmla="*/ 358 h 372"/>
                <a:gd name="T22" fmla="*/ 0 w 52"/>
                <a:gd name="T23" fmla="*/ 348 h 372"/>
                <a:gd name="T24" fmla="*/ 0 w 52"/>
                <a:gd name="T25" fmla="*/ 0 h 372"/>
                <a:gd name="T26" fmla="*/ 52 w 52"/>
                <a:gd name="T27" fmla="*/ 0 h 3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2" h="372">
                  <a:moveTo>
                    <a:pt x="52" y="0"/>
                  </a:moveTo>
                  <a:lnTo>
                    <a:pt x="52" y="348"/>
                  </a:lnTo>
                  <a:lnTo>
                    <a:pt x="52" y="348"/>
                  </a:lnTo>
                  <a:lnTo>
                    <a:pt x="50" y="358"/>
                  </a:lnTo>
                  <a:lnTo>
                    <a:pt x="43" y="365"/>
                  </a:lnTo>
                  <a:lnTo>
                    <a:pt x="36" y="371"/>
                  </a:lnTo>
                  <a:lnTo>
                    <a:pt x="25" y="372"/>
                  </a:lnTo>
                  <a:lnTo>
                    <a:pt x="25" y="372"/>
                  </a:lnTo>
                  <a:lnTo>
                    <a:pt x="16" y="371"/>
                  </a:lnTo>
                  <a:lnTo>
                    <a:pt x="7" y="365"/>
                  </a:lnTo>
                  <a:lnTo>
                    <a:pt x="2" y="358"/>
                  </a:lnTo>
                  <a:lnTo>
                    <a:pt x="0" y="348"/>
                  </a:lnTo>
                  <a:lnTo>
                    <a:pt x="0" y="0"/>
                  </a:lnTo>
                  <a:lnTo>
                    <a:pt x="52"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141313"/>
                </a:solidFill>
                <a:effectLst/>
                <a:uLnTx/>
                <a:uFillTx/>
                <a:latin typeface="Century Gothic"/>
                <a:ea typeface="+mn-ea"/>
                <a:cs typeface="+mn-cs"/>
              </a:endParaRPr>
            </a:p>
          </p:txBody>
        </p:sp>
        <p:sp>
          <p:nvSpPr>
            <p:cNvPr id="53" name="Freeform 240">
              <a:extLst>
                <a:ext uri="{FF2B5EF4-FFF2-40B4-BE49-F238E27FC236}">
                  <a16:creationId xmlns:a16="http://schemas.microsoft.com/office/drawing/2014/main" id="{38A7437D-8A72-BC0A-8200-10B51A4C0AE3}"/>
                </a:ext>
              </a:extLst>
            </p:cNvPr>
            <p:cNvSpPr>
              <a:spLocks/>
            </p:cNvSpPr>
            <p:nvPr/>
          </p:nvSpPr>
          <p:spPr bwMode="auto">
            <a:xfrm>
              <a:off x="3789363" y="2041526"/>
              <a:ext cx="41275" cy="295275"/>
            </a:xfrm>
            <a:custGeom>
              <a:avLst/>
              <a:gdLst>
                <a:gd name="T0" fmla="*/ 52 w 52"/>
                <a:gd name="T1" fmla="*/ 0 h 372"/>
                <a:gd name="T2" fmla="*/ 52 w 52"/>
                <a:gd name="T3" fmla="*/ 348 h 372"/>
                <a:gd name="T4" fmla="*/ 52 w 52"/>
                <a:gd name="T5" fmla="*/ 348 h 372"/>
                <a:gd name="T6" fmla="*/ 48 w 52"/>
                <a:gd name="T7" fmla="*/ 358 h 372"/>
                <a:gd name="T8" fmla="*/ 43 w 52"/>
                <a:gd name="T9" fmla="*/ 365 h 372"/>
                <a:gd name="T10" fmla="*/ 36 w 52"/>
                <a:gd name="T11" fmla="*/ 371 h 372"/>
                <a:gd name="T12" fmla="*/ 25 w 52"/>
                <a:gd name="T13" fmla="*/ 372 h 372"/>
                <a:gd name="T14" fmla="*/ 25 w 52"/>
                <a:gd name="T15" fmla="*/ 372 h 372"/>
                <a:gd name="T16" fmla="*/ 16 w 52"/>
                <a:gd name="T17" fmla="*/ 371 h 372"/>
                <a:gd name="T18" fmla="*/ 8 w 52"/>
                <a:gd name="T19" fmla="*/ 365 h 372"/>
                <a:gd name="T20" fmla="*/ 2 w 52"/>
                <a:gd name="T21" fmla="*/ 358 h 372"/>
                <a:gd name="T22" fmla="*/ 0 w 52"/>
                <a:gd name="T23" fmla="*/ 348 h 372"/>
                <a:gd name="T24" fmla="*/ 0 w 52"/>
                <a:gd name="T25" fmla="*/ 0 h 372"/>
                <a:gd name="T26" fmla="*/ 52 w 52"/>
                <a:gd name="T27" fmla="*/ 0 h 3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2" h="372">
                  <a:moveTo>
                    <a:pt x="52" y="0"/>
                  </a:moveTo>
                  <a:lnTo>
                    <a:pt x="52" y="348"/>
                  </a:lnTo>
                  <a:lnTo>
                    <a:pt x="52" y="348"/>
                  </a:lnTo>
                  <a:lnTo>
                    <a:pt x="48" y="358"/>
                  </a:lnTo>
                  <a:lnTo>
                    <a:pt x="43" y="365"/>
                  </a:lnTo>
                  <a:lnTo>
                    <a:pt x="36" y="371"/>
                  </a:lnTo>
                  <a:lnTo>
                    <a:pt x="25" y="372"/>
                  </a:lnTo>
                  <a:lnTo>
                    <a:pt x="25" y="372"/>
                  </a:lnTo>
                  <a:lnTo>
                    <a:pt x="16" y="371"/>
                  </a:lnTo>
                  <a:lnTo>
                    <a:pt x="8" y="365"/>
                  </a:lnTo>
                  <a:lnTo>
                    <a:pt x="2" y="358"/>
                  </a:lnTo>
                  <a:lnTo>
                    <a:pt x="0" y="348"/>
                  </a:lnTo>
                  <a:lnTo>
                    <a:pt x="0" y="0"/>
                  </a:lnTo>
                  <a:lnTo>
                    <a:pt x="52"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141313"/>
                </a:solidFill>
                <a:effectLst/>
                <a:uLnTx/>
                <a:uFillTx/>
                <a:latin typeface="Century Gothic"/>
                <a:ea typeface="+mn-ea"/>
                <a:cs typeface="+mn-cs"/>
              </a:endParaRPr>
            </a:p>
          </p:txBody>
        </p:sp>
      </p:grpSp>
      <p:sp>
        <p:nvSpPr>
          <p:cNvPr id="12" name="Freeform 29">
            <a:extLst>
              <a:ext uri="{FF2B5EF4-FFF2-40B4-BE49-F238E27FC236}">
                <a16:creationId xmlns:a16="http://schemas.microsoft.com/office/drawing/2014/main" id="{65450080-10DF-31C7-4182-6C3CED589FAB}"/>
              </a:ext>
            </a:extLst>
          </p:cNvPr>
          <p:cNvSpPr>
            <a:spLocks noEditPoints="1"/>
          </p:cNvSpPr>
          <p:nvPr/>
        </p:nvSpPr>
        <p:spPr bwMode="auto">
          <a:xfrm>
            <a:off x="2772076" y="4513689"/>
            <a:ext cx="469717" cy="463426"/>
          </a:xfrm>
          <a:custGeom>
            <a:avLst/>
            <a:gdLst>
              <a:gd name="T0" fmla="*/ 329 w 448"/>
              <a:gd name="T1" fmla="*/ 418 h 442"/>
              <a:gd name="T2" fmla="*/ 353 w 448"/>
              <a:gd name="T3" fmla="*/ 306 h 442"/>
              <a:gd name="T4" fmla="*/ 353 w 448"/>
              <a:gd name="T5" fmla="*/ 442 h 442"/>
              <a:gd name="T6" fmla="*/ 12 w 448"/>
              <a:gd name="T7" fmla="*/ 442 h 442"/>
              <a:gd name="T8" fmla="*/ 0 w 448"/>
              <a:gd name="T9" fmla="*/ 430 h 442"/>
              <a:gd name="T10" fmla="*/ 0 w 448"/>
              <a:gd name="T11" fmla="*/ 0 h 442"/>
              <a:gd name="T12" fmla="*/ 341 w 448"/>
              <a:gd name="T13" fmla="*/ 0 h 442"/>
              <a:gd name="T14" fmla="*/ 353 w 448"/>
              <a:gd name="T15" fmla="*/ 12 h 442"/>
              <a:gd name="T16" fmla="*/ 329 w 448"/>
              <a:gd name="T17" fmla="*/ 182 h 442"/>
              <a:gd name="T18" fmla="*/ 24 w 448"/>
              <a:gd name="T19" fmla="*/ 25 h 442"/>
              <a:gd name="T20" fmla="*/ 24 w 448"/>
              <a:gd name="T21" fmla="*/ 418 h 442"/>
              <a:gd name="T22" fmla="*/ 203 w 448"/>
              <a:gd name="T23" fmla="*/ 385 h 442"/>
              <a:gd name="T24" fmla="*/ 392 w 448"/>
              <a:gd name="T25" fmla="*/ 135 h 442"/>
              <a:gd name="T26" fmla="*/ 272 w 448"/>
              <a:gd name="T27" fmla="*/ 370 h 442"/>
              <a:gd name="T28" fmla="*/ 265 w 448"/>
              <a:gd name="T29" fmla="*/ 363 h 442"/>
              <a:gd name="T30" fmla="*/ 217 w 448"/>
              <a:gd name="T31" fmla="*/ 351 h 442"/>
              <a:gd name="T32" fmla="*/ 265 w 448"/>
              <a:gd name="T33" fmla="*/ 363 h 442"/>
              <a:gd name="T34" fmla="*/ 120 w 448"/>
              <a:gd name="T35" fmla="*/ 369 h 442"/>
              <a:gd name="T36" fmla="*/ 183 w 448"/>
              <a:gd name="T37" fmla="*/ 385 h 442"/>
              <a:gd name="T38" fmla="*/ 120 w 448"/>
              <a:gd name="T39" fmla="*/ 369 h 442"/>
              <a:gd name="T40" fmla="*/ 71 w 448"/>
              <a:gd name="T41" fmla="*/ 109 h 442"/>
              <a:gd name="T42" fmla="*/ 282 w 448"/>
              <a:gd name="T43" fmla="*/ 124 h 442"/>
              <a:gd name="T44" fmla="*/ 71 w 448"/>
              <a:gd name="T45" fmla="*/ 109 h 442"/>
              <a:gd name="T46" fmla="*/ 71 w 448"/>
              <a:gd name="T47" fmla="*/ 144 h 442"/>
              <a:gd name="T48" fmla="*/ 282 w 448"/>
              <a:gd name="T49" fmla="*/ 158 h 442"/>
              <a:gd name="T50" fmla="*/ 71 w 448"/>
              <a:gd name="T51" fmla="*/ 144 h 442"/>
              <a:gd name="T52" fmla="*/ 71 w 448"/>
              <a:gd name="T53" fmla="*/ 178 h 442"/>
              <a:gd name="T54" fmla="*/ 282 w 448"/>
              <a:gd name="T55" fmla="*/ 193 h 442"/>
              <a:gd name="T56" fmla="*/ 71 w 448"/>
              <a:gd name="T57" fmla="*/ 178 h 442"/>
              <a:gd name="T58" fmla="*/ 104 w 448"/>
              <a:gd name="T59" fmla="*/ 62 h 442"/>
              <a:gd name="T60" fmla="*/ 249 w 448"/>
              <a:gd name="T61" fmla="*/ 77 h 442"/>
              <a:gd name="T62" fmla="*/ 104 w 448"/>
              <a:gd name="T63" fmla="*/ 62 h 4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48" h="442">
                <a:moveTo>
                  <a:pt x="24" y="418"/>
                </a:moveTo>
                <a:lnTo>
                  <a:pt x="329" y="418"/>
                </a:lnTo>
                <a:lnTo>
                  <a:pt x="329" y="330"/>
                </a:lnTo>
                <a:lnTo>
                  <a:pt x="353" y="306"/>
                </a:lnTo>
                <a:lnTo>
                  <a:pt x="353" y="430"/>
                </a:lnTo>
                <a:lnTo>
                  <a:pt x="353" y="442"/>
                </a:lnTo>
                <a:lnTo>
                  <a:pt x="341" y="442"/>
                </a:lnTo>
                <a:lnTo>
                  <a:pt x="12" y="442"/>
                </a:lnTo>
                <a:lnTo>
                  <a:pt x="0" y="442"/>
                </a:lnTo>
                <a:lnTo>
                  <a:pt x="0" y="430"/>
                </a:lnTo>
                <a:lnTo>
                  <a:pt x="0" y="12"/>
                </a:lnTo>
                <a:lnTo>
                  <a:pt x="0" y="0"/>
                </a:lnTo>
                <a:lnTo>
                  <a:pt x="12" y="0"/>
                </a:lnTo>
                <a:lnTo>
                  <a:pt x="341" y="0"/>
                </a:lnTo>
                <a:lnTo>
                  <a:pt x="353" y="0"/>
                </a:lnTo>
                <a:lnTo>
                  <a:pt x="353" y="12"/>
                </a:lnTo>
                <a:lnTo>
                  <a:pt x="353" y="158"/>
                </a:lnTo>
                <a:lnTo>
                  <a:pt x="329" y="182"/>
                </a:lnTo>
                <a:lnTo>
                  <a:pt x="329" y="25"/>
                </a:lnTo>
                <a:lnTo>
                  <a:pt x="24" y="25"/>
                </a:lnTo>
                <a:lnTo>
                  <a:pt x="24" y="418"/>
                </a:lnTo>
                <a:lnTo>
                  <a:pt x="24" y="418"/>
                </a:lnTo>
                <a:close/>
                <a:moveTo>
                  <a:pt x="272" y="370"/>
                </a:moveTo>
                <a:lnTo>
                  <a:pt x="203" y="385"/>
                </a:lnTo>
                <a:lnTo>
                  <a:pt x="216" y="315"/>
                </a:lnTo>
                <a:lnTo>
                  <a:pt x="392" y="135"/>
                </a:lnTo>
                <a:lnTo>
                  <a:pt x="448" y="190"/>
                </a:lnTo>
                <a:lnTo>
                  <a:pt x="272" y="370"/>
                </a:lnTo>
                <a:lnTo>
                  <a:pt x="272" y="370"/>
                </a:lnTo>
                <a:close/>
                <a:moveTo>
                  <a:pt x="265" y="363"/>
                </a:moveTo>
                <a:lnTo>
                  <a:pt x="236" y="368"/>
                </a:lnTo>
                <a:lnTo>
                  <a:pt x="217" y="351"/>
                </a:lnTo>
                <a:lnTo>
                  <a:pt x="222" y="322"/>
                </a:lnTo>
                <a:lnTo>
                  <a:pt x="265" y="363"/>
                </a:lnTo>
                <a:lnTo>
                  <a:pt x="265" y="363"/>
                </a:lnTo>
                <a:close/>
                <a:moveTo>
                  <a:pt x="120" y="369"/>
                </a:moveTo>
                <a:lnTo>
                  <a:pt x="183" y="369"/>
                </a:lnTo>
                <a:lnTo>
                  <a:pt x="183" y="385"/>
                </a:lnTo>
                <a:lnTo>
                  <a:pt x="120" y="385"/>
                </a:lnTo>
                <a:lnTo>
                  <a:pt x="120" y="369"/>
                </a:lnTo>
                <a:lnTo>
                  <a:pt x="120" y="369"/>
                </a:lnTo>
                <a:close/>
                <a:moveTo>
                  <a:pt x="71" y="109"/>
                </a:moveTo>
                <a:lnTo>
                  <a:pt x="282" y="109"/>
                </a:lnTo>
                <a:lnTo>
                  <a:pt x="282" y="124"/>
                </a:lnTo>
                <a:lnTo>
                  <a:pt x="71" y="124"/>
                </a:lnTo>
                <a:lnTo>
                  <a:pt x="71" y="109"/>
                </a:lnTo>
                <a:lnTo>
                  <a:pt x="71" y="109"/>
                </a:lnTo>
                <a:close/>
                <a:moveTo>
                  <a:pt x="71" y="144"/>
                </a:moveTo>
                <a:lnTo>
                  <a:pt x="282" y="144"/>
                </a:lnTo>
                <a:lnTo>
                  <a:pt x="282" y="158"/>
                </a:lnTo>
                <a:lnTo>
                  <a:pt x="71" y="158"/>
                </a:lnTo>
                <a:lnTo>
                  <a:pt x="71" y="144"/>
                </a:lnTo>
                <a:lnTo>
                  <a:pt x="71" y="144"/>
                </a:lnTo>
                <a:close/>
                <a:moveTo>
                  <a:pt x="71" y="178"/>
                </a:moveTo>
                <a:lnTo>
                  <a:pt x="282" y="178"/>
                </a:lnTo>
                <a:lnTo>
                  <a:pt x="282" y="193"/>
                </a:lnTo>
                <a:lnTo>
                  <a:pt x="71" y="193"/>
                </a:lnTo>
                <a:lnTo>
                  <a:pt x="71" y="178"/>
                </a:lnTo>
                <a:lnTo>
                  <a:pt x="71" y="178"/>
                </a:lnTo>
                <a:close/>
                <a:moveTo>
                  <a:pt x="104" y="62"/>
                </a:moveTo>
                <a:lnTo>
                  <a:pt x="249" y="62"/>
                </a:lnTo>
                <a:lnTo>
                  <a:pt x="249" y="77"/>
                </a:lnTo>
                <a:lnTo>
                  <a:pt x="104" y="77"/>
                </a:lnTo>
                <a:lnTo>
                  <a:pt x="104" y="62"/>
                </a:lnTo>
                <a:lnTo>
                  <a:pt x="104" y="62"/>
                </a:lnTo>
                <a:close/>
              </a:path>
            </a:pathLst>
          </a:custGeom>
          <a:solidFill>
            <a:schemeClr val="accent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141313"/>
              </a:solidFill>
              <a:effectLst/>
              <a:uLnTx/>
              <a:uFillTx/>
              <a:latin typeface="Century Gothic"/>
              <a:ea typeface="+mn-ea"/>
              <a:cs typeface="+mn-cs"/>
            </a:endParaRPr>
          </a:p>
        </p:txBody>
      </p:sp>
      <p:sp>
        <p:nvSpPr>
          <p:cNvPr id="19" name="Freeform 84">
            <a:extLst>
              <a:ext uri="{FF2B5EF4-FFF2-40B4-BE49-F238E27FC236}">
                <a16:creationId xmlns:a16="http://schemas.microsoft.com/office/drawing/2014/main" id="{B5E2C6A2-C14C-297C-4397-E80020947D42}"/>
              </a:ext>
            </a:extLst>
          </p:cNvPr>
          <p:cNvSpPr>
            <a:spLocks noEditPoints="1"/>
          </p:cNvSpPr>
          <p:nvPr/>
        </p:nvSpPr>
        <p:spPr bwMode="auto">
          <a:xfrm>
            <a:off x="5690676" y="4561252"/>
            <a:ext cx="307975" cy="368300"/>
          </a:xfrm>
          <a:custGeom>
            <a:avLst/>
            <a:gdLst>
              <a:gd name="T0" fmla="*/ 56 w 194"/>
              <a:gd name="T1" fmla="*/ 218 h 232"/>
              <a:gd name="T2" fmla="*/ 52 w 194"/>
              <a:gd name="T3" fmla="*/ 174 h 232"/>
              <a:gd name="T4" fmla="*/ 26 w 194"/>
              <a:gd name="T5" fmla="*/ 156 h 232"/>
              <a:gd name="T6" fmla="*/ 6 w 194"/>
              <a:gd name="T7" fmla="*/ 120 h 232"/>
              <a:gd name="T8" fmla="*/ 2 w 194"/>
              <a:gd name="T9" fmla="*/ 82 h 232"/>
              <a:gd name="T10" fmla="*/ 12 w 194"/>
              <a:gd name="T11" fmla="*/ 46 h 232"/>
              <a:gd name="T12" fmla="*/ 38 w 194"/>
              <a:gd name="T13" fmla="*/ 18 h 232"/>
              <a:gd name="T14" fmla="*/ 60 w 194"/>
              <a:gd name="T15" fmla="*/ 6 h 232"/>
              <a:gd name="T16" fmla="*/ 104 w 194"/>
              <a:gd name="T17" fmla="*/ 0 h 232"/>
              <a:gd name="T18" fmla="*/ 148 w 194"/>
              <a:gd name="T19" fmla="*/ 12 h 232"/>
              <a:gd name="T20" fmla="*/ 174 w 194"/>
              <a:gd name="T21" fmla="*/ 32 h 232"/>
              <a:gd name="T22" fmla="*/ 188 w 194"/>
              <a:gd name="T23" fmla="*/ 50 h 232"/>
              <a:gd name="T24" fmla="*/ 186 w 194"/>
              <a:gd name="T25" fmla="*/ 60 h 232"/>
              <a:gd name="T26" fmla="*/ 186 w 194"/>
              <a:gd name="T27" fmla="*/ 82 h 232"/>
              <a:gd name="T28" fmla="*/ 186 w 194"/>
              <a:gd name="T29" fmla="*/ 102 h 232"/>
              <a:gd name="T30" fmla="*/ 184 w 194"/>
              <a:gd name="T31" fmla="*/ 146 h 232"/>
              <a:gd name="T32" fmla="*/ 186 w 194"/>
              <a:gd name="T33" fmla="*/ 180 h 232"/>
              <a:gd name="T34" fmla="*/ 178 w 194"/>
              <a:gd name="T35" fmla="*/ 188 h 232"/>
              <a:gd name="T36" fmla="*/ 142 w 194"/>
              <a:gd name="T37" fmla="*/ 232 h 232"/>
              <a:gd name="T38" fmla="*/ 80 w 194"/>
              <a:gd name="T39" fmla="*/ 134 h 232"/>
              <a:gd name="T40" fmla="*/ 52 w 194"/>
              <a:gd name="T41" fmla="*/ 114 h 232"/>
              <a:gd name="T42" fmla="*/ 50 w 194"/>
              <a:gd name="T43" fmla="*/ 116 h 232"/>
              <a:gd name="T44" fmla="*/ 76 w 194"/>
              <a:gd name="T45" fmla="*/ 142 h 232"/>
              <a:gd name="T46" fmla="*/ 82 w 194"/>
              <a:gd name="T47" fmla="*/ 140 h 232"/>
              <a:gd name="T48" fmla="*/ 82 w 194"/>
              <a:gd name="T49" fmla="*/ 136 h 232"/>
              <a:gd name="T50" fmla="*/ 138 w 194"/>
              <a:gd name="T51" fmla="*/ 78 h 232"/>
              <a:gd name="T52" fmla="*/ 138 w 194"/>
              <a:gd name="T53" fmla="*/ 70 h 232"/>
              <a:gd name="T54" fmla="*/ 80 w 194"/>
              <a:gd name="T55" fmla="*/ 36 h 232"/>
              <a:gd name="T56" fmla="*/ 74 w 194"/>
              <a:gd name="T57" fmla="*/ 40 h 232"/>
              <a:gd name="T58" fmla="*/ 100 w 194"/>
              <a:gd name="T59" fmla="*/ 32 h 232"/>
              <a:gd name="T60" fmla="*/ 94 w 194"/>
              <a:gd name="T61" fmla="*/ 32 h 232"/>
              <a:gd name="T62" fmla="*/ 134 w 194"/>
              <a:gd name="T63" fmla="*/ 56 h 232"/>
              <a:gd name="T64" fmla="*/ 130 w 194"/>
              <a:gd name="T65" fmla="*/ 50 h 232"/>
              <a:gd name="T66" fmla="*/ 120 w 194"/>
              <a:gd name="T67" fmla="*/ 40 h 232"/>
              <a:gd name="T68" fmla="*/ 114 w 194"/>
              <a:gd name="T69" fmla="*/ 36 h 232"/>
              <a:gd name="T70" fmla="*/ 86 w 194"/>
              <a:gd name="T71" fmla="*/ 122 h 232"/>
              <a:gd name="T72" fmla="*/ 58 w 194"/>
              <a:gd name="T73" fmla="*/ 102 h 232"/>
              <a:gd name="T74" fmla="*/ 56 w 194"/>
              <a:gd name="T75" fmla="*/ 104 h 232"/>
              <a:gd name="T76" fmla="*/ 82 w 194"/>
              <a:gd name="T77" fmla="*/ 130 h 232"/>
              <a:gd name="T78" fmla="*/ 88 w 194"/>
              <a:gd name="T79" fmla="*/ 130 h 232"/>
              <a:gd name="T80" fmla="*/ 88 w 194"/>
              <a:gd name="T81" fmla="*/ 126 h 232"/>
              <a:gd name="T82" fmla="*/ 112 w 194"/>
              <a:gd name="T83" fmla="*/ 48 h 232"/>
              <a:gd name="T84" fmla="*/ 88 w 194"/>
              <a:gd name="T85" fmla="*/ 44 h 232"/>
              <a:gd name="T86" fmla="*/ 70 w 194"/>
              <a:gd name="T87" fmla="*/ 58 h 232"/>
              <a:gd name="T88" fmla="*/ 68 w 194"/>
              <a:gd name="T89" fmla="*/ 68 h 232"/>
              <a:gd name="T90" fmla="*/ 68 w 194"/>
              <a:gd name="T91" fmla="*/ 96 h 232"/>
              <a:gd name="T92" fmla="*/ 90 w 194"/>
              <a:gd name="T93" fmla="*/ 114 h 232"/>
              <a:gd name="T94" fmla="*/ 108 w 194"/>
              <a:gd name="T95" fmla="*/ 102 h 232"/>
              <a:gd name="T96" fmla="*/ 124 w 194"/>
              <a:gd name="T97" fmla="*/ 88 h 232"/>
              <a:gd name="T98" fmla="*/ 128 w 194"/>
              <a:gd name="T99" fmla="*/ 78 h 232"/>
              <a:gd name="T100" fmla="*/ 112 w 194"/>
              <a:gd name="T101" fmla="*/ 48 h 232"/>
              <a:gd name="T102" fmla="*/ 54 w 194"/>
              <a:gd name="T103" fmla="*/ 128 h 232"/>
              <a:gd name="T104" fmla="*/ 54 w 194"/>
              <a:gd name="T105" fmla="*/ 138 h 232"/>
              <a:gd name="T106" fmla="*/ 64 w 194"/>
              <a:gd name="T107" fmla="*/ 142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94" h="232">
                <a:moveTo>
                  <a:pt x="54" y="232"/>
                </a:moveTo>
                <a:lnTo>
                  <a:pt x="54" y="232"/>
                </a:lnTo>
                <a:lnTo>
                  <a:pt x="56" y="218"/>
                </a:lnTo>
                <a:lnTo>
                  <a:pt x="56" y="202"/>
                </a:lnTo>
                <a:lnTo>
                  <a:pt x="56" y="188"/>
                </a:lnTo>
                <a:lnTo>
                  <a:pt x="52" y="174"/>
                </a:lnTo>
                <a:lnTo>
                  <a:pt x="52" y="174"/>
                </a:lnTo>
                <a:lnTo>
                  <a:pt x="38" y="166"/>
                </a:lnTo>
                <a:lnTo>
                  <a:pt x="26" y="156"/>
                </a:lnTo>
                <a:lnTo>
                  <a:pt x="18" y="144"/>
                </a:lnTo>
                <a:lnTo>
                  <a:pt x="10" y="132"/>
                </a:lnTo>
                <a:lnTo>
                  <a:pt x="6" y="120"/>
                </a:lnTo>
                <a:lnTo>
                  <a:pt x="2" y="108"/>
                </a:lnTo>
                <a:lnTo>
                  <a:pt x="0" y="94"/>
                </a:lnTo>
                <a:lnTo>
                  <a:pt x="2" y="82"/>
                </a:lnTo>
                <a:lnTo>
                  <a:pt x="4" y="68"/>
                </a:lnTo>
                <a:lnTo>
                  <a:pt x="8" y="56"/>
                </a:lnTo>
                <a:lnTo>
                  <a:pt x="12" y="46"/>
                </a:lnTo>
                <a:lnTo>
                  <a:pt x="20" y="34"/>
                </a:lnTo>
                <a:lnTo>
                  <a:pt x="28" y="26"/>
                </a:lnTo>
                <a:lnTo>
                  <a:pt x="38" y="18"/>
                </a:lnTo>
                <a:lnTo>
                  <a:pt x="48" y="10"/>
                </a:lnTo>
                <a:lnTo>
                  <a:pt x="60" y="6"/>
                </a:lnTo>
                <a:lnTo>
                  <a:pt x="60" y="6"/>
                </a:lnTo>
                <a:lnTo>
                  <a:pt x="74" y="2"/>
                </a:lnTo>
                <a:lnTo>
                  <a:pt x="88" y="0"/>
                </a:lnTo>
                <a:lnTo>
                  <a:pt x="104" y="0"/>
                </a:lnTo>
                <a:lnTo>
                  <a:pt x="118" y="2"/>
                </a:lnTo>
                <a:lnTo>
                  <a:pt x="134" y="6"/>
                </a:lnTo>
                <a:lnTo>
                  <a:pt x="148" y="12"/>
                </a:lnTo>
                <a:lnTo>
                  <a:pt x="162" y="20"/>
                </a:lnTo>
                <a:lnTo>
                  <a:pt x="174" y="32"/>
                </a:lnTo>
                <a:lnTo>
                  <a:pt x="174" y="32"/>
                </a:lnTo>
                <a:lnTo>
                  <a:pt x="182" y="40"/>
                </a:lnTo>
                <a:lnTo>
                  <a:pt x="186" y="46"/>
                </a:lnTo>
                <a:lnTo>
                  <a:pt x="188" y="50"/>
                </a:lnTo>
                <a:lnTo>
                  <a:pt x="188" y="54"/>
                </a:lnTo>
                <a:lnTo>
                  <a:pt x="188" y="58"/>
                </a:lnTo>
                <a:lnTo>
                  <a:pt x="186" y="60"/>
                </a:lnTo>
                <a:lnTo>
                  <a:pt x="182" y="62"/>
                </a:lnTo>
                <a:lnTo>
                  <a:pt x="182" y="62"/>
                </a:lnTo>
                <a:lnTo>
                  <a:pt x="186" y="82"/>
                </a:lnTo>
                <a:lnTo>
                  <a:pt x="188" y="96"/>
                </a:lnTo>
                <a:lnTo>
                  <a:pt x="188" y="96"/>
                </a:lnTo>
                <a:lnTo>
                  <a:pt x="186" y="102"/>
                </a:lnTo>
                <a:lnTo>
                  <a:pt x="184" y="104"/>
                </a:lnTo>
                <a:lnTo>
                  <a:pt x="194" y="142"/>
                </a:lnTo>
                <a:lnTo>
                  <a:pt x="184" y="146"/>
                </a:lnTo>
                <a:lnTo>
                  <a:pt x="184" y="146"/>
                </a:lnTo>
                <a:lnTo>
                  <a:pt x="186" y="164"/>
                </a:lnTo>
                <a:lnTo>
                  <a:pt x="186" y="180"/>
                </a:lnTo>
                <a:lnTo>
                  <a:pt x="186" y="180"/>
                </a:lnTo>
                <a:lnTo>
                  <a:pt x="182" y="186"/>
                </a:lnTo>
                <a:lnTo>
                  <a:pt x="178" y="188"/>
                </a:lnTo>
                <a:lnTo>
                  <a:pt x="174" y="188"/>
                </a:lnTo>
                <a:lnTo>
                  <a:pt x="140" y="190"/>
                </a:lnTo>
                <a:lnTo>
                  <a:pt x="142" y="232"/>
                </a:lnTo>
                <a:lnTo>
                  <a:pt x="54" y="232"/>
                </a:lnTo>
                <a:lnTo>
                  <a:pt x="54" y="232"/>
                </a:lnTo>
                <a:close/>
                <a:moveTo>
                  <a:pt x="80" y="134"/>
                </a:moveTo>
                <a:lnTo>
                  <a:pt x="56" y="114"/>
                </a:lnTo>
                <a:lnTo>
                  <a:pt x="56" y="114"/>
                </a:lnTo>
                <a:lnTo>
                  <a:pt x="52" y="114"/>
                </a:lnTo>
                <a:lnTo>
                  <a:pt x="50" y="116"/>
                </a:lnTo>
                <a:lnTo>
                  <a:pt x="50" y="116"/>
                </a:lnTo>
                <a:lnTo>
                  <a:pt x="50" y="116"/>
                </a:lnTo>
                <a:lnTo>
                  <a:pt x="50" y="120"/>
                </a:lnTo>
                <a:lnTo>
                  <a:pt x="50" y="122"/>
                </a:lnTo>
                <a:lnTo>
                  <a:pt x="76" y="142"/>
                </a:lnTo>
                <a:lnTo>
                  <a:pt x="76" y="142"/>
                </a:lnTo>
                <a:lnTo>
                  <a:pt x="80" y="142"/>
                </a:lnTo>
                <a:lnTo>
                  <a:pt x="82" y="140"/>
                </a:lnTo>
                <a:lnTo>
                  <a:pt x="82" y="140"/>
                </a:lnTo>
                <a:lnTo>
                  <a:pt x="82" y="140"/>
                </a:lnTo>
                <a:lnTo>
                  <a:pt x="82" y="136"/>
                </a:lnTo>
                <a:lnTo>
                  <a:pt x="80" y="134"/>
                </a:lnTo>
                <a:lnTo>
                  <a:pt x="80" y="134"/>
                </a:lnTo>
                <a:close/>
                <a:moveTo>
                  <a:pt x="138" y="78"/>
                </a:moveTo>
                <a:lnTo>
                  <a:pt x="154" y="78"/>
                </a:lnTo>
                <a:lnTo>
                  <a:pt x="154" y="70"/>
                </a:lnTo>
                <a:lnTo>
                  <a:pt x="138" y="70"/>
                </a:lnTo>
                <a:lnTo>
                  <a:pt x="138" y="78"/>
                </a:lnTo>
                <a:lnTo>
                  <a:pt x="138" y="78"/>
                </a:lnTo>
                <a:close/>
                <a:moveTo>
                  <a:pt x="80" y="36"/>
                </a:moveTo>
                <a:lnTo>
                  <a:pt x="72" y="22"/>
                </a:lnTo>
                <a:lnTo>
                  <a:pt x="66" y="26"/>
                </a:lnTo>
                <a:lnTo>
                  <a:pt x="74" y="40"/>
                </a:lnTo>
                <a:lnTo>
                  <a:pt x="80" y="36"/>
                </a:lnTo>
                <a:lnTo>
                  <a:pt x="80" y="36"/>
                </a:lnTo>
                <a:close/>
                <a:moveTo>
                  <a:pt x="100" y="32"/>
                </a:moveTo>
                <a:lnTo>
                  <a:pt x="100" y="16"/>
                </a:lnTo>
                <a:lnTo>
                  <a:pt x="94" y="16"/>
                </a:lnTo>
                <a:lnTo>
                  <a:pt x="94" y="32"/>
                </a:lnTo>
                <a:lnTo>
                  <a:pt x="100" y="32"/>
                </a:lnTo>
                <a:lnTo>
                  <a:pt x="100" y="32"/>
                </a:lnTo>
                <a:close/>
                <a:moveTo>
                  <a:pt x="134" y="56"/>
                </a:moveTo>
                <a:lnTo>
                  <a:pt x="148" y="48"/>
                </a:lnTo>
                <a:lnTo>
                  <a:pt x="144" y="42"/>
                </a:lnTo>
                <a:lnTo>
                  <a:pt x="130" y="50"/>
                </a:lnTo>
                <a:lnTo>
                  <a:pt x="134" y="56"/>
                </a:lnTo>
                <a:lnTo>
                  <a:pt x="134" y="56"/>
                </a:lnTo>
                <a:close/>
                <a:moveTo>
                  <a:pt x="120" y="40"/>
                </a:moveTo>
                <a:lnTo>
                  <a:pt x="128" y="26"/>
                </a:lnTo>
                <a:lnTo>
                  <a:pt x="122" y="22"/>
                </a:lnTo>
                <a:lnTo>
                  <a:pt x="114" y="36"/>
                </a:lnTo>
                <a:lnTo>
                  <a:pt x="120" y="40"/>
                </a:lnTo>
                <a:lnTo>
                  <a:pt x="120" y="40"/>
                </a:lnTo>
                <a:close/>
                <a:moveTo>
                  <a:pt x="86" y="122"/>
                </a:moveTo>
                <a:lnTo>
                  <a:pt x="62" y="104"/>
                </a:lnTo>
                <a:lnTo>
                  <a:pt x="62" y="104"/>
                </a:lnTo>
                <a:lnTo>
                  <a:pt x="58" y="102"/>
                </a:lnTo>
                <a:lnTo>
                  <a:pt x="56" y="104"/>
                </a:lnTo>
                <a:lnTo>
                  <a:pt x="56" y="104"/>
                </a:lnTo>
                <a:lnTo>
                  <a:pt x="56" y="104"/>
                </a:lnTo>
                <a:lnTo>
                  <a:pt x="56" y="108"/>
                </a:lnTo>
                <a:lnTo>
                  <a:pt x="58" y="112"/>
                </a:lnTo>
                <a:lnTo>
                  <a:pt x="82" y="130"/>
                </a:lnTo>
                <a:lnTo>
                  <a:pt x="82" y="130"/>
                </a:lnTo>
                <a:lnTo>
                  <a:pt x="86" y="132"/>
                </a:lnTo>
                <a:lnTo>
                  <a:pt x="88" y="130"/>
                </a:lnTo>
                <a:lnTo>
                  <a:pt x="88" y="130"/>
                </a:lnTo>
                <a:lnTo>
                  <a:pt x="88" y="130"/>
                </a:lnTo>
                <a:lnTo>
                  <a:pt x="88" y="126"/>
                </a:lnTo>
                <a:lnTo>
                  <a:pt x="86" y="122"/>
                </a:lnTo>
                <a:lnTo>
                  <a:pt x="86" y="122"/>
                </a:lnTo>
                <a:close/>
                <a:moveTo>
                  <a:pt x="112" y="48"/>
                </a:moveTo>
                <a:lnTo>
                  <a:pt x="112" y="48"/>
                </a:lnTo>
                <a:lnTo>
                  <a:pt x="100" y="44"/>
                </a:lnTo>
                <a:lnTo>
                  <a:pt x="88" y="44"/>
                </a:lnTo>
                <a:lnTo>
                  <a:pt x="78" y="48"/>
                </a:lnTo>
                <a:lnTo>
                  <a:pt x="74" y="52"/>
                </a:lnTo>
                <a:lnTo>
                  <a:pt x="70" y="58"/>
                </a:lnTo>
                <a:lnTo>
                  <a:pt x="70" y="58"/>
                </a:lnTo>
                <a:lnTo>
                  <a:pt x="68" y="62"/>
                </a:lnTo>
                <a:lnTo>
                  <a:pt x="68" y="68"/>
                </a:lnTo>
                <a:lnTo>
                  <a:pt x="68" y="78"/>
                </a:lnTo>
                <a:lnTo>
                  <a:pt x="68" y="90"/>
                </a:lnTo>
                <a:lnTo>
                  <a:pt x="68" y="96"/>
                </a:lnTo>
                <a:lnTo>
                  <a:pt x="66" y="100"/>
                </a:lnTo>
                <a:lnTo>
                  <a:pt x="90" y="114"/>
                </a:lnTo>
                <a:lnTo>
                  <a:pt x="90" y="114"/>
                </a:lnTo>
                <a:lnTo>
                  <a:pt x="92" y="110"/>
                </a:lnTo>
                <a:lnTo>
                  <a:pt x="98" y="106"/>
                </a:lnTo>
                <a:lnTo>
                  <a:pt x="108" y="102"/>
                </a:lnTo>
                <a:lnTo>
                  <a:pt x="116" y="96"/>
                </a:lnTo>
                <a:lnTo>
                  <a:pt x="122" y="92"/>
                </a:lnTo>
                <a:lnTo>
                  <a:pt x="124" y="88"/>
                </a:lnTo>
                <a:lnTo>
                  <a:pt x="124" y="88"/>
                </a:lnTo>
                <a:lnTo>
                  <a:pt x="126" y="82"/>
                </a:lnTo>
                <a:lnTo>
                  <a:pt x="128" y="78"/>
                </a:lnTo>
                <a:lnTo>
                  <a:pt x="126" y="66"/>
                </a:lnTo>
                <a:lnTo>
                  <a:pt x="122" y="56"/>
                </a:lnTo>
                <a:lnTo>
                  <a:pt x="112" y="48"/>
                </a:lnTo>
                <a:lnTo>
                  <a:pt x="112" y="48"/>
                </a:lnTo>
                <a:close/>
                <a:moveTo>
                  <a:pt x="54" y="128"/>
                </a:moveTo>
                <a:lnTo>
                  <a:pt x="54" y="128"/>
                </a:lnTo>
                <a:lnTo>
                  <a:pt x="52" y="132"/>
                </a:lnTo>
                <a:lnTo>
                  <a:pt x="54" y="134"/>
                </a:lnTo>
                <a:lnTo>
                  <a:pt x="54" y="138"/>
                </a:lnTo>
                <a:lnTo>
                  <a:pt x="58" y="140"/>
                </a:lnTo>
                <a:lnTo>
                  <a:pt x="58" y="140"/>
                </a:lnTo>
                <a:lnTo>
                  <a:pt x="64" y="142"/>
                </a:lnTo>
                <a:lnTo>
                  <a:pt x="70" y="140"/>
                </a:lnTo>
                <a:lnTo>
                  <a:pt x="54" y="128"/>
                </a:lnTo>
                <a:close/>
              </a:path>
            </a:pathLst>
          </a:custGeom>
          <a:solidFill>
            <a:schemeClr val="accent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141313"/>
              </a:solidFill>
              <a:effectLst/>
              <a:uLnTx/>
              <a:uFillTx/>
              <a:latin typeface="Century Gothic"/>
              <a:ea typeface="+mn-ea"/>
              <a:cs typeface="+mn-cs"/>
            </a:endParaRPr>
          </a:p>
        </p:txBody>
      </p:sp>
      <p:grpSp>
        <p:nvGrpSpPr>
          <p:cNvPr id="21" name="Group 233">
            <a:extLst>
              <a:ext uri="{FF2B5EF4-FFF2-40B4-BE49-F238E27FC236}">
                <a16:creationId xmlns:a16="http://schemas.microsoft.com/office/drawing/2014/main" id="{B00FD676-46A3-2DFC-5EC2-130E27898D2D}"/>
              </a:ext>
            </a:extLst>
          </p:cNvPr>
          <p:cNvGrpSpPr/>
          <p:nvPr/>
        </p:nvGrpSpPr>
        <p:grpSpPr>
          <a:xfrm>
            <a:off x="8762740" y="4573106"/>
            <a:ext cx="531899" cy="357801"/>
            <a:chOff x="8751888" y="1706563"/>
            <a:chExt cx="703262" cy="473075"/>
          </a:xfrm>
          <a:solidFill>
            <a:schemeClr val="accent2"/>
          </a:solidFill>
        </p:grpSpPr>
        <p:sp>
          <p:nvSpPr>
            <p:cNvPr id="22" name="Freeform 115">
              <a:extLst>
                <a:ext uri="{FF2B5EF4-FFF2-40B4-BE49-F238E27FC236}">
                  <a16:creationId xmlns:a16="http://schemas.microsoft.com/office/drawing/2014/main" id="{B1EA9E1A-0A16-8263-8398-2C84D00C1410}"/>
                </a:ext>
              </a:extLst>
            </p:cNvPr>
            <p:cNvSpPr>
              <a:spLocks/>
            </p:cNvSpPr>
            <p:nvPr/>
          </p:nvSpPr>
          <p:spPr bwMode="auto">
            <a:xfrm>
              <a:off x="8894763" y="1965325"/>
              <a:ext cx="417512" cy="214313"/>
            </a:xfrm>
            <a:custGeom>
              <a:avLst/>
              <a:gdLst>
                <a:gd name="T0" fmla="*/ 240 w 263"/>
                <a:gd name="T1" fmla="*/ 22 h 135"/>
                <a:gd name="T2" fmla="*/ 169 w 263"/>
                <a:gd name="T3" fmla="*/ 0 h 135"/>
                <a:gd name="T4" fmla="*/ 142 w 263"/>
                <a:gd name="T5" fmla="*/ 84 h 135"/>
                <a:gd name="T6" fmla="*/ 142 w 263"/>
                <a:gd name="T7" fmla="*/ 45 h 135"/>
                <a:gd name="T8" fmla="*/ 133 w 263"/>
                <a:gd name="T9" fmla="*/ 32 h 135"/>
                <a:gd name="T10" fmla="*/ 142 w 263"/>
                <a:gd name="T11" fmla="*/ 24 h 135"/>
                <a:gd name="T12" fmla="*/ 131 w 263"/>
                <a:gd name="T13" fmla="*/ 12 h 135"/>
                <a:gd name="T14" fmla="*/ 121 w 263"/>
                <a:gd name="T15" fmla="*/ 24 h 135"/>
                <a:gd name="T16" fmla="*/ 130 w 263"/>
                <a:gd name="T17" fmla="*/ 32 h 135"/>
                <a:gd name="T18" fmla="*/ 121 w 263"/>
                <a:gd name="T19" fmla="*/ 45 h 135"/>
                <a:gd name="T20" fmla="*/ 121 w 263"/>
                <a:gd name="T21" fmla="*/ 84 h 135"/>
                <a:gd name="T22" fmla="*/ 93 w 263"/>
                <a:gd name="T23" fmla="*/ 0 h 135"/>
                <a:gd name="T24" fmla="*/ 22 w 263"/>
                <a:gd name="T25" fmla="*/ 22 h 135"/>
                <a:gd name="T26" fmla="*/ 22 w 263"/>
                <a:gd name="T27" fmla="*/ 22 h 135"/>
                <a:gd name="T28" fmla="*/ 17 w 263"/>
                <a:gd name="T29" fmla="*/ 24 h 135"/>
                <a:gd name="T30" fmla="*/ 14 w 263"/>
                <a:gd name="T31" fmla="*/ 29 h 135"/>
                <a:gd name="T32" fmla="*/ 10 w 263"/>
                <a:gd name="T33" fmla="*/ 34 h 135"/>
                <a:gd name="T34" fmla="*/ 8 w 263"/>
                <a:gd name="T35" fmla="*/ 39 h 135"/>
                <a:gd name="T36" fmla="*/ 8 w 263"/>
                <a:gd name="T37" fmla="*/ 39 h 135"/>
                <a:gd name="T38" fmla="*/ 5 w 263"/>
                <a:gd name="T39" fmla="*/ 55 h 135"/>
                <a:gd name="T40" fmla="*/ 3 w 263"/>
                <a:gd name="T41" fmla="*/ 77 h 135"/>
                <a:gd name="T42" fmla="*/ 0 w 263"/>
                <a:gd name="T43" fmla="*/ 103 h 135"/>
                <a:gd name="T44" fmla="*/ 0 w 263"/>
                <a:gd name="T45" fmla="*/ 135 h 135"/>
                <a:gd name="T46" fmla="*/ 263 w 263"/>
                <a:gd name="T47" fmla="*/ 135 h 135"/>
                <a:gd name="T48" fmla="*/ 263 w 263"/>
                <a:gd name="T49" fmla="*/ 135 h 135"/>
                <a:gd name="T50" fmla="*/ 263 w 263"/>
                <a:gd name="T51" fmla="*/ 103 h 135"/>
                <a:gd name="T52" fmla="*/ 259 w 263"/>
                <a:gd name="T53" fmla="*/ 77 h 135"/>
                <a:gd name="T54" fmla="*/ 258 w 263"/>
                <a:gd name="T55" fmla="*/ 55 h 135"/>
                <a:gd name="T56" fmla="*/ 254 w 263"/>
                <a:gd name="T57" fmla="*/ 39 h 135"/>
                <a:gd name="T58" fmla="*/ 254 w 263"/>
                <a:gd name="T59" fmla="*/ 39 h 135"/>
                <a:gd name="T60" fmla="*/ 253 w 263"/>
                <a:gd name="T61" fmla="*/ 34 h 135"/>
                <a:gd name="T62" fmla="*/ 249 w 263"/>
                <a:gd name="T63" fmla="*/ 29 h 135"/>
                <a:gd name="T64" fmla="*/ 246 w 263"/>
                <a:gd name="T65" fmla="*/ 24 h 135"/>
                <a:gd name="T66" fmla="*/ 240 w 263"/>
                <a:gd name="T67" fmla="*/ 22 h 135"/>
                <a:gd name="T68" fmla="*/ 240 w 263"/>
                <a:gd name="T69" fmla="*/ 22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63" h="135">
                  <a:moveTo>
                    <a:pt x="240" y="22"/>
                  </a:moveTo>
                  <a:lnTo>
                    <a:pt x="169" y="0"/>
                  </a:lnTo>
                  <a:lnTo>
                    <a:pt x="142" y="84"/>
                  </a:lnTo>
                  <a:lnTo>
                    <a:pt x="142" y="45"/>
                  </a:lnTo>
                  <a:lnTo>
                    <a:pt x="133" y="32"/>
                  </a:lnTo>
                  <a:lnTo>
                    <a:pt x="142" y="24"/>
                  </a:lnTo>
                  <a:lnTo>
                    <a:pt x="131" y="12"/>
                  </a:lnTo>
                  <a:lnTo>
                    <a:pt x="121" y="24"/>
                  </a:lnTo>
                  <a:lnTo>
                    <a:pt x="130" y="32"/>
                  </a:lnTo>
                  <a:lnTo>
                    <a:pt x="121" y="45"/>
                  </a:lnTo>
                  <a:lnTo>
                    <a:pt x="121" y="84"/>
                  </a:lnTo>
                  <a:lnTo>
                    <a:pt x="93" y="0"/>
                  </a:lnTo>
                  <a:lnTo>
                    <a:pt x="22" y="22"/>
                  </a:lnTo>
                  <a:lnTo>
                    <a:pt x="22" y="22"/>
                  </a:lnTo>
                  <a:lnTo>
                    <a:pt x="17" y="24"/>
                  </a:lnTo>
                  <a:lnTo>
                    <a:pt x="14" y="29"/>
                  </a:lnTo>
                  <a:lnTo>
                    <a:pt x="10" y="34"/>
                  </a:lnTo>
                  <a:lnTo>
                    <a:pt x="8" y="39"/>
                  </a:lnTo>
                  <a:lnTo>
                    <a:pt x="8" y="39"/>
                  </a:lnTo>
                  <a:lnTo>
                    <a:pt x="5" y="55"/>
                  </a:lnTo>
                  <a:lnTo>
                    <a:pt x="3" y="77"/>
                  </a:lnTo>
                  <a:lnTo>
                    <a:pt x="0" y="103"/>
                  </a:lnTo>
                  <a:lnTo>
                    <a:pt x="0" y="135"/>
                  </a:lnTo>
                  <a:lnTo>
                    <a:pt x="263" y="135"/>
                  </a:lnTo>
                  <a:lnTo>
                    <a:pt x="263" y="135"/>
                  </a:lnTo>
                  <a:lnTo>
                    <a:pt x="263" y="103"/>
                  </a:lnTo>
                  <a:lnTo>
                    <a:pt x="259" y="77"/>
                  </a:lnTo>
                  <a:lnTo>
                    <a:pt x="258" y="55"/>
                  </a:lnTo>
                  <a:lnTo>
                    <a:pt x="254" y="39"/>
                  </a:lnTo>
                  <a:lnTo>
                    <a:pt x="254" y="39"/>
                  </a:lnTo>
                  <a:lnTo>
                    <a:pt x="253" y="34"/>
                  </a:lnTo>
                  <a:lnTo>
                    <a:pt x="249" y="29"/>
                  </a:lnTo>
                  <a:lnTo>
                    <a:pt x="246" y="24"/>
                  </a:lnTo>
                  <a:lnTo>
                    <a:pt x="240" y="22"/>
                  </a:lnTo>
                  <a:lnTo>
                    <a:pt x="240" y="2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141313"/>
                </a:solidFill>
                <a:effectLst/>
                <a:uLnTx/>
                <a:uFillTx/>
                <a:latin typeface="Century Gothic"/>
                <a:ea typeface="+mn-ea"/>
                <a:cs typeface="+mn-cs"/>
              </a:endParaRPr>
            </a:p>
          </p:txBody>
        </p:sp>
        <p:sp>
          <p:nvSpPr>
            <p:cNvPr id="57" name="Freeform 116">
              <a:extLst>
                <a:ext uri="{FF2B5EF4-FFF2-40B4-BE49-F238E27FC236}">
                  <a16:creationId xmlns:a16="http://schemas.microsoft.com/office/drawing/2014/main" id="{9DE474BC-C2FF-9134-79DB-798938995775}"/>
                </a:ext>
              </a:extLst>
            </p:cNvPr>
            <p:cNvSpPr>
              <a:spLocks/>
            </p:cNvSpPr>
            <p:nvPr/>
          </p:nvSpPr>
          <p:spPr bwMode="auto">
            <a:xfrm>
              <a:off x="9183688" y="1924050"/>
              <a:ext cx="20637" cy="20638"/>
            </a:xfrm>
            <a:custGeom>
              <a:avLst/>
              <a:gdLst>
                <a:gd name="T0" fmla="*/ 0 w 13"/>
                <a:gd name="T1" fmla="*/ 10 h 13"/>
                <a:gd name="T2" fmla="*/ 6 w 13"/>
                <a:gd name="T3" fmla="*/ 13 h 13"/>
                <a:gd name="T4" fmla="*/ 13 w 13"/>
                <a:gd name="T5" fmla="*/ 0 h 13"/>
                <a:gd name="T6" fmla="*/ 0 w 13"/>
                <a:gd name="T7" fmla="*/ 5 h 13"/>
                <a:gd name="T8" fmla="*/ 0 w 13"/>
                <a:gd name="T9" fmla="*/ 10 h 13"/>
              </a:gdLst>
              <a:ahLst/>
              <a:cxnLst>
                <a:cxn ang="0">
                  <a:pos x="T0" y="T1"/>
                </a:cxn>
                <a:cxn ang="0">
                  <a:pos x="T2" y="T3"/>
                </a:cxn>
                <a:cxn ang="0">
                  <a:pos x="T4" y="T5"/>
                </a:cxn>
                <a:cxn ang="0">
                  <a:pos x="T6" y="T7"/>
                </a:cxn>
                <a:cxn ang="0">
                  <a:pos x="T8" y="T9"/>
                </a:cxn>
              </a:cxnLst>
              <a:rect l="0" t="0" r="r" b="b"/>
              <a:pathLst>
                <a:path w="13" h="13">
                  <a:moveTo>
                    <a:pt x="0" y="10"/>
                  </a:moveTo>
                  <a:lnTo>
                    <a:pt x="6" y="13"/>
                  </a:lnTo>
                  <a:lnTo>
                    <a:pt x="13" y="0"/>
                  </a:lnTo>
                  <a:lnTo>
                    <a:pt x="0" y="5"/>
                  </a:lnTo>
                  <a:lnTo>
                    <a:pt x="0" y="1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141313"/>
                </a:solidFill>
                <a:effectLst/>
                <a:uLnTx/>
                <a:uFillTx/>
                <a:latin typeface="Century Gothic"/>
                <a:ea typeface="+mn-ea"/>
                <a:cs typeface="+mn-cs"/>
              </a:endParaRPr>
            </a:p>
          </p:txBody>
        </p:sp>
        <p:sp>
          <p:nvSpPr>
            <p:cNvPr id="58" name="Freeform 117">
              <a:extLst>
                <a:ext uri="{FF2B5EF4-FFF2-40B4-BE49-F238E27FC236}">
                  <a16:creationId xmlns:a16="http://schemas.microsoft.com/office/drawing/2014/main" id="{4252014B-8CA8-2CDF-5E2E-B6B8FCBB8056}"/>
                </a:ext>
              </a:extLst>
            </p:cNvPr>
            <p:cNvSpPr>
              <a:spLocks/>
            </p:cNvSpPr>
            <p:nvPr/>
          </p:nvSpPr>
          <p:spPr bwMode="auto">
            <a:xfrm>
              <a:off x="8978900" y="1917700"/>
              <a:ext cx="44450" cy="36513"/>
            </a:xfrm>
            <a:custGeom>
              <a:avLst/>
              <a:gdLst>
                <a:gd name="T0" fmla="*/ 28 w 28"/>
                <a:gd name="T1" fmla="*/ 14 h 23"/>
                <a:gd name="T2" fmla="*/ 28 w 28"/>
                <a:gd name="T3" fmla="*/ 9 h 23"/>
                <a:gd name="T4" fmla="*/ 28 w 28"/>
                <a:gd name="T5" fmla="*/ 5 h 23"/>
                <a:gd name="T6" fmla="*/ 9 w 28"/>
                <a:gd name="T7" fmla="*/ 0 h 23"/>
                <a:gd name="T8" fmla="*/ 0 w 28"/>
                <a:gd name="T9" fmla="*/ 23 h 23"/>
                <a:gd name="T10" fmla="*/ 28 w 28"/>
                <a:gd name="T11" fmla="*/ 14 h 23"/>
              </a:gdLst>
              <a:ahLst/>
              <a:cxnLst>
                <a:cxn ang="0">
                  <a:pos x="T0" y="T1"/>
                </a:cxn>
                <a:cxn ang="0">
                  <a:pos x="T2" y="T3"/>
                </a:cxn>
                <a:cxn ang="0">
                  <a:pos x="T4" y="T5"/>
                </a:cxn>
                <a:cxn ang="0">
                  <a:pos x="T6" y="T7"/>
                </a:cxn>
                <a:cxn ang="0">
                  <a:pos x="T8" y="T9"/>
                </a:cxn>
                <a:cxn ang="0">
                  <a:pos x="T10" y="T11"/>
                </a:cxn>
              </a:cxnLst>
              <a:rect l="0" t="0" r="r" b="b"/>
              <a:pathLst>
                <a:path w="28" h="23">
                  <a:moveTo>
                    <a:pt x="28" y="14"/>
                  </a:moveTo>
                  <a:lnTo>
                    <a:pt x="28" y="9"/>
                  </a:lnTo>
                  <a:lnTo>
                    <a:pt x="28" y="5"/>
                  </a:lnTo>
                  <a:lnTo>
                    <a:pt x="9" y="0"/>
                  </a:lnTo>
                  <a:lnTo>
                    <a:pt x="0" y="23"/>
                  </a:lnTo>
                  <a:lnTo>
                    <a:pt x="28" y="14"/>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141313"/>
                </a:solidFill>
                <a:effectLst/>
                <a:uLnTx/>
                <a:uFillTx/>
                <a:latin typeface="Century Gothic"/>
                <a:ea typeface="+mn-ea"/>
                <a:cs typeface="+mn-cs"/>
              </a:endParaRPr>
            </a:p>
          </p:txBody>
        </p:sp>
        <p:sp>
          <p:nvSpPr>
            <p:cNvPr id="59" name="Freeform 118">
              <a:extLst>
                <a:ext uri="{FF2B5EF4-FFF2-40B4-BE49-F238E27FC236}">
                  <a16:creationId xmlns:a16="http://schemas.microsoft.com/office/drawing/2014/main" id="{82C76E55-3570-C681-81EB-93A71F98A9E5}"/>
                </a:ext>
              </a:extLst>
            </p:cNvPr>
            <p:cNvSpPr>
              <a:spLocks/>
            </p:cNvSpPr>
            <p:nvPr/>
          </p:nvSpPr>
          <p:spPr bwMode="auto">
            <a:xfrm>
              <a:off x="9309100" y="1924050"/>
              <a:ext cx="146050" cy="188913"/>
            </a:xfrm>
            <a:custGeom>
              <a:avLst/>
              <a:gdLst>
                <a:gd name="T0" fmla="*/ 37 w 92"/>
                <a:gd name="T1" fmla="*/ 43 h 119"/>
                <a:gd name="T2" fmla="*/ 0 w 92"/>
                <a:gd name="T3" fmla="*/ 43 h 119"/>
                <a:gd name="T4" fmla="*/ 0 w 92"/>
                <a:gd name="T5" fmla="*/ 43 h 119"/>
                <a:gd name="T6" fmla="*/ 7 w 92"/>
                <a:gd name="T7" fmla="*/ 52 h 119"/>
                <a:gd name="T8" fmla="*/ 11 w 92"/>
                <a:gd name="T9" fmla="*/ 60 h 119"/>
                <a:gd name="T10" fmla="*/ 11 w 92"/>
                <a:gd name="T11" fmla="*/ 60 h 119"/>
                <a:gd name="T12" fmla="*/ 14 w 92"/>
                <a:gd name="T13" fmla="*/ 84 h 119"/>
                <a:gd name="T14" fmla="*/ 18 w 92"/>
                <a:gd name="T15" fmla="*/ 119 h 119"/>
                <a:gd name="T16" fmla="*/ 92 w 92"/>
                <a:gd name="T17" fmla="*/ 119 h 119"/>
                <a:gd name="T18" fmla="*/ 92 w 92"/>
                <a:gd name="T19" fmla="*/ 119 h 119"/>
                <a:gd name="T20" fmla="*/ 92 w 92"/>
                <a:gd name="T21" fmla="*/ 91 h 119"/>
                <a:gd name="T22" fmla="*/ 89 w 92"/>
                <a:gd name="T23" fmla="*/ 67 h 119"/>
                <a:gd name="T24" fmla="*/ 85 w 92"/>
                <a:gd name="T25" fmla="*/ 36 h 119"/>
                <a:gd name="T26" fmla="*/ 85 w 92"/>
                <a:gd name="T27" fmla="*/ 36 h 119"/>
                <a:gd name="T28" fmla="*/ 83 w 92"/>
                <a:gd name="T29" fmla="*/ 32 h 119"/>
                <a:gd name="T30" fmla="*/ 80 w 92"/>
                <a:gd name="T31" fmla="*/ 27 h 119"/>
                <a:gd name="T32" fmla="*/ 76 w 92"/>
                <a:gd name="T33" fmla="*/ 24 h 119"/>
                <a:gd name="T34" fmla="*/ 71 w 92"/>
                <a:gd name="T35" fmla="*/ 22 h 119"/>
                <a:gd name="T36" fmla="*/ 14 w 92"/>
                <a:gd name="T37" fmla="*/ 0 h 119"/>
                <a:gd name="T38" fmla="*/ 37 w 92"/>
                <a:gd name="T39" fmla="*/ 43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2" h="119">
                  <a:moveTo>
                    <a:pt x="37" y="43"/>
                  </a:moveTo>
                  <a:lnTo>
                    <a:pt x="0" y="43"/>
                  </a:lnTo>
                  <a:lnTo>
                    <a:pt x="0" y="43"/>
                  </a:lnTo>
                  <a:lnTo>
                    <a:pt x="7" y="52"/>
                  </a:lnTo>
                  <a:lnTo>
                    <a:pt x="11" y="60"/>
                  </a:lnTo>
                  <a:lnTo>
                    <a:pt x="11" y="60"/>
                  </a:lnTo>
                  <a:lnTo>
                    <a:pt x="14" y="84"/>
                  </a:lnTo>
                  <a:lnTo>
                    <a:pt x="18" y="119"/>
                  </a:lnTo>
                  <a:lnTo>
                    <a:pt x="92" y="119"/>
                  </a:lnTo>
                  <a:lnTo>
                    <a:pt x="92" y="119"/>
                  </a:lnTo>
                  <a:lnTo>
                    <a:pt x="92" y="91"/>
                  </a:lnTo>
                  <a:lnTo>
                    <a:pt x="89" y="67"/>
                  </a:lnTo>
                  <a:lnTo>
                    <a:pt x="85" y="36"/>
                  </a:lnTo>
                  <a:lnTo>
                    <a:pt x="85" y="36"/>
                  </a:lnTo>
                  <a:lnTo>
                    <a:pt x="83" y="32"/>
                  </a:lnTo>
                  <a:lnTo>
                    <a:pt x="80" y="27"/>
                  </a:lnTo>
                  <a:lnTo>
                    <a:pt x="76" y="24"/>
                  </a:lnTo>
                  <a:lnTo>
                    <a:pt x="71" y="22"/>
                  </a:lnTo>
                  <a:lnTo>
                    <a:pt x="14" y="0"/>
                  </a:lnTo>
                  <a:lnTo>
                    <a:pt x="37" y="43"/>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141313"/>
                </a:solidFill>
                <a:effectLst/>
                <a:uLnTx/>
                <a:uFillTx/>
                <a:latin typeface="Century Gothic"/>
                <a:ea typeface="+mn-ea"/>
                <a:cs typeface="+mn-cs"/>
              </a:endParaRPr>
            </a:p>
          </p:txBody>
        </p:sp>
        <p:sp>
          <p:nvSpPr>
            <p:cNvPr id="60" name="Freeform 119">
              <a:extLst>
                <a:ext uri="{FF2B5EF4-FFF2-40B4-BE49-F238E27FC236}">
                  <a16:creationId xmlns:a16="http://schemas.microsoft.com/office/drawing/2014/main" id="{1A3F281A-AE57-8AB9-8A8E-0DE2E081018B}"/>
                </a:ext>
              </a:extLst>
            </p:cNvPr>
            <p:cNvSpPr>
              <a:spLocks/>
            </p:cNvSpPr>
            <p:nvPr/>
          </p:nvSpPr>
          <p:spPr bwMode="auto">
            <a:xfrm>
              <a:off x="9199563" y="1706563"/>
              <a:ext cx="179387" cy="266700"/>
            </a:xfrm>
            <a:custGeom>
              <a:avLst/>
              <a:gdLst>
                <a:gd name="T0" fmla="*/ 5 w 113"/>
                <a:gd name="T1" fmla="*/ 53 h 168"/>
                <a:gd name="T2" fmla="*/ 5 w 113"/>
                <a:gd name="T3" fmla="*/ 71 h 168"/>
                <a:gd name="T4" fmla="*/ 5 w 113"/>
                <a:gd name="T5" fmla="*/ 71 h 168"/>
                <a:gd name="T6" fmla="*/ 7 w 113"/>
                <a:gd name="T7" fmla="*/ 74 h 168"/>
                <a:gd name="T8" fmla="*/ 7 w 113"/>
                <a:gd name="T9" fmla="*/ 74 h 168"/>
                <a:gd name="T10" fmla="*/ 10 w 113"/>
                <a:gd name="T11" fmla="*/ 81 h 168"/>
                <a:gd name="T12" fmla="*/ 12 w 113"/>
                <a:gd name="T13" fmla="*/ 86 h 168"/>
                <a:gd name="T14" fmla="*/ 10 w 113"/>
                <a:gd name="T15" fmla="*/ 100 h 168"/>
                <a:gd name="T16" fmla="*/ 7 w 113"/>
                <a:gd name="T17" fmla="*/ 112 h 168"/>
                <a:gd name="T18" fmla="*/ 0 w 113"/>
                <a:gd name="T19" fmla="*/ 121 h 168"/>
                <a:gd name="T20" fmla="*/ 0 w 113"/>
                <a:gd name="T21" fmla="*/ 121 h 168"/>
                <a:gd name="T22" fmla="*/ 16 w 113"/>
                <a:gd name="T23" fmla="*/ 124 h 168"/>
                <a:gd name="T24" fmla="*/ 33 w 113"/>
                <a:gd name="T25" fmla="*/ 163 h 168"/>
                <a:gd name="T26" fmla="*/ 50 w 113"/>
                <a:gd name="T27" fmla="*/ 168 h 168"/>
                <a:gd name="T28" fmla="*/ 71 w 113"/>
                <a:gd name="T29" fmla="*/ 124 h 168"/>
                <a:gd name="T30" fmla="*/ 71 w 113"/>
                <a:gd name="T31" fmla="*/ 124 h 168"/>
                <a:gd name="T32" fmla="*/ 88 w 113"/>
                <a:gd name="T33" fmla="*/ 121 h 168"/>
                <a:gd name="T34" fmla="*/ 102 w 113"/>
                <a:gd name="T35" fmla="*/ 116 h 168"/>
                <a:gd name="T36" fmla="*/ 113 w 113"/>
                <a:gd name="T37" fmla="*/ 111 h 168"/>
                <a:gd name="T38" fmla="*/ 113 w 113"/>
                <a:gd name="T39" fmla="*/ 111 h 168"/>
                <a:gd name="T40" fmla="*/ 109 w 113"/>
                <a:gd name="T41" fmla="*/ 109 h 168"/>
                <a:gd name="T42" fmla="*/ 106 w 113"/>
                <a:gd name="T43" fmla="*/ 107 h 168"/>
                <a:gd name="T44" fmla="*/ 102 w 113"/>
                <a:gd name="T45" fmla="*/ 104 h 168"/>
                <a:gd name="T46" fmla="*/ 99 w 113"/>
                <a:gd name="T47" fmla="*/ 97 h 168"/>
                <a:gd name="T48" fmla="*/ 95 w 113"/>
                <a:gd name="T49" fmla="*/ 86 h 168"/>
                <a:gd name="T50" fmla="*/ 93 w 113"/>
                <a:gd name="T51" fmla="*/ 73 h 168"/>
                <a:gd name="T52" fmla="*/ 92 w 113"/>
                <a:gd name="T53" fmla="*/ 53 h 168"/>
                <a:gd name="T54" fmla="*/ 92 w 113"/>
                <a:gd name="T55" fmla="*/ 53 h 168"/>
                <a:gd name="T56" fmla="*/ 90 w 113"/>
                <a:gd name="T57" fmla="*/ 41 h 168"/>
                <a:gd name="T58" fmla="*/ 88 w 113"/>
                <a:gd name="T59" fmla="*/ 31 h 168"/>
                <a:gd name="T60" fmla="*/ 83 w 113"/>
                <a:gd name="T61" fmla="*/ 21 h 168"/>
                <a:gd name="T62" fmla="*/ 78 w 113"/>
                <a:gd name="T63" fmla="*/ 14 h 168"/>
                <a:gd name="T64" fmla="*/ 71 w 113"/>
                <a:gd name="T65" fmla="*/ 7 h 168"/>
                <a:gd name="T66" fmla="*/ 62 w 113"/>
                <a:gd name="T67" fmla="*/ 3 h 168"/>
                <a:gd name="T68" fmla="*/ 54 w 113"/>
                <a:gd name="T69" fmla="*/ 2 h 168"/>
                <a:gd name="T70" fmla="*/ 43 w 113"/>
                <a:gd name="T71" fmla="*/ 0 h 168"/>
                <a:gd name="T72" fmla="*/ 43 w 113"/>
                <a:gd name="T73" fmla="*/ 0 h 168"/>
                <a:gd name="T74" fmla="*/ 29 w 113"/>
                <a:gd name="T75" fmla="*/ 2 h 168"/>
                <a:gd name="T76" fmla="*/ 17 w 113"/>
                <a:gd name="T77" fmla="*/ 7 h 168"/>
                <a:gd name="T78" fmla="*/ 12 w 113"/>
                <a:gd name="T79" fmla="*/ 10 h 168"/>
                <a:gd name="T80" fmla="*/ 7 w 113"/>
                <a:gd name="T81" fmla="*/ 15 h 168"/>
                <a:gd name="T82" fmla="*/ 3 w 113"/>
                <a:gd name="T83" fmla="*/ 22 h 168"/>
                <a:gd name="T84" fmla="*/ 0 w 113"/>
                <a:gd name="T85" fmla="*/ 27 h 168"/>
                <a:gd name="T86" fmla="*/ 0 w 113"/>
                <a:gd name="T87" fmla="*/ 27 h 168"/>
                <a:gd name="T88" fmla="*/ 3 w 113"/>
                <a:gd name="T89" fmla="*/ 40 h 168"/>
                <a:gd name="T90" fmla="*/ 5 w 113"/>
                <a:gd name="T91" fmla="*/ 53 h 168"/>
                <a:gd name="T92" fmla="*/ 5 w 113"/>
                <a:gd name="T93" fmla="*/ 53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13" h="168">
                  <a:moveTo>
                    <a:pt x="5" y="53"/>
                  </a:moveTo>
                  <a:lnTo>
                    <a:pt x="5" y="71"/>
                  </a:lnTo>
                  <a:lnTo>
                    <a:pt x="5" y="71"/>
                  </a:lnTo>
                  <a:lnTo>
                    <a:pt x="7" y="74"/>
                  </a:lnTo>
                  <a:lnTo>
                    <a:pt x="7" y="74"/>
                  </a:lnTo>
                  <a:lnTo>
                    <a:pt x="10" y="81"/>
                  </a:lnTo>
                  <a:lnTo>
                    <a:pt x="12" y="86"/>
                  </a:lnTo>
                  <a:lnTo>
                    <a:pt x="10" y="100"/>
                  </a:lnTo>
                  <a:lnTo>
                    <a:pt x="7" y="112"/>
                  </a:lnTo>
                  <a:lnTo>
                    <a:pt x="0" y="121"/>
                  </a:lnTo>
                  <a:lnTo>
                    <a:pt x="0" y="121"/>
                  </a:lnTo>
                  <a:lnTo>
                    <a:pt x="16" y="124"/>
                  </a:lnTo>
                  <a:lnTo>
                    <a:pt x="33" y="163"/>
                  </a:lnTo>
                  <a:lnTo>
                    <a:pt x="50" y="168"/>
                  </a:lnTo>
                  <a:lnTo>
                    <a:pt x="71" y="124"/>
                  </a:lnTo>
                  <a:lnTo>
                    <a:pt x="71" y="124"/>
                  </a:lnTo>
                  <a:lnTo>
                    <a:pt x="88" y="121"/>
                  </a:lnTo>
                  <a:lnTo>
                    <a:pt x="102" y="116"/>
                  </a:lnTo>
                  <a:lnTo>
                    <a:pt x="113" y="111"/>
                  </a:lnTo>
                  <a:lnTo>
                    <a:pt x="113" y="111"/>
                  </a:lnTo>
                  <a:lnTo>
                    <a:pt x="109" y="109"/>
                  </a:lnTo>
                  <a:lnTo>
                    <a:pt x="106" y="107"/>
                  </a:lnTo>
                  <a:lnTo>
                    <a:pt x="102" y="104"/>
                  </a:lnTo>
                  <a:lnTo>
                    <a:pt x="99" y="97"/>
                  </a:lnTo>
                  <a:lnTo>
                    <a:pt x="95" y="86"/>
                  </a:lnTo>
                  <a:lnTo>
                    <a:pt x="93" y="73"/>
                  </a:lnTo>
                  <a:lnTo>
                    <a:pt x="92" y="53"/>
                  </a:lnTo>
                  <a:lnTo>
                    <a:pt x="92" y="53"/>
                  </a:lnTo>
                  <a:lnTo>
                    <a:pt x="90" y="41"/>
                  </a:lnTo>
                  <a:lnTo>
                    <a:pt x="88" y="31"/>
                  </a:lnTo>
                  <a:lnTo>
                    <a:pt x="83" y="21"/>
                  </a:lnTo>
                  <a:lnTo>
                    <a:pt x="78" y="14"/>
                  </a:lnTo>
                  <a:lnTo>
                    <a:pt x="71" y="7"/>
                  </a:lnTo>
                  <a:lnTo>
                    <a:pt x="62" y="3"/>
                  </a:lnTo>
                  <a:lnTo>
                    <a:pt x="54" y="2"/>
                  </a:lnTo>
                  <a:lnTo>
                    <a:pt x="43" y="0"/>
                  </a:lnTo>
                  <a:lnTo>
                    <a:pt x="43" y="0"/>
                  </a:lnTo>
                  <a:lnTo>
                    <a:pt x="29" y="2"/>
                  </a:lnTo>
                  <a:lnTo>
                    <a:pt x="17" y="7"/>
                  </a:lnTo>
                  <a:lnTo>
                    <a:pt x="12" y="10"/>
                  </a:lnTo>
                  <a:lnTo>
                    <a:pt x="7" y="15"/>
                  </a:lnTo>
                  <a:lnTo>
                    <a:pt x="3" y="22"/>
                  </a:lnTo>
                  <a:lnTo>
                    <a:pt x="0" y="27"/>
                  </a:lnTo>
                  <a:lnTo>
                    <a:pt x="0" y="27"/>
                  </a:lnTo>
                  <a:lnTo>
                    <a:pt x="3" y="40"/>
                  </a:lnTo>
                  <a:lnTo>
                    <a:pt x="5" y="53"/>
                  </a:lnTo>
                  <a:lnTo>
                    <a:pt x="5" y="53"/>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141313"/>
                </a:solidFill>
                <a:effectLst/>
                <a:uLnTx/>
                <a:uFillTx/>
                <a:latin typeface="Century Gothic"/>
                <a:ea typeface="+mn-ea"/>
                <a:cs typeface="+mn-cs"/>
              </a:endParaRPr>
            </a:p>
          </p:txBody>
        </p:sp>
        <p:sp>
          <p:nvSpPr>
            <p:cNvPr id="61" name="Freeform 120">
              <a:extLst>
                <a:ext uri="{FF2B5EF4-FFF2-40B4-BE49-F238E27FC236}">
                  <a16:creationId xmlns:a16="http://schemas.microsoft.com/office/drawing/2014/main" id="{3B167A12-5515-20DC-49AE-A6338DF088DE}"/>
                </a:ext>
              </a:extLst>
            </p:cNvPr>
            <p:cNvSpPr>
              <a:spLocks/>
            </p:cNvSpPr>
            <p:nvPr/>
          </p:nvSpPr>
          <p:spPr bwMode="auto">
            <a:xfrm>
              <a:off x="8751888" y="1917700"/>
              <a:ext cx="153987" cy="195263"/>
            </a:xfrm>
            <a:custGeom>
              <a:avLst/>
              <a:gdLst>
                <a:gd name="T0" fmla="*/ 81 w 97"/>
                <a:gd name="T1" fmla="*/ 64 h 123"/>
                <a:gd name="T2" fmla="*/ 81 w 97"/>
                <a:gd name="T3" fmla="*/ 64 h 123"/>
                <a:gd name="T4" fmla="*/ 85 w 97"/>
                <a:gd name="T5" fmla="*/ 57 h 123"/>
                <a:gd name="T6" fmla="*/ 88 w 97"/>
                <a:gd name="T7" fmla="*/ 52 h 123"/>
                <a:gd name="T8" fmla="*/ 91 w 97"/>
                <a:gd name="T9" fmla="*/ 47 h 123"/>
                <a:gd name="T10" fmla="*/ 97 w 97"/>
                <a:gd name="T11" fmla="*/ 42 h 123"/>
                <a:gd name="T12" fmla="*/ 83 w 97"/>
                <a:gd name="T13" fmla="*/ 0 h 123"/>
                <a:gd name="T14" fmla="*/ 20 w 97"/>
                <a:gd name="T15" fmla="*/ 21 h 123"/>
                <a:gd name="T16" fmla="*/ 20 w 97"/>
                <a:gd name="T17" fmla="*/ 21 h 123"/>
                <a:gd name="T18" fmla="*/ 15 w 97"/>
                <a:gd name="T19" fmla="*/ 23 h 123"/>
                <a:gd name="T20" fmla="*/ 12 w 97"/>
                <a:gd name="T21" fmla="*/ 26 h 123"/>
                <a:gd name="T22" fmla="*/ 8 w 97"/>
                <a:gd name="T23" fmla="*/ 30 h 123"/>
                <a:gd name="T24" fmla="*/ 7 w 97"/>
                <a:gd name="T25" fmla="*/ 35 h 123"/>
                <a:gd name="T26" fmla="*/ 7 w 97"/>
                <a:gd name="T27" fmla="*/ 35 h 123"/>
                <a:gd name="T28" fmla="*/ 5 w 97"/>
                <a:gd name="T29" fmla="*/ 50 h 123"/>
                <a:gd name="T30" fmla="*/ 1 w 97"/>
                <a:gd name="T31" fmla="*/ 69 h 123"/>
                <a:gd name="T32" fmla="*/ 0 w 97"/>
                <a:gd name="T33" fmla="*/ 95 h 123"/>
                <a:gd name="T34" fmla="*/ 0 w 97"/>
                <a:gd name="T35" fmla="*/ 123 h 123"/>
                <a:gd name="T36" fmla="*/ 74 w 97"/>
                <a:gd name="T37" fmla="*/ 123 h 123"/>
                <a:gd name="T38" fmla="*/ 74 w 97"/>
                <a:gd name="T39" fmla="*/ 123 h 123"/>
                <a:gd name="T40" fmla="*/ 78 w 97"/>
                <a:gd name="T41" fmla="*/ 88 h 123"/>
                <a:gd name="T42" fmla="*/ 81 w 97"/>
                <a:gd name="T43" fmla="*/ 64 h 123"/>
                <a:gd name="T44" fmla="*/ 81 w 97"/>
                <a:gd name="T45" fmla="*/ 64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97" h="123">
                  <a:moveTo>
                    <a:pt x="81" y="64"/>
                  </a:moveTo>
                  <a:lnTo>
                    <a:pt x="81" y="64"/>
                  </a:lnTo>
                  <a:lnTo>
                    <a:pt x="85" y="57"/>
                  </a:lnTo>
                  <a:lnTo>
                    <a:pt x="88" y="52"/>
                  </a:lnTo>
                  <a:lnTo>
                    <a:pt x="91" y="47"/>
                  </a:lnTo>
                  <a:lnTo>
                    <a:pt x="97" y="42"/>
                  </a:lnTo>
                  <a:lnTo>
                    <a:pt x="83" y="0"/>
                  </a:lnTo>
                  <a:lnTo>
                    <a:pt x="20" y="21"/>
                  </a:lnTo>
                  <a:lnTo>
                    <a:pt x="20" y="21"/>
                  </a:lnTo>
                  <a:lnTo>
                    <a:pt x="15" y="23"/>
                  </a:lnTo>
                  <a:lnTo>
                    <a:pt x="12" y="26"/>
                  </a:lnTo>
                  <a:lnTo>
                    <a:pt x="8" y="30"/>
                  </a:lnTo>
                  <a:lnTo>
                    <a:pt x="7" y="35"/>
                  </a:lnTo>
                  <a:lnTo>
                    <a:pt x="7" y="35"/>
                  </a:lnTo>
                  <a:lnTo>
                    <a:pt x="5" y="50"/>
                  </a:lnTo>
                  <a:lnTo>
                    <a:pt x="1" y="69"/>
                  </a:lnTo>
                  <a:lnTo>
                    <a:pt x="0" y="95"/>
                  </a:lnTo>
                  <a:lnTo>
                    <a:pt x="0" y="123"/>
                  </a:lnTo>
                  <a:lnTo>
                    <a:pt x="74" y="123"/>
                  </a:lnTo>
                  <a:lnTo>
                    <a:pt x="74" y="123"/>
                  </a:lnTo>
                  <a:lnTo>
                    <a:pt x="78" y="88"/>
                  </a:lnTo>
                  <a:lnTo>
                    <a:pt x="81" y="64"/>
                  </a:lnTo>
                  <a:lnTo>
                    <a:pt x="81" y="64"/>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141313"/>
                </a:solidFill>
                <a:effectLst/>
                <a:uLnTx/>
                <a:uFillTx/>
                <a:latin typeface="Century Gothic"/>
                <a:ea typeface="+mn-ea"/>
                <a:cs typeface="+mn-cs"/>
              </a:endParaRPr>
            </a:p>
          </p:txBody>
        </p:sp>
        <p:sp>
          <p:nvSpPr>
            <p:cNvPr id="63" name="Freeform 121">
              <a:extLst>
                <a:ext uri="{FF2B5EF4-FFF2-40B4-BE49-F238E27FC236}">
                  <a16:creationId xmlns:a16="http://schemas.microsoft.com/office/drawing/2014/main" id="{478F2A17-4684-49EF-377B-2196CF2E6543}"/>
                </a:ext>
              </a:extLst>
            </p:cNvPr>
            <p:cNvSpPr>
              <a:spLocks/>
            </p:cNvSpPr>
            <p:nvPr/>
          </p:nvSpPr>
          <p:spPr bwMode="auto">
            <a:xfrm>
              <a:off x="8858250" y="1706563"/>
              <a:ext cx="146050" cy="266700"/>
            </a:xfrm>
            <a:custGeom>
              <a:avLst/>
              <a:gdLst>
                <a:gd name="T0" fmla="*/ 16 w 92"/>
                <a:gd name="T1" fmla="*/ 88 h 168"/>
                <a:gd name="T2" fmla="*/ 23 w 92"/>
                <a:gd name="T3" fmla="*/ 111 h 168"/>
                <a:gd name="T4" fmla="*/ 23 w 92"/>
                <a:gd name="T5" fmla="*/ 124 h 168"/>
                <a:gd name="T6" fmla="*/ 50 w 92"/>
                <a:gd name="T7" fmla="*/ 145 h 168"/>
                <a:gd name="T8" fmla="*/ 40 w 92"/>
                <a:gd name="T9" fmla="*/ 154 h 168"/>
                <a:gd name="T10" fmla="*/ 49 w 92"/>
                <a:gd name="T11" fmla="*/ 163 h 168"/>
                <a:gd name="T12" fmla="*/ 45 w 92"/>
                <a:gd name="T13" fmla="*/ 168 h 168"/>
                <a:gd name="T14" fmla="*/ 54 w 92"/>
                <a:gd name="T15" fmla="*/ 164 h 168"/>
                <a:gd name="T16" fmla="*/ 52 w 92"/>
                <a:gd name="T17" fmla="*/ 163 h 168"/>
                <a:gd name="T18" fmla="*/ 61 w 92"/>
                <a:gd name="T19" fmla="*/ 154 h 168"/>
                <a:gd name="T20" fmla="*/ 50 w 92"/>
                <a:gd name="T21" fmla="*/ 145 h 168"/>
                <a:gd name="T22" fmla="*/ 78 w 92"/>
                <a:gd name="T23" fmla="*/ 124 h 168"/>
                <a:gd name="T24" fmla="*/ 78 w 92"/>
                <a:gd name="T25" fmla="*/ 111 h 168"/>
                <a:gd name="T26" fmla="*/ 83 w 92"/>
                <a:gd name="T27" fmla="*/ 97 h 168"/>
                <a:gd name="T28" fmla="*/ 83 w 92"/>
                <a:gd name="T29" fmla="*/ 97 h 168"/>
                <a:gd name="T30" fmla="*/ 83 w 92"/>
                <a:gd name="T31" fmla="*/ 86 h 168"/>
                <a:gd name="T32" fmla="*/ 83 w 92"/>
                <a:gd name="T33" fmla="*/ 79 h 168"/>
                <a:gd name="T34" fmla="*/ 87 w 92"/>
                <a:gd name="T35" fmla="*/ 74 h 168"/>
                <a:gd name="T36" fmla="*/ 87 w 92"/>
                <a:gd name="T37" fmla="*/ 74 h 168"/>
                <a:gd name="T38" fmla="*/ 89 w 92"/>
                <a:gd name="T39" fmla="*/ 71 h 168"/>
                <a:gd name="T40" fmla="*/ 89 w 92"/>
                <a:gd name="T41" fmla="*/ 52 h 168"/>
                <a:gd name="T42" fmla="*/ 89 w 92"/>
                <a:gd name="T43" fmla="*/ 52 h 168"/>
                <a:gd name="T44" fmla="*/ 90 w 92"/>
                <a:gd name="T45" fmla="*/ 43 h 168"/>
                <a:gd name="T46" fmla="*/ 92 w 92"/>
                <a:gd name="T47" fmla="*/ 33 h 168"/>
                <a:gd name="T48" fmla="*/ 92 w 92"/>
                <a:gd name="T49" fmla="*/ 33 h 168"/>
                <a:gd name="T50" fmla="*/ 90 w 92"/>
                <a:gd name="T51" fmla="*/ 26 h 168"/>
                <a:gd name="T52" fmla="*/ 89 w 92"/>
                <a:gd name="T53" fmla="*/ 19 h 168"/>
                <a:gd name="T54" fmla="*/ 83 w 92"/>
                <a:gd name="T55" fmla="*/ 14 h 168"/>
                <a:gd name="T56" fmla="*/ 76 w 92"/>
                <a:gd name="T57" fmla="*/ 14 h 168"/>
                <a:gd name="T58" fmla="*/ 76 w 92"/>
                <a:gd name="T59" fmla="*/ 14 h 168"/>
                <a:gd name="T60" fmla="*/ 73 w 92"/>
                <a:gd name="T61" fmla="*/ 7 h 168"/>
                <a:gd name="T62" fmla="*/ 66 w 92"/>
                <a:gd name="T63" fmla="*/ 3 h 168"/>
                <a:gd name="T64" fmla="*/ 59 w 92"/>
                <a:gd name="T65" fmla="*/ 0 h 168"/>
                <a:gd name="T66" fmla="*/ 50 w 92"/>
                <a:gd name="T67" fmla="*/ 0 h 168"/>
                <a:gd name="T68" fmla="*/ 50 w 92"/>
                <a:gd name="T69" fmla="*/ 0 h 168"/>
                <a:gd name="T70" fmla="*/ 42 w 92"/>
                <a:gd name="T71" fmla="*/ 0 h 168"/>
                <a:gd name="T72" fmla="*/ 33 w 92"/>
                <a:gd name="T73" fmla="*/ 3 h 168"/>
                <a:gd name="T74" fmla="*/ 26 w 92"/>
                <a:gd name="T75" fmla="*/ 5 h 168"/>
                <a:gd name="T76" fmla="*/ 19 w 92"/>
                <a:gd name="T77" fmla="*/ 10 h 168"/>
                <a:gd name="T78" fmla="*/ 16 w 92"/>
                <a:gd name="T79" fmla="*/ 15 h 168"/>
                <a:gd name="T80" fmla="*/ 12 w 92"/>
                <a:gd name="T81" fmla="*/ 21 h 168"/>
                <a:gd name="T82" fmla="*/ 9 w 92"/>
                <a:gd name="T83" fmla="*/ 27 h 168"/>
                <a:gd name="T84" fmla="*/ 9 w 92"/>
                <a:gd name="T85" fmla="*/ 34 h 168"/>
                <a:gd name="T86" fmla="*/ 9 w 92"/>
                <a:gd name="T87" fmla="*/ 34 h 168"/>
                <a:gd name="T88" fmla="*/ 9 w 92"/>
                <a:gd name="T89" fmla="*/ 59 h 168"/>
                <a:gd name="T90" fmla="*/ 9 w 92"/>
                <a:gd name="T91" fmla="*/ 59 h 168"/>
                <a:gd name="T92" fmla="*/ 7 w 92"/>
                <a:gd name="T93" fmla="*/ 59 h 168"/>
                <a:gd name="T94" fmla="*/ 4 w 92"/>
                <a:gd name="T95" fmla="*/ 60 h 168"/>
                <a:gd name="T96" fmla="*/ 2 w 92"/>
                <a:gd name="T97" fmla="*/ 62 h 168"/>
                <a:gd name="T98" fmla="*/ 2 w 92"/>
                <a:gd name="T99" fmla="*/ 62 h 168"/>
                <a:gd name="T100" fmla="*/ 0 w 92"/>
                <a:gd name="T101" fmla="*/ 67 h 168"/>
                <a:gd name="T102" fmla="*/ 2 w 92"/>
                <a:gd name="T103" fmla="*/ 74 h 168"/>
                <a:gd name="T104" fmla="*/ 4 w 92"/>
                <a:gd name="T105" fmla="*/ 81 h 168"/>
                <a:gd name="T106" fmla="*/ 7 w 92"/>
                <a:gd name="T107" fmla="*/ 86 h 168"/>
                <a:gd name="T108" fmla="*/ 7 w 92"/>
                <a:gd name="T109" fmla="*/ 86 h 168"/>
                <a:gd name="T110" fmla="*/ 12 w 92"/>
                <a:gd name="T111" fmla="*/ 88 h 168"/>
                <a:gd name="T112" fmla="*/ 16 w 92"/>
                <a:gd name="T113" fmla="*/ 88 h 168"/>
                <a:gd name="T114" fmla="*/ 16 w 92"/>
                <a:gd name="T115" fmla="*/ 88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92" h="168">
                  <a:moveTo>
                    <a:pt x="16" y="88"/>
                  </a:moveTo>
                  <a:lnTo>
                    <a:pt x="23" y="111"/>
                  </a:lnTo>
                  <a:lnTo>
                    <a:pt x="23" y="124"/>
                  </a:lnTo>
                  <a:lnTo>
                    <a:pt x="50" y="145"/>
                  </a:lnTo>
                  <a:lnTo>
                    <a:pt x="40" y="154"/>
                  </a:lnTo>
                  <a:lnTo>
                    <a:pt x="49" y="163"/>
                  </a:lnTo>
                  <a:lnTo>
                    <a:pt x="45" y="168"/>
                  </a:lnTo>
                  <a:lnTo>
                    <a:pt x="54" y="164"/>
                  </a:lnTo>
                  <a:lnTo>
                    <a:pt x="52" y="163"/>
                  </a:lnTo>
                  <a:lnTo>
                    <a:pt x="61" y="154"/>
                  </a:lnTo>
                  <a:lnTo>
                    <a:pt x="50" y="145"/>
                  </a:lnTo>
                  <a:lnTo>
                    <a:pt x="78" y="124"/>
                  </a:lnTo>
                  <a:lnTo>
                    <a:pt x="78" y="111"/>
                  </a:lnTo>
                  <a:lnTo>
                    <a:pt x="83" y="97"/>
                  </a:lnTo>
                  <a:lnTo>
                    <a:pt x="83" y="97"/>
                  </a:lnTo>
                  <a:lnTo>
                    <a:pt x="83" y="86"/>
                  </a:lnTo>
                  <a:lnTo>
                    <a:pt x="83" y="79"/>
                  </a:lnTo>
                  <a:lnTo>
                    <a:pt x="87" y="74"/>
                  </a:lnTo>
                  <a:lnTo>
                    <a:pt x="87" y="74"/>
                  </a:lnTo>
                  <a:lnTo>
                    <a:pt x="89" y="71"/>
                  </a:lnTo>
                  <a:lnTo>
                    <a:pt x="89" y="52"/>
                  </a:lnTo>
                  <a:lnTo>
                    <a:pt x="89" y="52"/>
                  </a:lnTo>
                  <a:lnTo>
                    <a:pt x="90" y="43"/>
                  </a:lnTo>
                  <a:lnTo>
                    <a:pt x="92" y="33"/>
                  </a:lnTo>
                  <a:lnTo>
                    <a:pt x="92" y="33"/>
                  </a:lnTo>
                  <a:lnTo>
                    <a:pt x="90" y="26"/>
                  </a:lnTo>
                  <a:lnTo>
                    <a:pt x="89" y="19"/>
                  </a:lnTo>
                  <a:lnTo>
                    <a:pt x="83" y="14"/>
                  </a:lnTo>
                  <a:lnTo>
                    <a:pt x="76" y="14"/>
                  </a:lnTo>
                  <a:lnTo>
                    <a:pt x="76" y="14"/>
                  </a:lnTo>
                  <a:lnTo>
                    <a:pt x="73" y="7"/>
                  </a:lnTo>
                  <a:lnTo>
                    <a:pt x="66" y="3"/>
                  </a:lnTo>
                  <a:lnTo>
                    <a:pt x="59" y="0"/>
                  </a:lnTo>
                  <a:lnTo>
                    <a:pt x="50" y="0"/>
                  </a:lnTo>
                  <a:lnTo>
                    <a:pt x="50" y="0"/>
                  </a:lnTo>
                  <a:lnTo>
                    <a:pt x="42" y="0"/>
                  </a:lnTo>
                  <a:lnTo>
                    <a:pt x="33" y="3"/>
                  </a:lnTo>
                  <a:lnTo>
                    <a:pt x="26" y="5"/>
                  </a:lnTo>
                  <a:lnTo>
                    <a:pt x="19" y="10"/>
                  </a:lnTo>
                  <a:lnTo>
                    <a:pt x="16" y="15"/>
                  </a:lnTo>
                  <a:lnTo>
                    <a:pt x="12" y="21"/>
                  </a:lnTo>
                  <a:lnTo>
                    <a:pt x="9" y="27"/>
                  </a:lnTo>
                  <a:lnTo>
                    <a:pt x="9" y="34"/>
                  </a:lnTo>
                  <a:lnTo>
                    <a:pt x="9" y="34"/>
                  </a:lnTo>
                  <a:lnTo>
                    <a:pt x="9" y="59"/>
                  </a:lnTo>
                  <a:lnTo>
                    <a:pt x="9" y="59"/>
                  </a:lnTo>
                  <a:lnTo>
                    <a:pt x="7" y="59"/>
                  </a:lnTo>
                  <a:lnTo>
                    <a:pt x="4" y="60"/>
                  </a:lnTo>
                  <a:lnTo>
                    <a:pt x="2" y="62"/>
                  </a:lnTo>
                  <a:lnTo>
                    <a:pt x="2" y="62"/>
                  </a:lnTo>
                  <a:lnTo>
                    <a:pt x="0" y="67"/>
                  </a:lnTo>
                  <a:lnTo>
                    <a:pt x="2" y="74"/>
                  </a:lnTo>
                  <a:lnTo>
                    <a:pt x="4" y="81"/>
                  </a:lnTo>
                  <a:lnTo>
                    <a:pt x="7" y="86"/>
                  </a:lnTo>
                  <a:lnTo>
                    <a:pt x="7" y="86"/>
                  </a:lnTo>
                  <a:lnTo>
                    <a:pt x="12" y="88"/>
                  </a:lnTo>
                  <a:lnTo>
                    <a:pt x="16" y="88"/>
                  </a:lnTo>
                  <a:lnTo>
                    <a:pt x="16" y="8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141313"/>
                </a:solidFill>
                <a:effectLst/>
                <a:uLnTx/>
                <a:uFillTx/>
                <a:latin typeface="Century Gothic"/>
                <a:ea typeface="+mn-ea"/>
                <a:cs typeface="+mn-cs"/>
              </a:endParaRPr>
            </a:p>
          </p:txBody>
        </p:sp>
        <p:sp>
          <p:nvSpPr>
            <p:cNvPr id="65" name="Freeform 122">
              <a:extLst>
                <a:ext uri="{FF2B5EF4-FFF2-40B4-BE49-F238E27FC236}">
                  <a16:creationId xmlns:a16="http://schemas.microsoft.com/office/drawing/2014/main" id="{482807F9-C62A-6895-C8B0-22EF9A8DABF1}"/>
                </a:ext>
              </a:extLst>
            </p:cNvPr>
            <p:cNvSpPr>
              <a:spLocks/>
            </p:cNvSpPr>
            <p:nvPr/>
          </p:nvSpPr>
          <p:spPr bwMode="auto">
            <a:xfrm>
              <a:off x="9015413" y="1728788"/>
              <a:ext cx="176212" cy="255588"/>
            </a:xfrm>
            <a:custGeom>
              <a:avLst/>
              <a:gdLst>
                <a:gd name="T0" fmla="*/ 15 w 111"/>
                <a:gd name="T1" fmla="*/ 98 h 161"/>
                <a:gd name="T2" fmla="*/ 22 w 111"/>
                <a:gd name="T3" fmla="*/ 126 h 161"/>
                <a:gd name="T4" fmla="*/ 22 w 111"/>
                <a:gd name="T5" fmla="*/ 136 h 161"/>
                <a:gd name="T6" fmla="*/ 55 w 111"/>
                <a:gd name="T7" fmla="*/ 161 h 161"/>
                <a:gd name="T8" fmla="*/ 88 w 111"/>
                <a:gd name="T9" fmla="*/ 136 h 161"/>
                <a:gd name="T10" fmla="*/ 88 w 111"/>
                <a:gd name="T11" fmla="*/ 126 h 161"/>
                <a:gd name="T12" fmla="*/ 95 w 111"/>
                <a:gd name="T13" fmla="*/ 98 h 161"/>
                <a:gd name="T14" fmla="*/ 95 w 111"/>
                <a:gd name="T15" fmla="*/ 98 h 161"/>
                <a:gd name="T16" fmla="*/ 97 w 111"/>
                <a:gd name="T17" fmla="*/ 98 h 161"/>
                <a:gd name="T18" fmla="*/ 102 w 111"/>
                <a:gd name="T19" fmla="*/ 97 h 161"/>
                <a:gd name="T20" fmla="*/ 102 w 111"/>
                <a:gd name="T21" fmla="*/ 97 h 161"/>
                <a:gd name="T22" fmla="*/ 107 w 111"/>
                <a:gd name="T23" fmla="*/ 90 h 161"/>
                <a:gd name="T24" fmla="*/ 109 w 111"/>
                <a:gd name="T25" fmla="*/ 83 h 161"/>
                <a:gd name="T26" fmla="*/ 111 w 111"/>
                <a:gd name="T27" fmla="*/ 76 h 161"/>
                <a:gd name="T28" fmla="*/ 109 w 111"/>
                <a:gd name="T29" fmla="*/ 69 h 161"/>
                <a:gd name="T30" fmla="*/ 109 w 111"/>
                <a:gd name="T31" fmla="*/ 69 h 161"/>
                <a:gd name="T32" fmla="*/ 106 w 111"/>
                <a:gd name="T33" fmla="*/ 65 h 161"/>
                <a:gd name="T34" fmla="*/ 104 w 111"/>
                <a:gd name="T35" fmla="*/ 65 h 161"/>
                <a:gd name="T36" fmla="*/ 104 w 111"/>
                <a:gd name="T37" fmla="*/ 65 h 161"/>
                <a:gd name="T38" fmla="*/ 104 w 111"/>
                <a:gd name="T39" fmla="*/ 39 h 161"/>
                <a:gd name="T40" fmla="*/ 104 w 111"/>
                <a:gd name="T41" fmla="*/ 39 h 161"/>
                <a:gd name="T42" fmla="*/ 102 w 111"/>
                <a:gd name="T43" fmla="*/ 29 h 161"/>
                <a:gd name="T44" fmla="*/ 99 w 111"/>
                <a:gd name="T45" fmla="*/ 20 h 161"/>
                <a:gd name="T46" fmla="*/ 97 w 111"/>
                <a:gd name="T47" fmla="*/ 17 h 161"/>
                <a:gd name="T48" fmla="*/ 93 w 111"/>
                <a:gd name="T49" fmla="*/ 13 h 161"/>
                <a:gd name="T50" fmla="*/ 88 w 111"/>
                <a:gd name="T51" fmla="*/ 12 h 161"/>
                <a:gd name="T52" fmla="*/ 85 w 111"/>
                <a:gd name="T53" fmla="*/ 12 h 161"/>
                <a:gd name="T54" fmla="*/ 85 w 111"/>
                <a:gd name="T55" fmla="*/ 12 h 161"/>
                <a:gd name="T56" fmla="*/ 80 w 111"/>
                <a:gd name="T57" fmla="*/ 7 h 161"/>
                <a:gd name="T58" fmla="*/ 73 w 111"/>
                <a:gd name="T59" fmla="*/ 1 h 161"/>
                <a:gd name="T60" fmla="*/ 66 w 111"/>
                <a:gd name="T61" fmla="*/ 0 h 161"/>
                <a:gd name="T62" fmla="*/ 55 w 111"/>
                <a:gd name="T63" fmla="*/ 0 h 161"/>
                <a:gd name="T64" fmla="*/ 55 w 111"/>
                <a:gd name="T65" fmla="*/ 0 h 161"/>
                <a:gd name="T66" fmla="*/ 45 w 111"/>
                <a:gd name="T67" fmla="*/ 0 h 161"/>
                <a:gd name="T68" fmla="*/ 35 w 111"/>
                <a:gd name="T69" fmla="*/ 3 h 161"/>
                <a:gd name="T70" fmla="*/ 28 w 111"/>
                <a:gd name="T71" fmla="*/ 7 h 161"/>
                <a:gd name="T72" fmla="*/ 21 w 111"/>
                <a:gd name="T73" fmla="*/ 10 h 161"/>
                <a:gd name="T74" fmla="*/ 14 w 111"/>
                <a:gd name="T75" fmla="*/ 17 h 161"/>
                <a:gd name="T76" fmla="*/ 10 w 111"/>
                <a:gd name="T77" fmla="*/ 22 h 161"/>
                <a:gd name="T78" fmla="*/ 7 w 111"/>
                <a:gd name="T79" fmla="*/ 31 h 161"/>
                <a:gd name="T80" fmla="*/ 7 w 111"/>
                <a:gd name="T81" fmla="*/ 38 h 161"/>
                <a:gd name="T82" fmla="*/ 7 w 111"/>
                <a:gd name="T83" fmla="*/ 38 h 161"/>
                <a:gd name="T84" fmla="*/ 7 w 111"/>
                <a:gd name="T85" fmla="*/ 65 h 161"/>
                <a:gd name="T86" fmla="*/ 7 w 111"/>
                <a:gd name="T87" fmla="*/ 65 h 161"/>
                <a:gd name="T88" fmla="*/ 5 w 111"/>
                <a:gd name="T89" fmla="*/ 65 h 161"/>
                <a:gd name="T90" fmla="*/ 2 w 111"/>
                <a:gd name="T91" fmla="*/ 69 h 161"/>
                <a:gd name="T92" fmla="*/ 2 w 111"/>
                <a:gd name="T93" fmla="*/ 69 h 161"/>
                <a:gd name="T94" fmla="*/ 0 w 111"/>
                <a:gd name="T95" fmla="*/ 76 h 161"/>
                <a:gd name="T96" fmla="*/ 2 w 111"/>
                <a:gd name="T97" fmla="*/ 83 h 161"/>
                <a:gd name="T98" fmla="*/ 3 w 111"/>
                <a:gd name="T99" fmla="*/ 90 h 161"/>
                <a:gd name="T100" fmla="*/ 9 w 111"/>
                <a:gd name="T101" fmla="*/ 97 h 161"/>
                <a:gd name="T102" fmla="*/ 9 w 111"/>
                <a:gd name="T103" fmla="*/ 97 h 161"/>
                <a:gd name="T104" fmla="*/ 14 w 111"/>
                <a:gd name="T105" fmla="*/ 98 h 161"/>
                <a:gd name="T106" fmla="*/ 15 w 111"/>
                <a:gd name="T107" fmla="*/ 98 h 161"/>
                <a:gd name="T108" fmla="*/ 15 w 111"/>
                <a:gd name="T109" fmla="*/ 98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11" h="161">
                  <a:moveTo>
                    <a:pt x="15" y="98"/>
                  </a:moveTo>
                  <a:lnTo>
                    <a:pt x="22" y="126"/>
                  </a:lnTo>
                  <a:lnTo>
                    <a:pt x="22" y="136"/>
                  </a:lnTo>
                  <a:lnTo>
                    <a:pt x="55" y="161"/>
                  </a:lnTo>
                  <a:lnTo>
                    <a:pt x="88" y="136"/>
                  </a:lnTo>
                  <a:lnTo>
                    <a:pt x="88" y="126"/>
                  </a:lnTo>
                  <a:lnTo>
                    <a:pt x="95" y="98"/>
                  </a:lnTo>
                  <a:lnTo>
                    <a:pt x="95" y="98"/>
                  </a:lnTo>
                  <a:lnTo>
                    <a:pt x="97" y="98"/>
                  </a:lnTo>
                  <a:lnTo>
                    <a:pt x="102" y="97"/>
                  </a:lnTo>
                  <a:lnTo>
                    <a:pt x="102" y="97"/>
                  </a:lnTo>
                  <a:lnTo>
                    <a:pt x="107" y="90"/>
                  </a:lnTo>
                  <a:lnTo>
                    <a:pt x="109" y="83"/>
                  </a:lnTo>
                  <a:lnTo>
                    <a:pt x="111" y="76"/>
                  </a:lnTo>
                  <a:lnTo>
                    <a:pt x="109" y="69"/>
                  </a:lnTo>
                  <a:lnTo>
                    <a:pt x="109" y="69"/>
                  </a:lnTo>
                  <a:lnTo>
                    <a:pt x="106" y="65"/>
                  </a:lnTo>
                  <a:lnTo>
                    <a:pt x="104" y="65"/>
                  </a:lnTo>
                  <a:lnTo>
                    <a:pt x="104" y="65"/>
                  </a:lnTo>
                  <a:lnTo>
                    <a:pt x="104" y="39"/>
                  </a:lnTo>
                  <a:lnTo>
                    <a:pt x="104" y="39"/>
                  </a:lnTo>
                  <a:lnTo>
                    <a:pt x="102" y="29"/>
                  </a:lnTo>
                  <a:lnTo>
                    <a:pt x="99" y="20"/>
                  </a:lnTo>
                  <a:lnTo>
                    <a:pt x="97" y="17"/>
                  </a:lnTo>
                  <a:lnTo>
                    <a:pt x="93" y="13"/>
                  </a:lnTo>
                  <a:lnTo>
                    <a:pt x="88" y="12"/>
                  </a:lnTo>
                  <a:lnTo>
                    <a:pt x="85" y="12"/>
                  </a:lnTo>
                  <a:lnTo>
                    <a:pt x="85" y="12"/>
                  </a:lnTo>
                  <a:lnTo>
                    <a:pt x="80" y="7"/>
                  </a:lnTo>
                  <a:lnTo>
                    <a:pt x="73" y="1"/>
                  </a:lnTo>
                  <a:lnTo>
                    <a:pt x="66" y="0"/>
                  </a:lnTo>
                  <a:lnTo>
                    <a:pt x="55" y="0"/>
                  </a:lnTo>
                  <a:lnTo>
                    <a:pt x="55" y="0"/>
                  </a:lnTo>
                  <a:lnTo>
                    <a:pt x="45" y="0"/>
                  </a:lnTo>
                  <a:lnTo>
                    <a:pt x="35" y="3"/>
                  </a:lnTo>
                  <a:lnTo>
                    <a:pt x="28" y="7"/>
                  </a:lnTo>
                  <a:lnTo>
                    <a:pt x="21" y="10"/>
                  </a:lnTo>
                  <a:lnTo>
                    <a:pt x="14" y="17"/>
                  </a:lnTo>
                  <a:lnTo>
                    <a:pt x="10" y="22"/>
                  </a:lnTo>
                  <a:lnTo>
                    <a:pt x="7" y="31"/>
                  </a:lnTo>
                  <a:lnTo>
                    <a:pt x="7" y="38"/>
                  </a:lnTo>
                  <a:lnTo>
                    <a:pt x="7" y="38"/>
                  </a:lnTo>
                  <a:lnTo>
                    <a:pt x="7" y="65"/>
                  </a:lnTo>
                  <a:lnTo>
                    <a:pt x="7" y="65"/>
                  </a:lnTo>
                  <a:lnTo>
                    <a:pt x="5" y="65"/>
                  </a:lnTo>
                  <a:lnTo>
                    <a:pt x="2" y="69"/>
                  </a:lnTo>
                  <a:lnTo>
                    <a:pt x="2" y="69"/>
                  </a:lnTo>
                  <a:lnTo>
                    <a:pt x="0" y="76"/>
                  </a:lnTo>
                  <a:lnTo>
                    <a:pt x="2" y="83"/>
                  </a:lnTo>
                  <a:lnTo>
                    <a:pt x="3" y="90"/>
                  </a:lnTo>
                  <a:lnTo>
                    <a:pt x="9" y="97"/>
                  </a:lnTo>
                  <a:lnTo>
                    <a:pt x="9" y="97"/>
                  </a:lnTo>
                  <a:lnTo>
                    <a:pt x="14" y="98"/>
                  </a:lnTo>
                  <a:lnTo>
                    <a:pt x="15" y="98"/>
                  </a:lnTo>
                  <a:lnTo>
                    <a:pt x="15" y="9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141313"/>
                </a:solidFill>
                <a:effectLst/>
                <a:uLnTx/>
                <a:uFillTx/>
                <a:latin typeface="Century Gothic"/>
                <a:ea typeface="+mn-ea"/>
                <a:cs typeface="+mn-cs"/>
              </a:endParaRPr>
            </a:p>
          </p:txBody>
        </p:sp>
      </p:grpSp>
      <p:sp>
        <p:nvSpPr>
          <p:cNvPr id="69" name="TextBox 31">
            <a:extLst>
              <a:ext uri="{FF2B5EF4-FFF2-40B4-BE49-F238E27FC236}">
                <a16:creationId xmlns:a16="http://schemas.microsoft.com/office/drawing/2014/main" id="{623B0E82-9B28-77BF-861F-BBAEE99097DC}"/>
              </a:ext>
            </a:extLst>
          </p:cNvPr>
          <p:cNvSpPr txBox="1"/>
          <p:nvPr/>
        </p:nvSpPr>
        <p:spPr>
          <a:xfrm>
            <a:off x="560561" y="1920117"/>
            <a:ext cx="1891210" cy="4057171"/>
          </a:xfrm>
          <a:prstGeom prst="rect">
            <a:avLst/>
          </a:prstGeom>
          <a:solidFill>
            <a:schemeClr val="accent4">
              <a:lumMod val="20000"/>
              <a:lumOff val="80000"/>
            </a:schemeClr>
          </a:solidFill>
        </p:spPr>
        <p:txBody>
          <a:bodyPr wrap="square" lIns="108000" tIns="72000" rIns="108000" bIns="72000" rtlCol="0">
            <a:noAutofit/>
          </a:bodyPr>
          <a:lstStyle/>
          <a:p>
            <a:pPr marL="0" marR="0" lvl="0" indent="0" algn="l" defTabSz="914400" rtl="0" eaLnBrk="1" fontAlgn="auto" latinLnBrk="0" hangingPunct="1">
              <a:lnSpc>
                <a:spcPct val="100000"/>
              </a:lnSpc>
              <a:spcBef>
                <a:spcPts val="0"/>
              </a:spcBef>
              <a:spcAft>
                <a:spcPts val="600"/>
              </a:spcAft>
              <a:buClrTx/>
              <a:buSzTx/>
              <a:buFontTx/>
              <a:buNone/>
              <a:tabLst/>
              <a:defRPr/>
            </a:pPr>
            <a:r>
              <a:rPr kumimoji="0" lang="fr-FR" sz="1400" b="1" i="0" u="none" strike="noStrike" kern="1200" cap="none" spc="0" normalizeH="0" baseline="0" noProof="0" dirty="0">
                <a:ln>
                  <a:noFill/>
                </a:ln>
                <a:solidFill>
                  <a:srgbClr val="141313"/>
                </a:solidFill>
                <a:effectLst/>
                <a:uLnTx/>
                <a:uFillTx/>
                <a:latin typeface="Montserrat" panose="00000500000000000000" pitchFamily="2" charset="0"/>
                <a:ea typeface="+mn-ea"/>
                <a:cs typeface="+mn-cs"/>
              </a:rPr>
              <a:t>Le profil des mentors</a:t>
            </a:r>
            <a:r>
              <a:rPr kumimoji="0" lang="fr-FR" sz="1400" b="0" i="0" u="none" strike="noStrike" kern="1200" cap="none" spc="0" normalizeH="0" baseline="0" noProof="0" dirty="0">
                <a:ln>
                  <a:noFill/>
                </a:ln>
                <a:solidFill>
                  <a:srgbClr val="141313"/>
                </a:solidFill>
                <a:effectLst/>
                <a:uLnTx/>
                <a:uFillTx/>
                <a:latin typeface="Montserrat" panose="00000500000000000000" pitchFamily="2" charset="0"/>
                <a:ea typeface="+mn-ea"/>
                <a:cs typeface="+mn-cs"/>
              </a:rPr>
              <a:t> peut soulever de nombreuses questions</a:t>
            </a:r>
          </a:p>
          <a:p>
            <a:pPr marL="0" marR="0" lvl="0" indent="0" algn="l" defTabSz="914400" rtl="0" eaLnBrk="1" fontAlgn="auto" latinLnBrk="0" hangingPunct="1">
              <a:lnSpc>
                <a:spcPct val="100000"/>
              </a:lnSpc>
              <a:spcBef>
                <a:spcPts val="0"/>
              </a:spcBef>
              <a:spcAft>
                <a:spcPts val="600"/>
              </a:spcAft>
              <a:buClrTx/>
              <a:buSzTx/>
              <a:buFontTx/>
              <a:buNone/>
              <a:tabLst/>
              <a:defRPr/>
            </a:pPr>
            <a:endParaRPr kumimoji="0" lang="fr-FR" sz="1400" b="1" i="0" u="none" strike="noStrike" kern="1200" cap="none" spc="0" normalizeH="0" baseline="0" noProof="0" dirty="0">
              <a:ln>
                <a:noFill/>
              </a:ln>
              <a:solidFill>
                <a:srgbClr val="141313"/>
              </a:solidFill>
              <a:effectLst/>
              <a:uLnTx/>
              <a:uFillTx/>
              <a:latin typeface="Montserrat" panose="00000500000000000000" pitchFamily="2" charset="0"/>
              <a:ea typeface="+mn-ea"/>
              <a:cs typeface="+mn-cs"/>
            </a:endParaRPr>
          </a:p>
          <a:p>
            <a:pPr marL="0" marR="0" lvl="0" indent="0" algn="l" defTabSz="914400" rtl="0" eaLnBrk="1" fontAlgn="auto" latinLnBrk="0" hangingPunct="1">
              <a:lnSpc>
                <a:spcPct val="100000"/>
              </a:lnSpc>
              <a:spcBef>
                <a:spcPts val="0"/>
              </a:spcBef>
              <a:spcAft>
                <a:spcPts val="600"/>
              </a:spcAft>
              <a:buClrTx/>
              <a:buSzTx/>
              <a:buFontTx/>
              <a:buNone/>
              <a:tabLst/>
              <a:defRPr/>
            </a:pPr>
            <a:r>
              <a:rPr kumimoji="0" lang="fr-FR" sz="1400" b="0" i="0" u="none" strike="noStrike" kern="1200" cap="none" spc="0" normalizeH="0" baseline="0" noProof="0" dirty="0">
                <a:ln>
                  <a:noFill/>
                </a:ln>
                <a:solidFill>
                  <a:srgbClr val="141313"/>
                </a:solidFill>
                <a:effectLst/>
                <a:uLnTx/>
                <a:uFillTx/>
                <a:latin typeface="Montserrat" panose="00000500000000000000" pitchFamily="2" charset="0"/>
                <a:ea typeface="+mn-ea"/>
                <a:cs typeface="+mn-cs"/>
              </a:rPr>
              <a:t>Pour répondre à ces interrogations, les </a:t>
            </a:r>
            <a:r>
              <a:rPr kumimoji="0" lang="fr-FR" sz="1400" b="1" i="0" u="none" strike="noStrike" kern="1200" cap="none" spc="0" normalizeH="0" baseline="0" noProof="0" dirty="0">
                <a:ln>
                  <a:noFill/>
                </a:ln>
                <a:solidFill>
                  <a:srgbClr val="141313"/>
                </a:solidFill>
                <a:effectLst/>
                <a:uLnTx/>
                <a:uFillTx/>
                <a:latin typeface="Montserrat" panose="00000500000000000000" pitchFamily="2" charset="0"/>
                <a:ea typeface="+mn-ea"/>
                <a:cs typeface="+mn-cs"/>
              </a:rPr>
              <a:t>éléments clés </a:t>
            </a:r>
            <a:r>
              <a:rPr kumimoji="0" lang="fr-FR" sz="1400" b="0" i="0" u="none" strike="noStrike" kern="1200" cap="none" spc="0" normalizeH="0" baseline="0" noProof="0" dirty="0">
                <a:ln>
                  <a:noFill/>
                </a:ln>
                <a:solidFill>
                  <a:srgbClr val="141313"/>
                </a:solidFill>
                <a:effectLst/>
                <a:uLnTx/>
                <a:uFillTx/>
                <a:latin typeface="Montserrat" panose="00000500000000000000" pitchFamily="2" charset="0"/>
                <a:ea typeface="+mn-ea"/>
                <a:cs typeface="+mn-cs"/>
              </a:rPr>
              <a:t>qui les caractérisent ont été listés ici </a:t>
            </a:r>
            <a:endParaRPr kumimoji="0" lang="fr-FR" sz="1200" b="0" i="0" u="none" strike="noStrike" kern="1200" cap="none" spc="0" normalizeH="0" baseline="0" noProof="0" dirty="0">
              <a:ln>
                <a:noFill/>
              </a:ln>
              <a:solidFill>
                <a:srgbClr val="141313"/>
              </a:solidFill>
              <a:effectLst/>
              <a:uLnTx/>
              <a:uFillTx/>
              <a:latin typeface="Montserrat" panose="00000500000000000000" pitchFamily="2" charset="0"/>
              <a:ea typeface="+mn-ea"/>
              <a:cs typeface="+mn-cs"/>
            </a:endParaRPr>
          </a:p>
        </p:txBody>
      </p:sp>
      <p:grpSp>
        <p:nvGrpSpPr>
          <p:cNvPr id="70" name="Group 69">
            <a:extLst>
              <a:ext uri="{FF2B5EF4-FFF2-40B4-BE49-F238E27FC236}">
                <a16:creationId xmlns:a16="http://schemas.microsoft.com/office/drawing/2014/main" id="{435FBFFD-9698-1220-E50C-CD6B5F3D80F5}"/>
              </a:ext>
            </a:extLst>
          </p:cNvPr>
          <p:cNvGrpSpPr/>
          <p:nvPr/>
        </p:nvGrpSpPr>
        <p:grpSpPr>
          <a:xfrm>
            <a:off x="2263893" y="3644566"/>
            <a:ext cx="375755" cy="377886"/>
            <a:chOff x="9083054" y="3880426"/>
            <a:chExt cx="381590" cy="383754"/>
          </a:xfrm>
        </p:grpSpPr>
        <p:sp>
          <p:nvSpPr>
            <p:cNvPr id="71" name="Oval 65">
              <a:extLst>
                <a:ext uri="{FF2B5EF4-FFF2-40B4-BE49-F238E27FC236}">
                  <a16:creationId xmlns:a16="http://schemas.microsoft.com/office/drawing/2014/main" id="{1D44238B-50E2-4AB5-2234-96DEA628E3FC}"/>
                </a:ext>
              </a:extLst>
            </p:cNvPr>
            <p:cNvSpPr/>
            <p:nvPr/>
          </p:nvSpPr>
          <p:spPr>
            <a:xfrm>
              <a:off x="9083054" y="3882590"/>
              <a:ext cx="381590" cy="381590"/>
            </a:xfrm>
            <a:prstGeom prst="ellipse">
              <a:avLst/>
            </a:prstGeom>
            <a:solidFill>
              <a:schemeClr val="accent1"/>
            </a:solidFill>
            <a:ln w="19050" cap="sq">
              <a:solidFill>
                <a:schemeClr val="bg1"/>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300"/>
                </a:spcBef>
                <a:spcAft>
                  <a:spcPts val="300"/>
                </a:spcAft>
                <a:buClrTx/>
                <a:buSzTx/>
                <a:buFontTx/>
                <a:buNone/>
                <a:tabLst/>
                <a:defRPr/>
              </a:pPr>
              <a:endParaRPr kumimoji="0" lang="fr-FR" sz="1400" b="0" i="0" u="none" strike="noStrike" kern="1200" cap="none" spc="0" normalizeH="0" baseline="0" noProof="0" dirty="0">
                <a:ln>
                  <a:noFill/>
                </a:ln>
                <a:solidFill>
                  <a:srgbClr val="FFFFFF"/>
                </a:solidFill>
                <a:effectLst/>
                <a:uLnTx/>
                <a:uFillTx/>
                <a:latin typeface="Century Gothic"/>
                <a:ea typeface="+mn-ea"/>
                <a:cs typeface="+mn-cs"/>
              </a:endParaRPr>
            </a:p>
          </p:txBody>
        </p:sp>
        <p:pic>
          <p:nvPicPr>
            <p:cNvPr id="72" name="Graphic 110">
              <a:extLst>
                <a:ext uri="{FF2B5EF4-FFF2-40B4-BE49-F238E27FC236}">
                  <a16:creationId xmlns:a16="http://schemas.microsoft.com/office/drawing/2014/main" id="{27A36E60-2A7A-221F-B9B0-FD9326147984}"/>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9090387" y="3880426"/>
              <a:ext cx="366925" cy="366925"/>
            </a:xfrm>
            <a:prstGeom prst="rect">
              <a:avLst/>
            </a:prstGeom>
          </p:spPr>
        </p:pic>
      </p:grpSp>
    </p:spTree>
    <p:extLst>
      <p:ext uri="{BB962C8B-B14F-4D97-AF65-F5344CB8AC3E}">
        <p14:creationId xmlns:p14="http://schemas.microsoft.com/office/powerpoint/2010/main" val="20879809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5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2"/>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3"/>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9"/>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8"/>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9"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EE4P_STYLE_ID" val="6cd991bf-f022-4378-96e7-2c338aeb3f5a"/>
</p:tagLst>
</file>

<file path=ppt/tags/tag10.xml><?xml version="1.0" encoding="utf-8"?>
<p:tagLst xmlns:a="http://schemas.openxmlformats.org/drawingml/2006/main" xmlns:r="http://schemas.openxmlformats.org/officeDocument/2006/relationships" xmlns:p="http://schemas.openxmlformats.org/presentationml/2006/main">
  <p:tag name="NAME" val="TrackerNumBlue"/>
</p:tagLst>
</file>

<file path=ppt/tags/tag11.xml><?xml version="1.0" encoding="utf-8"?>
<p:tagLst xmlns:a="http://schemas.openxmlformats.org/drawingml/2006/main" xmlns:r="http://schemas.openxmlformats.org/officeDocument/2006/relationships" xmlns:p="http://schemas.openxmlformats.org/presentationml/2006/main">
  <p:tag name="NAME" val="TrackerNumBlue"/>
</p:tagLst>
</file>

<file path=ppt/tags/tag12.xml><?xml version="1.0" encoding="utf-8"?>
<p:tagLst xmlns:a="http://schemas.openxmlformats.org/drawingml/2006/main" xmlns:r="http://schemas.openxmlformats.org/officeDocument/2006/relationships" xmlns:p="http://schemas.openxmlformats.org/presentationml/2006/main">
  <p:tag name="NAME" val="TrackerNumBlue"/>
</p:tagLst>
</file>

<file path=ppt/tags/tag13.xml><?xml version="1.0" encoding="utf-8"?>
<p:tagLst xmlns:a="http://schemas.openxmlformats.org/drawingml/2006/main" xmlns:r="http://schemas.openxmlformats.org/officeDocument/2006/relationships" xmlns:p="http://schemas.openxmlformats.org/presentationml/2006/main">
  <p:tag name="NAME" val="TrackerNumBlue"/>
</p:tagLst>
</file>

<file path=ppt/tags/tag14.xml><?xml version="1.0" encoding="utf-8"?>
<p:tagLst xmlns:a="http://schemas.openxmlformats.org/drawingml/2006/main" xmlns:r="http://schemas.openxmlformats.org/officeDocument/2006/relationships" xmlns:p="http://schemas.openxmlformats.org/presentationml/2006/main">
  <p:tag name="NAME" val="TrackerNumBlue"/>
</p:tagLst>
</file>

<file path=ppt/tags/tag15.xml><?xml version="1.0" encoding="utf-8"?>
<p:tagLst xmlns:a="http://schemas.openxmlformats.org/drawingml/2006/main" xmlns:r="http://schemas.openxmlformats.org/officeDocument/2006/relationships" xmlns:p="http://schemas.openxmlformats.org/presentationml/2006/main">
  <p:tag name="NAME" val="TrackerNumBlue"/>
</p:tagLst>
</file>

<file path=ppt/tags/tag2.xml><?xml version="1.0" encoding="utf-8"?>
<p:tagLst xmlns:a="http://schemas.openxmlformats.org/drawingml/2006/main" xmlns:r="http://schemas.openxmlformats.org/officeDocument/2006/relationships" xmlns:p="http://schemas.openxmlformats.org/presentationml/2006/main">
  <p:tag name="NAME" val="TrackerNumBlue"/>
</p:tagLst>
</file>

<file path=ppt/tags/tag3.xml><?xml version="1.0" encoding="utf-8"?>
<p:tagLst xmlns:a="http://schemas.openxmlformats.org/drawingml/2006/main" xmlns:r="http://schemas.openxmlformats.org/officeDocument/2006/relationships" xmlns:p="http://schemas.openxmlformats.org/presentationml/2006/main">
  <p:tag name="NAME" val="TrackerNumBlue"/>
</p:tagLst>
</file>

<file path=ppt/tags/tag4.xml><?xml version="1.0" encoding="utf-8"?>
<p:tagLst xmlns:a="http://schemas.openxmlformats.org/drawingml/2006/main" xmlns:r="http://schemas.openxmlformats.org/officeDocument/2006/relationships" xmlns:p="http://schemas.openxmlformats.org/presentationml/2006/main">
  <p:tag name="NAME" val="TrackerNumBlue"/>
</p:tagLst>
</file>

<file path=ppt/tags/tag5.xml><?xml version="1.0" encoding="utf-8"?>
<p:tagLst xmlns:a="http://schemas.openxmlformats.org/drawingml/2006/main" xmlns:r="http://schemas.openxmlformats.org/officeDocument/2006/relationships" xmlns:p="http://schemas.openxmlformats.org/presentationml/2006/main">
  <p:tag name="NAME" val="TrackerNumBlue"/>
</p:tagLst>
</file>

<file path=ppt/tags/tag6.xml><?xml version="1.0" encoding="utf-8"?>
<p:tagLst xmlns:a="http://schemas.openxmlformats.org/drawingml/2006/main" xmlns:r="http://schemas.openxmlformats.org/officeDocument/2006/relationships" xmlns:p="http://schemas.openxmlformats.org/presentationml/2006/main">
  <p:tag name="NAME" val="TrackerNumBlue"/>
</p:tagLst>
</file>

<file path=ppt/tags/tag7.xml><?xml version="1.0" encoding="utf-8"?>
<p:tagLst xmlns:a="http://schemas.openxmlformats.org/drawingml/2006/main" xmlns:r="http://schemas.openxmlformats.org/officeDocument/2006/relationships" xmlns:p="http://schemas.openxmlformats.org/presentationml/2006/main">
  <p:tag name="NAME" val="TrackerNumBlue"/>
</p:tagLst>
</file>

<file path=ppt/tags/tag8.xml><?xml version="1.0" encoding="utf-8"?>
<p:tagLst xmlns:a="http://schemas.openxmlformats.org/drawingml/2006/main" xmlns:r="http://schemas.openxmlformats.org/officeDocument/2006/relationships" xmlns:p="http://schemas.openxmlformats.org/presentationml/2006/main">
  <p:tag name="NAME" val="TrackerNumBlue"/>
</p:tagLst>
</file>

<file path=ppt/tags/tag9.xml><?xml version="1.0" encoding="utf-8"?>
<p:tagLst xmlns:a="http://schemas.openxmlformats.org/drawingml/2006/main" xmlns:r="http://schemas.openxmlformats.org/officeDocument/2006/relationships" xmlns:p="http://schemas.openxmlformats.org/presentationml/2006/main">
  <p:tag name="NAME" val="TrackerNumBlue"/>
</p:tagLst>
</file>

<file path=ppt/theme/_rels/theme2.xml.rels><?xml version="1.0" encoding="UTF-8" standalone="yes"?>
<Relationships xmlns="http://schemas.openxmlformats.org/package/2006/relationships"><Relationship Id="rId1" Type="http://schemas.openxmlformats.org/officeDocument/2006/relationships/image" Target="../media/image2.jpeg"/></Relationships>
</file>

<file path=ppt/theme/theme1.xml><?xml version="1.0" encoding="utf-8"?>
<a:theme xmlns:a="http://schemas.openxmlformats.org/drawingml/2006/main" name="Thème ppt IBP">
  <a:themeElements>
    <a:clrScheme name="BREAK POVERTY FOUNDATION 2">
      <a:dk1>
        <a:srgbClr val="141313"/>
      </a:dk1>
      <a:lt1>
        <a:srgbClr val="FFFFFF"/>
      </a:lt1>
      <a:dk2>
        <a:srgbClr val="141313"/>
      </a:dk2>
      <a:lt2>
        <a:srgbClr val="DEDFD8"/>
      </a:lt2>
      <a:accent1>
        <a:srgbClr val="004A84"/>
      </a:accent1>
      <a:accent2>
        <a:srgbClr val="004E83"/>
      </a:accent2>
      <a:accent3>
        <a:srgbClr val="0092D2"/>
      </a:accent3>
      <a:accent4>
        <a:srgbClr val="60BDE0"/>
      </a:accent4>
      <a:accent5>
        <a:srgbClr val="C0C3BB"/>
      </a:accent5>
      <a:accent6>
        <a:srgbClr val="DEDFD8"/>
      </a:accent6>
      <a:hlink>
        <a:srgbClr val="00A5D8"/>
      </a:hlink>
      <a:folHlink>
        <a:srgbClr val="007A9E"/>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Thème ppt IBP">
  <a:themeElements>
    <a:clrScheme name="BREAK POVERTY FOUNDATION 2">
      <a:dk1>
        <a:srgbClr val="141313"/>
      </a:dk1>
      <a:lt1>
        <a:srgbClr val="FFFFFF"/>
      </a:lt1>
      <a:dk2>
        <a:srgbClr val="141313"/>
      </a:dk2>
      <a:lt2>
        <a:srgbClr val="DEDFD8"/>
      </a:lt2>
      <a:accent1>
        <a:srgbClr val="004A84"/>
      </a:accent1>
      <a:accent2>
        <a:srgbClr val="004E83"/>
      </a:accent2>
      <a:accent3>
        <a:srgbClr val="0092D2"/>
      </a:accent3>
      <a:accent4>
        <a:srgbClr val="60BDE0"/>
      </a:accent4>
      <a:accent5>
        <a:srgbClr val="C0C3BB"/>
      </a:accent5>
      <a:accent6>
        <a:srgbClr val="DEDFD8"/>
      </a:accent6>
      <a:hlink>
        <a:srgbClr val="00A5D8"/>
      </a:hlink>
      <a:folHlink>
        <a:srgbClr val="007A9E"/>
      </a:folHlink>
    </a:clrScheme>
    <a:fontScheme name="Apothicaire">
      <a:majorFont>
        <a:latin typeface="Book Antiqua"/>
        <a:ea typeface=""/>
        <a:cs typeface=""/>
        <a:font script="Jpan" typeface="ＭＳ Ｐ明朝"/>
        <a:font script="Hang" typeface="HY견명조"/>
        <a:font script="Hans" typeface="宋体"/>
        <a:font script="Hant" typeface="新細明體"/>
        <a:font script="Arab" typeface="Times New Roman"/>
        <a:font script="Hebr" typeface="David"/>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a:ea typeface=""/>
        <a:cs typeface=""/>
        <a:font script="Jpan" typeface="ＭＳ ゴシック"/>
        <a:font script="Hang" typeface="HY견명조"/>
        <a:font script="Hans" typeface="微软雅黑"/>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Adjacency">
      <a:fillStyleLst>
        <a:solidFill>
          <a:schemeClr val="phClr"/>
        </a:solidFill>
        <a:solidFill>
          <a:schemeClr val="phClr">
            <a:tint val="55000"/>
          </a:schemeClr>
        </a:solidFill>
        <a:solidFill>
          <a:schemeClr val="phClr"/>
        </a:solidFill>
      </a:fillStyleLst>
      <a:lnStyleLst>
        <a:ln w="12700"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outerShdw blurRad="50800" dist="25400" algn="bl" rotWithShape="0">
              <a:srgbClr val="000000">
                <a:alpha val="60000"/>
              </a:srgbClr>
            </a:outerShdw>
          </a:effectLst>
        </a:effectStyle>
        <a:effectStyle>
          <a:effectLst/>
          <a:scene3d>
            <a:camera prst="orthographicFront">
              <a:rot lat="0" lon="0" rev="0"/>
            </a:camera>
            <a:lightRig rig="brightRoom" dir="tl">
              <a:rot lat="0" lon="0" rev="1800000"/>
            </a:lightRig>
          </a:scene3d>
          <a:sp3d contourW="10160" prstMaterial="dkEdge">
            <a:bevelT w="38100" h="50800" prst="angle"/>
            <a:contourClr>
              <a:schemeClr val="phClr">
                <a:shade val="40000"/>
                <a:satMod val="150000"/>
              </a:schemeClr>
            </a:contourClr>
          </a:sp3d>
        </a:effectStyle>
      </a:effectStyleLst>
      <a:bgFillStyleLst>
        <a:solidFill>
          <a:schemeClr val="phClr"/>
        </a:solidFill>
        <a:gradFill rotWithShape="1">
          <a:gsLst>
            <a:gs pos="0">
              <a:schemeClr val="phClr">
                <a:tint val="90000"/>
              </a:schemeClr>
            </a:gs>
            <a:gs pos="75000">
              <a:schemeClr val="phClr">
                <a:shade val="100000"/>
                <a:satMod val="115000"/>
              </a:schemeClr>
            </a:gs>
            <a:gs pos="100000">
              <a:schemeClr val="phClr">
                <a:shade val="70000"/>
                <a:satMod val="130000"/>
              </a:schemeClr>
            </a:gs>
          </a:gsLst>
          <a:path path="circle">
            <a:fillToRect l="20000" t="50000" r="100000" b="50000"/>
          </a:path>
        </a:gradFill>
        <a:blipFill rotWithShape="1">
          <a:blip xmlns:r="http://schemas.openxmlformats.org/officeDocument/2006/relationships" r:embed="rId1">
            <a:duotone>
              <a:schemeClr val="phClr">
                <a:tint val="97000"/>
              </a:schemeClr>
              <a:schemeClr val="phClr">
                <a:shade val="96000"/>
              </a:schemeClr>
            </a:duotone>
          </a:blip>
          <a:tile tx="0" ty="0" sx="32000" sy="32000" flip="none" algn="tl"/>
        </a:blipFill>
      </a:bgFillStyleLst>
    </a:fmtScheme>
  </a:themeElements>
  <a:objectDefaults>
    <a:txDef>
      <a:spPr>
        <a:noFill/>
      </a:spPr>
      <a:bodyPr wrap="square" lIns="36000" tIns="0" rIns="36000" bIns="0" rtlCol="0">
        <a:spAutoFit/>
      </a:bodyPr>
      <a:lstStyle>
        <a:defPPr algn="l">
          <a:defRPr dirty="0" smtClean="0">
            <a:latin typeface="Montserrat" panose="00000500000000000000" pitchFamily="2" charset="0"/>
          </a:defRPr>
        </a:defPPr>
      </a:lstStyle>
    </a:txDef>
  </a:objectDefaults>
  <a:extraClrSchemeLst/>
  <a:extLst>
    <a:ext uri="{05A4C25C-085E-4340-85A3-A5531E510DB2}">
      <thm15:themeFamily xmlns:thm15="http://schemas.microsoft.com/office/thememl/2012/main" name="Thème ppt IBP" id="{8A0D3DE3-12C7-46DF-97F7-3D1BAE081344}" vid="{161DBFF6-D432-4F49-AF82-91EEA063AE1A}"/>
    </a:ext>
  </a:extLst>
</a:theme>
</file>

<file path=ppt/theme/theme3.xml><?xml version="1.0" encoding="utf-8"?>
<a:theme xmlns:a="http://schemas.openxmlformats.org/drawingml/2006/main" name="Thème Offic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8</TotalTime>
  <Words>2569</Words>
  <Application>Microsoft Office PowerPoint</Application>
  <PresentationFormat>Grand écran</PresentationFormat>
  <Paragraphs>350</Paragraphs>
  <Slides>21</Slides>
  <Notes>16</Notes>
  <HiddenSlides>0</HiddenSlides>
  <MMClips>0</MMClips>
  <ScaleCrop>false</ScaleCrop>
  <HeadingPairs>
    <vt:vector size="6" baseType="variant">
      <vt:variant>
        <vt:lpstr>Polices utilisées</vt:lpstr>
      </vt:variant>
      <vt:variant>
        <vt:i4>13</vt:i4>
      </vt:variant>
      <vt:variant>
        <vt:lpstr>Thème</vt:lpstr>
      </vt:variant>
      <vt:variant>
        <vt:i4>2</vt:i4>
      </vt:variant>
      <vt:variant>
        <vt:lpstr>Titres des diapositives</vt:lpstr>
      </vt:variant>
      <vt:variant>
        <vt:i4>21</vt:i4>
      </vt:variant>
    </vt:vector>
  </HeadingPairs>
  <TitlesOfParts>
    <vt:vector size="36" baseType="lpstr">
      <vt:lpstr>Oswald</vt:lpstr>
      <vt:lpstr>Quattrocento Sans</vt:lpstr>
      <vt:lpstr>Oswald Bold</vt:lpstr>
      <vt:lpstr>Book Antiqua</vt:lpstr>
      <vt:lpstr>Oswald Light</vt:lpstr>
      <vt:lpstr>Montserrat Medium</vt:lpstr>
      <vt:lpstr>Arial</vt:lpstr>
      <vt:lpstr>Oswald Regular</vt:lpstr>
      <vt:lpstr>Merriweather Sans</vt:lpstr>
      <vt:lpstr>Century Gothic</vt:lpstr>
      <vt:lpstr>Montserrat</vt:lpstr>
      <vt:lpstr>Lucida Grande</vt:lpstr>
      <vt:lpstr>Calibri</vt:lpstr>
      <vt:lpstr>Thème ppt IBP</vt:lpstr>
      <vt:lpstr>1_Thème ppt IBP</vt:lpstr>
      <vt:lpstr>Proposer du mentorat aux jeunes de l’Aide Sociale à l’Enfance</vt:lpstr>
      <vt:lpstr>Vos interlocuteurs</vt:lpstr>
      <vt:lpstr>Agenda et objectifs de cet échange</vt:lpstr>
      <vt:lpstr>Le mentorat, qu’est-ce que c’est ? Le mentorat et le parrainage de l’ASE – historique du projet</vt:lpstr>
      <vt:lpstr>Le mentorat, qu’est-ce que c’est ?  Qu’est-ce que le mentorat ? Qu’est-ce que le parrainage ? </vt:lpstr>
      <vt:lpstr>Le mentorat, qu’est-ce que c’est ? Quels impacts du mentorat sur les jeunes ? </vt:lpstr>
      <vt:lpstr>Le mentorat, qu’est-ce que c’est ? Au-delà des impacts mesurables, pourquoi proposer du mentorat ? </vt:lpstr>
      <vt:lpstr>Le mentorat, qu’est-ce que c’est ? Les principales parties prenantes (1/2)</vt:lpstr>
      <vt:lpstr>Le mentorat, qu’est-ce que c’est ? Les principales parties prenantes (2/2) : qui sont les mentors ? </vt:lpstr>
      <vt:lpstr>Le mentorat, qu’est-ce que c’est ? Le mentorat en présentiel et en distanciel : quelles modalités  et quels avantages à chacun ? </vt:lpstr>
      <vt:lpstr>Agenda et objectifs de cet échange</vt:lpstr>
      <vt:lpstr>En pratique, comment ça se passe ?  Représentation des étapes clés pour lancer un mentorat</vt:lpstr>
      <vt:lpstr>En pratique, comment ça se passe ?  Confirmation de l’intérêt du jeune et remontée des profils – Support d’inscription</vt:lpstr>
      <vt:lpstr>Agenda et objectifs de cet échange</vt:lpstr>
      <vt:lpstr>Les associations sur le territoire Présentation des associations du territoire</vt:lpstr>
      <vt:lpstr>Agenda et objectifs de cet échange</vt:lpstr>
      <vt:lpstr>Témoignages vidéos</vt:lpstr>
      <vt:lpstr>Témoignages </vt:lpstr>
      <vt:lpstr>Agenda et objectifs de cet échange</vt:lpstr>
      <vt:lpstr>Questions / réponses</vt:lpstr>
      <vt:lpstr>Annexes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Proposer du mentorat aux jeunes de l’Aide Sociale à l’Enfance Cadres ASE 15/04</dc:title>
  <dc:creator>Marion GRANGE</dc:creator>
  <cp:lastModifiedBy>Rémi GOLDMAN</cp:lastModifiedBy>
  <cp:revision>34</cp:revision>
  <dcterms:modified xsi:type="dcterms:W3CDTF">2024-09-26T08:49:26Z</dcterms:modified>
</cp:coreProperties>
</file>