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6858000" cy="9906000" type="A4"/>
  <p:notesSz cx="6858000" cy="9144000"/>
  <p:custDataLst>
    <p:tags r:id="rId4"/>
  </p:custDataLst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 varScale="1">
        <p:scale>
          <a:sx n="57" d="100"/>
          <a:sy n="57" d="100"/>
        </p:scale>
        <p:origin x="260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1935073-88DF-AA68-9219-CF2F63825F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7250" y="1621191"/>
            <a:ext cx="5143500" cy="3448756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F0E09565-A6C0-2E2B-06BA-20FAE3E377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8F52EFB-3D54-A261-A75A-9AB9A57515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073DF-FD74-4BCF-B813-A3751D292851}" type="datetimeFigureOut">
              <a:rPr lang="fr-FR" smtClean="0"/>
              <a:t>01/10/2024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3C97344-99B0-4E66-21D2-1D394A9CA3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5C20D5C-1906-2ED4-9DFE-2DABE3F420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A1649-4A59-4816-8D5A-F3A053BFD8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34562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1663858-B184-6A6F-CE65-E9B1647B07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2AD75F2-C869-A253-8EF1-A84BE19777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D6B9A23-61EA-9D08-166F-DE46E4B1C4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073DF-FD74-4BCF-B813-A3751D292851}" type="datetimeFigureOut">
              <a:rPr lang="fr-FR" smtClean="0"/>
              <a:t>01/10/2024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AE542E5-362B-2F87-C82E-4EBD9FA180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81D188E-4B36-38A1-9FC2-CE8BE94F75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A1649-4A59-4816-8D5A-F3A053BFD8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4848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39AD1DAB-70B9-DC8F-E767-AAD46FEE2D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4907756" y="527403"/>
            <a:ext cx="1478756" cy="839487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A05ACDC-4427-87CF-54AE-862E7A8183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71487" y="527403"/>
            <a:ext cx="4350544" cy="839487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B3F8AE5-D316-2949-2C32-EE5FA2426E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073DF-FD74-4BCF-B813-A3751D292851}" type="datetimeFigureOut">
              <a:rPr lang="fr-FR" smtClean="0"/>
              <a:t>01/10/2024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0356458-B0F6-244A-7D8D-B7A64DFFF2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9B66D6D-5DA5-FCE7-4D66-6ADD2F6423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A1649-4A59-4816-8D5A-F3A053BFD8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1482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13213F-1DD6-056E-336F-6BD0312A69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F7C84FA-537C-606D-3A6A-39E3CCDADF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A568959-1A5F-88DA-C7FD-6C21186B3E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073DF-FD74-4BCF-B813-A3751D292851}" type="datetimeFigureOut">
              <a:rPr lang="fr-FR" smtClean="0"/>
              <a:t>01/10/2024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2B2D29C-7F9D-CDFD-8F53-D3207CC280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8317DDB-A5AE-7486-7B7C-20CE3C06CF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A1649-4A59-4816-8D5A-F3A053BFD8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6280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AC033E6-BB70-A08B-B619-163E1E29B4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916" y="2469622"/>
            <a:ext cx="5915025" cy="4120620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BF49E8B-0181-380B-EC96-03CF110990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7916" y="6629225"/>
            <a:ext cx="5915025" cy="2166937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FE09094-F7D9-92B4-DA18-A09FA7BE72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073DF-FD74-4BCF-B813-A3751D292851}" type="datetimeFigureOut">
              <a:rPr lang="fr-FR" smtClean="0"/>
              <a:t>01/10/2024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28A6CF9-0B30-08E4-FC3E-65CAC9C807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6BD060E-453E-3A84-BC43-105DAA50CA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A1649-4A59-4816-8D5A-F3A053BFD8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39493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2B7E5CE-27FC-7B8F-6A69-C9C924073D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FF59593-E467-4F1F-B86A-3748E7FEF3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775C147-ABC7-A872-6606-A776F79A6F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DD37A1B-DA06-8E7A-9B5F-B039243F0C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073DF-FD74-4BCF-B813-A3751D292851}" type="datetimeFigureOut">
              <a:rPr lang="fr-FR" smtClean="0"/>
              <a:t>01/10/2024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2AF60CD-4B55-81C7-A946-973E90095E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752EE6-AD17-B85C-60FE-B009FCF6F9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A1649-4A59-4816-8D5A-F3A053BFD8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8382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28C7599-CBE8-0DF6-6111-EB7308EC52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527404"/>
            <a:ext cx="5915025" cy="1914702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73D412D-B30E-0765-7697-778A114824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F9DEF46-4A03-ED42-C382-5D9B061E5C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A03F149F-CE92-27BA-CAEE-29C9AA0E90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FBEC7AD2-D40A-9E29-2799-6697CC76707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43B5CCAB-E520-2246-1AC7-FC252BC35F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073DF-FD74-4BCF-B813-A3751D292851}" type="datetimeFigureOut">
              <a:rPr lang="fr-FR" smtClean="0"/>
              <a:t>01/10/2024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620957D6-525C-101E-AB13-F1C9210CA4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FD52B29F-3D24-E2AA-AA50-F40841842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A1649-4A59-4816-8D5A-F3A053BFD8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9783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CE28C2E-0467-A750-A4F6-BD0E3B9701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F9A9F0F-A94C-541C-1D93-B7F7C50C8E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073DF-FD74-4BCF-B813-A3751D292851}" type="datetimeFigureOut">
              <a:rPr lang="fr-FR" smtClean="0"/>
              <a:t>01/10/2024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90A1E46-AA2D-453E-7835-9C56996178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0953B39-D9A6-4A93-0443-E388ECE3B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A1649-4A59-4816-8D5A-F3A053BFD8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42905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EB5FFAB-E8A6-2387-0B20-DD5D2720E7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073DF-FD74-4BCF-B813-A3751D292851}" type="datetimeFigureOut">
              <a:rPr lang="fr-FR" smtClean="0"/>
              <a:t>01/10/2024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EDC0DDED-4AF9-7A5D-4BE8-57DF573677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9743A18-3739-39E7-9496-07BDFFCF1E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A1649-4A59-4816-8D5A-F3A053BFD8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3480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E0564B2-064D-55C4-EF0B-4FEE7AD63D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3" cy="23114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1F5C3DD-F26D-ADF2-D84A-4868A92AF3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5543" y="1426281"/>
            <a:ext cx="3471863" cy="7039681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F83F685-79E6-EB4A-5ECA-38FF707014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3" cy="550562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4EC8DB8-F21F-E31F-5CBB-23B1A6626B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073DF-FD74-4BCF-B813-A3751D292851}" type="datetimeFigureOut">
              <a:rPr lang="fr-FR" smtClean="0"/>
              <a:t>01/10/2024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C6F516E-8E63-7B3D-012A-4493D7A8F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3A6BF32-435E-E4BD-4D74-3673EEC63D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A1649-4A59-4816-8D5A-F3A053BFD8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20808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DD3E9C6-E06A-EB99-12B5-DF4B1AE944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3" cy="23114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3795A5BC-A750-BBA4-2D41-88186C05EE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915543" y="1426281"/>
            <a:ext cx="3471863" cy="7039681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B70D1DE-3F01-B5B7-B4A1-3532402571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3" cy="550562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1B2F119-36B4-ADF4-0164-6DF5216DA6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073DF-FD74-4BCF-B813-A3751D292851}" type="datetimeFigureOut">
              <a:rPr lang="fr-FR" smtClean="0"/>
              <a:t>01/10/2024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18240A2-2579-EC34-7AF5-9D7B0F68C4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1103F6B-0AC9-7469-55F1-E69128A879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A1649-4A59-4816-8D5A-F3A053BFD8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47339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19E77A69-2FE8-D5A3-CD26-2C6B110D3C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8" y="527404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6C0741D-36B2-3D23-6E4C-1D329133C2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ED15C1-654B-7638-6ED9-1601B62F81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71488" y="9181395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3073DF-FD74-4BCF-B813-A3751D292851}" type="datetimeFigureOut">
              <a:rPr lang="fr-FR" smtClean="0"/>
              <a:t>01/10/2024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C2F0F4E-CBCF-F6FA-4BB1-C9919D2416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71713" y="9181395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513DD66-332A-10BD-87AB-AB9A9E73C4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843463" y="9181395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1A1649-4A59-4816-8D5A-F3A053BFD8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9732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ailto:xxxx@xxxxxx.fr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94F15ED1-B9B3-C460-D22B-291B762DD5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506541"/>
            <a:ext cx="5143500" cy="797482"/>
          </a:xfrm>
        </p:spPr>
        <p:txBody>
          <a:bodyPr>
            <a:normAutofit/>
          </a:bodyPr>
          <a:lstStyle/>
          <a:p>
            <a:r>
              <a:rPr lang="fr-FR" b="1" dirty="0">
                <a:latin typeface="Montserrat" panose="00000500000000000000" pitchFamily="2" charset="0"/>
              </a:rPr>
              <a:t>Inscription d’un jeune de l’ASE au mentorat</a:t>
            </a:r>
          </a:p>
          <a:p>
            <a:r>
              <a:rPr lang="fr-FR" sz="1000" b="1" dirty="0">
                <a:latin typeface="Montserrat" panose="00000500000000000000" pitchFamily="2" charset="0"/>
              </a:rPr>
              <a:t>Fiche candidature commune aux associations</a:t>
            </a: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17C457D3-2E9E-A6EB-15F4-CB4BD73FCA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3063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8ACF1120-09D5-24DF-4C9B-E69327532DFB}"/>
              </a:ext>
            </a:extLst>
          </p:cNvPr>
          <p:cNvSpPr/>
          <p:nvPr/>
        </p:nvSpPr>
        <p:spPr>
          <a:xfrm>
            <a:off x="400503" y="1796223"/>
            <a:ext cx="6193274" cy="3053220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0" name="Sous-titre 2">
            <a:extLst>
              <a:ext uri="{FF2B5EF4-FFF2-40B4-BE49-F238E27FC236}">
                <a16:creationId xmlns:a16="http://schemas.microsoft.com/office/drawing/2014/main" id="{5E1BE79D-AD95-963A-CADD-5D16337B05DA}"/>
              </a:ext>
            </a:extLst>
          </p:cNvPr>
          <p:cNvSpPr txBox="1">
            <a:spLocks/>
          </p:cNvSpPr>
          <p:nvPr/>
        </p:nvSpPr>
        <p:spPr>
          <a:xfrm>
            <a:off x="400503" y="1474947"/>
            <a:ext cx="3862660" cy="2690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51435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7175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14350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71525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28700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85875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43050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00225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57400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1200" b="1" dirty="0">
                <a:latin typeface="Montserrat" panose="00000500000000000000" pitchFamily="2" charset="0"/>
              </a:rPr>
              <a:t>Informations du jeune</a:t>
            </a:r>
          </a:p>
        </p:txBody>
      </p:sp>
      <p:sp>
        <p:nvSpPr>
          <p:cNvPr id="21" name="Rectangle : coins arrondis 20">
            <a:extLst>
              <a:ext uri="{FF2B5EF4-FFF2-40B4-BE49-F238E27FC236}">
                <a16:creationId xmlns:a16="http://schemas.microsoft.com/office/drawing/2014/main" id="{9C3C4DB7-4D16-1230-9CD3-4449352D6927}"/>
              </a:ext>
            </a:extLst>
          </p:cNvPr>
          <p:cNvSpPr/>
          <p:nvPr/>
        </p:nvSpPr>
        <p:spPr>
          <a:xfrm>
            <a:off x="5499589" y="8848165"/>
            <a:ext cx="1097280" cy="955798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Logo CD</a:t>
            </a:r>
          </a:p>
        </p:txBody>
      </p:sp>
      <p:sp>
        <p:nvSpPr>
          <p:cNvPr id="22" name="Sous-titre 2">
            <a:extLst>
              <a:ext uri="{FF2B5EF4-FFF2-40B4-BE49-F238E27FC236}">
                <a16:creationId xmlns:a16="http://schemas.microsoft.com/office/drawing/2014/main" id="{CA2B5286-BA7F-444E-0BCD-B97CFD1E1CF0}"/>
              </a:ext>
            </a:extLst>
          </p:cNvPr>
          <p:cNvSpPr txBox="1">
            <a:spLocks/>
          </p:cNvSpPr>
          <p:nvPr/>
        </p:nvSpPr>
        <p:spPr>
          <a:xfrm>
            <a:off x="510230" y="1850207"/>
            <a:ext cx="6034408" cy="296295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51435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7175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14350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71525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28700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85875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43050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00225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57400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fr-FR" sz="1000" b="1" dirty="0">
                <a:latin typeface="Montserrat" panose="00000500000000000000" pitchFamily="2" charset="0"/>
              </a:rPr>
              <a:t>Nom – Prénom : </a:t>
            </a:r>
            <a:r>
              <a:rPr lang="fr-FR" sz="1000" dirty="0">
                <a:latin typeface="Montserrat" panose="00000500000000000000" pitchFamily="2" charset="0"/>
              </a:rPr>
              <a:t>					</a:t>
            </a:r>
            <a:r>
              <a:rPr lang="fr-FR" sz="1000" b="1" dirty="0">
                <a:latin typeface="Montserrat" panose="00000500000000000000" pitchFamily="2" charset="0"/>
              </a:rPr>
              <a:t>Sexe :</a:t>
            </a:r>
            <a:r>
              <a:rPr lang="fr-FR" sz="1000" dirty="0">
                <a:latin typeface="Montserrat" panose="00000500000000000000" pitchFamily="2" charset="0"/>
              </a:rPr>
              <a:t> 	☐ F ☐ M </a:t>
            </a:r>
          </a:p>
          <a:p>
            <a:pPr algn="l">
              <a:lnSpc>
                <a:spcPct val="150000"/>
              </a:lnSpc>
            </a:pPr>
            <a:r>
              <a:rPr lang="fr-FR" sz="1000" b="1" dirty="0">
                <a:latin typeface="Montserrat" panose="00000500000000000000" pitchFamily="2" charset="0"/>
              </a:rPr>
              <a:t>Date de naissance : </a:t>
            </a:r>
            <a:r>
              <a:rPr lang="fr-FR" sz="1000" dirty="0">
                <a:latin typeface="Montserrat" panose="00000500000000000000" pitchFamily="2" charset="0"/>
              </a:rPr>
              <a:t>					</a:t>
            </a:r>
            <a:r>
              <a:rPr lang="fr-FR" sz="1000" b="1" dirty="0">
                <a:latin typeface="Montserrat" panose="00000500000000000000" pitchFamily="2" charset="0"/>
              </a:rPr>
              <a:t>Age : </a:t>
            </a:r>
          </a:p>
          <a:p>
            <a:pPr algn="l">
              <a:lnSpc>
                <a:spcPct val="150000"/>
              </a:lnSpc>
            </a:pPr>
            <a:r>
              <a:rPr lang="fr-FR" sz="1000" b="1" dirty="0">
                <a:latin typeface="Montserrat" panose="00000500000000000000" pitchFamily="2" charset="0"/>
              </a:rPr>
              <a:t>Nationalité(s) : </a:t>
            </a:r>
          </a:p>
          <a:p>
            <a:pPr algn="l">
              <a:lnSpc>
                <a:spcPct val="150000"/>
              </a:lnSpc>
            </a:pPr>
            <a:r>
              <a:rPr lang="fr-FR" sz="1000" b="1" dirty="0">
                <a:latin typeface="Montserrat" panose="00000500000000000000" pitchFamily="2" charset="0"/>
              </a:rPr>
              <a:t>Adresse : </a:t>
            </a:r>
            <a:r>
              <a:rPr lang="fr-FR" sz="1000" dirty="0">
                <a:latin typeface="Montserrat" panose="00000500000000000000" pitchFamily="2" charset="0"/>
              </a:rPr>
              <a:t>						</a:t>
            </a:r>
            <a:r>
              <a:rPr lang="fr-FR" sz="1000" b="1" dirty="0">
                <a:latin typeface="Montserrat" panose="00000500000000000000" pitchFamily="2" charset="0"/>
              </a:rPr>
              <a:t>Ville – CP : </a:t>
            </a:r>
          </a:p>
          <a:p>
            <a:pPr algn="l">
              <a:lnSpc>
                <a:spcPct val="150000"/>
              </a:lnSpc>
            </a:pPr>
            <a:r>
              <a:rPr lang="fr-FR" sz="1000" b="1" dirty="0">
                <a:latin typeface="Montserrat" panose="00000500000000000000" pitchFamily="2" charset="0"/>
              </a:rPr>
              <a:t>Tel et/ou mail personnel (optionnel) : </a:t>
            </a:r>
          </a:p>
          <a:p>
            <a:pPr algn="l">
              <a:lnSpc>
                <a:spcPct val="150000"/>
              </a:lnSpc>
            </a:pPr>
            <a:r>
              <a:rPr lang="fr-FR" sz="1000" b="1" dirty="0">
                <a:latin typeface="Montserrat" panose="00000500000000000000" pitchFamily="2" charset="0"/>
              </a:rPr>
              <a:t>Type d’hébergement ? </a:t>
            </a:r>
            <a:br>
              <a:rPr lang="fr-FR" sz="1000" dirty="0">
                <a:latin typeface="Montserrat" panose="00000500000000000000" pitchFamily="2" charset="0"/>
              </a:rPr>
            </a:br>
            <a:r>
              <a:rPr lang="fr-FR" sz="1000" dirty="0">
                <a:latin typeface="Montserrat" panose="00000500000000000000" pitchFamily="2" charset="0"/>
              </a:rPr>
              <a:t>☐ Assistant familial      ☐ Etablissement ASE     ☐ Domicile familial    ☐ Autre 		</a:t>
            </a:r>
          </a:p>
          <a:p>
            <a:pPr algn="l">
              <a:lnSpc>
                <a:spcPct val="150000"/>
              </a:lnSpc>
            </a:pPr>
            <a:r>
              <a:rPr lang="fr-FR" sz="1000" b="1" dirty="0">
                <a:latin typeface="Montserrat" panose="00000500000000000000" pitchFamily="2" charset="0"/>
              </a:rPr>
              <a:t>Nom de la structure de rattachement (ou </a:t>
            </a:r>
            <a:r>
              <a:rPr lang="fr-FR" sz="1000" b="1" dirty="0" err="1">
                <a:latin typeface="Montserrat" panose="00000500000000000000" pitchFamily="2" charset="0"/>
              </a:rPr>
              <a:t>Ass</a:t>
            </a:r>
            <a:r>
              <a:rPr lang="fr-FR" sz="1000" b="1" dirty="0">
                <a:latin typeface="Montserrat" panose="00000500000000000000" pitchFamily="2" charset="0"/>
              </a:rPr>
              <a:t>. Fam.) si enfant/jeune placé :</a:t>
            </a:r>
          </a:p>
        </p:txBody>
      </p:sp>
      <p:sp>
        <p:nvSpPr>
          <p:cNvPr id="24" name="Rectangle : coins arrondis 23">
            <a:extLst>
              <a:ext uri="{FF2B5EF4-FFF2-40B4-BE49-F238E27FC236}">
                <a16:creationId xmlns:a16="http://schemas.microsoft.com/office/drawing/2014/main" id="{2B856037-9F9B-A902-EA09-877050A12F71}"/>
              </a:ext>
            </a:extLst>
          </p:cNvPr>
          <p:cNvSpPr/>
          <p:nvPr/>
        </p:nvSpPr>
        <p:spPr>
          <a:xfrm>
            <a:off x="400503" y="5346934"/>
            <a:ext cx="2753062" cy="2052940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5" name="Sous-titre 2">
            <a:extLst>
              <a:ext uri="{FF2B5EF4-FFF2-40B4-BE49-F238E27FC236}">
                <a16:creationId xmlns:a16="http://schemas.microsoft.com/office/drawing/2014/main" id="{1528E795-6E1C-7656-9CDF-87DA9B55A8E3}"/>
              </a:ext>
            </a:extLst>
          </p:cNvPr>
          <p:cNvSpPr txBox="1">
            <a:spLocks/>
          </p:cNvSpPr>
          <p:nvPr/>
        </p:nvSpPr>
        <p:spPr>
          <a:xfrm>
            <a:off x="400503" y="5025657"/>
            <a:ext cx="3862660" cy="2690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51435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7175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14350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71525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28700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85875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43050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00225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57400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1200" b="1" dirty="0">
                <a:latin typeface="Montserrat" panose="00000500000000000000" pitchFamily="2" charset="0"/>
              </a:rPr>
              <a:t>Objectif(s) souhaité(s)</a:t>
            </a:r>
          </a:p>
        </p:txBody>
      </p:sp>
      <p:sp>
        <p:nvSpPr>
          <p:cNvPr id="26" name="Sous-titre 2">
            <a:extLst>
              <a:ext uri="{FF2B5EF4-FFF2-40B4-BE49-F238E27FC236}">
                <a16:creationId xmlns:a16="http://schemas.microsoft.com/office/drawing/2014/main" id="{C4E0C287-A549-B0FF-A8D1-F359E4F9A8F6}"/>
              </a:ext>
            </a:extLst>
          </p:cNvPr>
          <p:cNvSpPr txBox="1">
            <a:spLocks/>
          </p:cNvSpPr>
          <p:nvPr/>
        </p:nvSpPr>
        <p:spPr>
          <a:xfrm>
            <a:off x="510230" y="5400918"/>
            <a:ext cx="6034408" cy="16031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51435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7175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14350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71525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28700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85875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43050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00225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57400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endParaRPr lang="fr-FR" sz="1000" dirty="0">
              <a:latin typeface="Montserrat" panose="00000500000000000000" pitchFamily="2" charset="0"/>
            </a:endParaRPr>
          </a:p>
        </p:txBody>
      </p:sp>
      <p:sp>
        <p:nvSpPr>
          <p:cNvPr id="30" name="Sous-titre 2">
            <a:extLst>
              <a:ext uri="{FF2B5EF4-FFF2-40B4-BE49-F238E27FC236}">
                <a16:creationId xmlns:a16="http://schemas.microsoft.com/office/drawing/2014/main" id="{84794EEA-725A-5B4A-E22D-DD99E32A93CF}"/>
              </a:ext>
            </a:extLst>
          </p:cNvPr>
          <p:cNvSpPr txBox="1">
            <a:spLocks/>
          </p:cNvSpPr>
          <p:nvPr/>
        </p:nvSpPr>
        <p:spPr>
          <a:xfrm>
            <a:off x="523448" y="5437197"/>
            <a:ext cx="2401055" cy="12253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51435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7175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14350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71525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28700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85875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43050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00225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57400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fr-FR" sz="1000" dirty="0">
                <a:latin typeface="Montserrat" panose="00000500000000000000" pitchFamily="2" charset="0"/>
              </a:rPr>
              <a:t>☐ Accompagnement à la scolarité   </a:t>
            </a:r>
          </a:p>
          <a:p>
            <a:pPr algn="l">
              <a:lnSpc>
                <a:spcPct val="150000"/>
              </a:lnSpc>
            </a:pPr>
            <a:r>
              <a:rPr lang="fr-FR" sz="1000" dirty="0">
                <a:latin typeface="Montserrat" panose="00000500000000000000" pitchFamily="2" charset="0"/>
              </a:rPr>
              <a:t>☐  Orientation académique</a:t>
            </a:r>
          </a:p>
          <a:p>
            <a:pPr algn="l">
              <a:lnSpc>
                <a:spcPct val="150000"/>
              </a:lnSpc>
            </a:pPr>
            <a:r>
              <a:rPr lang="fr-FR" sz="1000" dirty="0">
                <a:latin typeface="Montserrat" panose="00000500000000000000" pitchFamily="2" charset="0"/>
              </a:rPr>
              <a:t>☐  Insertion professionnelle</a:t>
            </a:r>
          </a:p>
          <a:p>
            <a:pPr algn="l">
              <a:lnSpc>
                <a:spcPct val="150000"/>
              </a:lnSpc>
            </a:pPr>
            <a:r>
              <a:rPr lang="fr-FR" sz="1000" dirty="0">
                <a:latin typeface="Montserrat" panose="00000500000000000000" pitchFamily="2" charset="0"/>
              </a:rPr>
              <a:t>☐  Lien socio-affectif / ouverture socio-culturelle</a:t>
            </a:r>
          </a:p>
          <a:p>
            <a:pPr algn="l">
              <a:lnSpc>
                <a:spcPct val="150000"/>
              </a:lnSpc>
            </a:pPr>
            <a:r>
              <a:rPr lang="fr-FR" sz="1000" dirty="0">
                <a:latin typeface="Montserrat" panose="00000500000000000000" pitchFamily="2" charset="0"/>
              </a:rPr>
              <a:t>☐  Autre (préciser) :</a:t>
            </a:r>
          </a:p>
          <a:p>
            <a:pPr algn="l">
              <a:lnSpc>
                <a:spcPct val="150000"/>
              </a:lnSpc>
            </a:pPr>
            <a:endParaRPr lang="fr-FR" sz="1000" dirty="0">
              <a:latin typeface="Montserrat" panose="00000500000000000000" pitchFamily="2" charset="0"/>
            </a:endParaRPr>
          </a:p>
        </p:txBody>
      </p:sp>
      <p:sp>
        <p:nvSpPr>
          <p:cNvPr id="32" name="Rectangle : coins arrondis 31">
            <a:extLst>
              <a:ext uri="{FF2B5EF4-FFF2-40B4-BE49-F238E27FC236}">
                <a16:creationId xmlns:a16="http://schemas.microsoft.com/office/drawing/2014/main" id="{BB7B21CF-5B68-76B4-DECE-9CF4E872A082}"/>
              </a:ext>
            </a:extLst>
          </p:cNvPr>
          <p:cNvSpPr/>
          <p:nvPr/>
        </p:nvSpPr>
        <p:spPr>
          <a:xfrm>
            <a:off x="3428007" y="5346933"/>
            <a:ext cx="3165770" cy="2052939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3" name="Sous-titre 2">
            <a:extLst>
              <a:ext uri="{FF2B5EF4-FFF2-40B4-BE49-F238E27FC236}">
                <a16:creationId xmlns:a16="http://schemas.microsoft.com/office/drawing/2014/main" id="{C194A1F1-F87C-3F3A-5AE0-E6EF81523EE4}"/>
              </a:ext>
            </a:extLst>
          </p:cNvPr>
          <p:cNvSpPr txBox="1">
            <a:spLocks/>
          </p:cNvSpPr>
          <p:nvPr/>
        </p:nvSpPr>
        <p:spPr>
          <a:xfrm>
            <a:off x="3428007" y="5025656"/>
            <a:ext cx="3029490" cy="23113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51435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7175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14350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71525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28700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85875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43050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00225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57400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1200" b="1" dirty="0">
                <a:latin typeface="Montserrat" panose="00000500000000000000" pitchFamily="2" charset="0"/>
              </a:rPr>
              <a:t>Association souhaitée</a:t>
            </a:r>
          </a:p>
        </p:txBody>
      </p:sp>
      <p:sp>
        <p:nvSpPr>
          <p:cNvPr id="34" name="Sous-titre 2">
            <a:extLst>
              <a:ext uri="{FF2B5EF4-FFF2-40B4-BE49-F238E27FC236}">
                <a16:creationId xmlns:a16="http://schemas.microsoft.com/office/drawing/2014/main" id="{FA594385-1EA8-4D0E-AD14-41E4020840CC}"/>
              </a:ext>
            </a:extLst>
          </p:cNvPr>
          <p:cNvSpPr txBox="1">
            <a:spLocks/>
          </p:cNvSpPr>
          <p:nvPr/>
        </p:nvSpPr>
        <p:spPr>
          <a:xfrm>
            <a:off x="3550953" y="5437196"/>
            <a:ext cx="1500194" cy="180153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51435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7175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14350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71525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28700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85875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43050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00225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57400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fr-FR" sz="1000" dirty="0">
                <a:latin typeface="Montserrat" panose="00000500000000000000" pitchFamily="2" charset="0"/>
              </a:rPr>
              <a:t>☐  </a:t>
            </a:r>
            <a:r>
              <a:rPr lang="fr-FR" sz="1000" dirty="0" err="1">
                <a:latin typeface="Montserrat" panose="00000500000000000000" pitchFamily="2" charset="0"/>
              </a:rPr>
              <a:t>Afev</a:t>
            </a:r>
            <a:endParaRPr lang="fr-FR" sz="1000" dirty="0">
              <a:latin typeface="Montserrat" panose="00000500000000000000" pitchFamily="2" charset="0"/>
            </a:endParaRPr>
          </a:p>
          <a:p>
            <a:pPr algn="l">
              <a:lnSpc>
                <a:spcPct val="150000"/>
              </a:lnSpc>
            </a:pPr>
            <a:r>
              <a:rPr lang="fr-FR" sz="1000" dirty="0">
                <a:latin typeface="Montserrat" panose="00000500000000000000" pitchFamily="2" charset="0"/>
              </a:rPr>
              <a:t>☐  Les Ombres</a:t>
            </a:r>
          </a:p>
          <a:p>
            <a:pPr algn="l">
              <a:lnSpc>
                <a:spcPct val="150000"/>
              </a:lnSpc>
            </a:pPr>
            <a:r>
              <a:rPr lang="fr-FR" sz="1000" dirty="0">
                <a:latin typeface="Montserrat" panose="00000500000000000000" pitchFamily="2" charset="0"/>
              </a:rPr>
              <a:t>☐  </a:t>
            </a:r>
            <a:r>
              <a:rPr lang="fr-FR" sz="1000" dirty="0" err="1">
                <a:latin typeface="Montserrat" panose="00000500000000000000" pitchFamily="2" charset="0"/>
              </a:rPr>
              <a:t>Proxité</a:t>
            </a:r>
            <a:endParaRPr lang="fr-FR" sz="1000" dirty="0">
              <a:latin typeface="Montserrat" panose="00000500000000000000" pitchFamily="2" charset="0"/>
            </a:endParaRPr>
          </a:p>
          <a:p>
            <a:pPr algn="l">
              <a:lnSpc>
                <a:spcPct val="150000"/>
              </a:lnSpc>
            </a:pPr>
            <a:r>
              <a:rPr lang="fr-FR" sz="1000" dirty="0">
                <a:latin typeface="Montserrat" panose="00000500000000000000" pitchFamily="2" charset="0"/>
              </a:rPr>
              <a:t>☐  Chapitre 2</a:t>
            </a:r>
          </a:p>
          <a:p>
            <a:pPr algn="l">
              <a:lnSpc>
                <a:spcPct val="150000"/>
              </a:lnSpc>
            </a:pPr>
            <a:r>
              <a:rPr lang="fr-FR" sz="1000" dirty="0">
                <a:latin typeface="Montserrat" panose="00000500000000000000" pitchFamily="2" charset="0"/>
              </a:rPr>
              <a:t>☐  Arpejeh</a:t>
            </a:r>
          </a:p>
          <a:p>
            <a:pPr algn="l">
              <a:lnSpc>
                <a:spcPct val="150000"/>
              </a:lnSpc>
            </a:pPr>
            <a:r>
              <a:rPr lang="fr-FR" sz="1000" dirty="0">
                <a:latin typeface="Montserrat" panose="00000500000000000000" pitchFamily="2" charset="0"/>
              </a:rPr>
              <a:t>☐  Impactes </a:t>
            </a:r>
          </a:p>
          <a:p>
            <a:pPr algn="l">
              <a:lnSpc>
                <a:spcPct val="150000"/>
              </a:lnSpc>
            </a:pPr>
            <a:endParaRPr lang="fr-FR" sz="1000" dirty="0">
              <a:latin typeface="Montserrat" panose="00000500000000000000" pitchFamily="2" charset="0"/>
            </a:endParaRPr>
          </a:p>
          <a:p>
            <a:pPr algn="l">
              <a:lnSpc>
                <a:spcPct val="150000"/>
              </a:lnSpc>
            </a:pPr>
            <a:endParaRPr lang="fr-FR" sz="1000" dirty="0">
              <a:latin typeface="Montserrat" panose="00000500000000000000" pitchFamily="2" charset="0"/>
            </a:endParaRPr>
          </a:p>
        </p:txBody>
      </p:sp>
      <p:sp>
        <p:nvSpPr>
          <p:cNvPr id="35" name="Sous-titre 2">
            <a:extLst>
              <a:ext uri="{FF2B5EF4-FFF2-40B4-BE49-F238E27FC236}">
                <a16:creationId xmlns:a16="http://schemas.microsoft.com/office/drawing/2014/main" id="{658B9082-9382-340B-0AF6-2E9D70E83F7E}"/>
              </a:ext>
            </a:extLst>
          </p:cNvPr>
          <p:cNvSpPr txBox="1">
            <a:spLocks/>
          </p:cNvSpPr>
          <p:nvPr/>
        </p:nvSpPr>
        <p:spPr>
          <a:xfrm>
            <a:off x="4983413" y="5437196"/>
            <a:ext cx="1542630" cy="19042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51435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7175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14350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71525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28700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85875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43050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00225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57400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000" dirty="0">
                <a:latin typeface="Montserrat" panose="00000500000000000000" pitchFamily="2" charset="0"/>
              </a:rPr>
              <a:t>☐  </a:t>
            </a:r>
            <a:r>
              <a: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Entraide Scolaire Amicale</a:t>
            </a:r>
          </a:p>
          <a:p>
            <a:pPr algn="l">
              <a:lnSpc>
                <a:spcPct val="150000"/>
              </a:lnSpc>
            </a:pPr>
            <a:r>
              <a:rPr lang="fr-FR" sz="1000" dirty="0">
                <a:latin typeface="Montserrat" panose="00000500000000000000" pitchFamily="2" charset="0"/>
              </a:rPr>
              <a:t>☐  France Parrainage</a:t>
            </a:r>
          </a:p>
          <a:p>
            <a:pPr algn="l">
              <a:lnSpc>
                <a:spcPct val="150000"/>
              </a:lnSpc>
            </a:pPr>
            <a:r>
              <a:rPr lang="fr-FR" sz="1000" dirty="0">
                <a:latin typeface="Montserrat" panose="00000500000000000000" pitchFamily="2" charset="0"/>
              </a:rPr>
              <a:t>☐  Parrains par Mille</a:t>
            </a:r>
          </a:p>
          <a:p>
            <a:pPr algn="l">
              <a:lnSpc>
                <a:spcPct val="150000"/>
              </a:lnSpc>
            </a:pPr>
            <a:r>
              <a:rPr lang="fr-FR" sz="1000" dirty="0">
                <a:latin typeface="Montserrat" panose="00000500000000000000" pitchFamily="2" charset="0"/>
              </a:rPr>
              <a:t>☐  Autre</a:t>
            </a:r>
          </a:p>
          <a:p>
            <a:pPr algn="l">
              <a:lnSpc>
                <a:spcPct val="150000"/>
              </a:lnSpc>
            </a:pPr>
            <a:endParaRPr lang="fr-FR" sz="1000" dirty="0">
              <a:latin typeface="Montserrat" panose="00000500000000000000" pitchFamily="2" charset="0"/>
            </a:endParaRPr>
          </a:p>
          <a:p>
            <a:pPr algn="l">
              <a:lnSpc>
                <a:spcPct val="150000"/>
              </a:lnSpc>
            </a:pPr>
            <a:endParaRPr lang="fr-FR" sz="1000" dirty="0">
              <a:latin typeface="Montserrat" panose="00000500000000000000" pitchFamily="2" charset="0"/>
            </a:endParaRPr>
          </a:p>
        </p:txBody>
      </p:sp>
      <p:sp>
        <p:nvSpPr>
          <p:cNvPr id="36" name="Sous-titre 2">
            <a:extLst>
              <a:ext uri="{FF2B5EF4-FFF2-40B4-BE49-F238E27FC236}">
                <a16:creationId xmlns:a16="http://schemas.microsoft.com/office/drawing/2014/main" id="{17AAFEA5-2072-5717-F5C1-D236CA59660A}"/>
              </a:ext>
            </a:extLst>
          </p:cNvPr>
          <p:cNvSpPr txBox="1">
            <a:spLocks/>
          </p:cNvSpPr>
          <p:nvPr/>
        </p:nvSpPr>
        <p:spPr>
          <a:xfrm>
            <a:off x="857250" y="9063520"/>
            <a:ext cx="5143500" cy="5249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51435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7175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14350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71525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28700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85875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43050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00225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57400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 dirty="0">
                <a:latin typeface="Montserrat" panose="00000500000000000000" pitchFamily="2" charset="0"/>
              </a:rPr>
              <a:t>Date du dépôt de candidature : </a:t>
            </a:r>
          </a:p>
          <a:p>
            <a:r>
              <a:rPr lang="fr-FR" sz="1000" b="1" dirty="0">
                <a:latin typeface="Montserrat" panose="00000500000000000000" pitchFamily="2" charset="0"/>
              </a:rPr>
              <a:t>..  /  ..  /  ….</a:t>
            </a:r>
          </a:p>
        </p:txBody>
      </p:sp>
      <p:sp>
        <p:nvSpPr>
          <p:cNvPr id="7" name="PPT-Productivity-Comment">
            <a:extLst>
              <a:ext uri="{FF2B5EF4-FFF2-40B4-BE49-F238E27FC236}">
                <a16:creationId xmlns:a16="http://schemas.microsoft.com/office/drawing/2014/main" id="{9FED6B33-EDCD-32AC-0CE6-62AD8EC9E95B}"/>
              </a:ext>
            </a:extLst>
          </p:cNvPr>
          <p:cNvSpPr>
            <a:spLocks/>
          </p:cNvSpPr>
          <p:nvPr/>
        </p:nvSpPr>
        <p:spPr>
          <a:xfrm>
            <a:off x="6208917" y="5449532"/>
            <a:ext cx="1940266" cy="1724611"/>
          </a:xfrm>
          <a:prstGeom prst="foldedCorner">
            <a:avLst/>
          </a:prstGeom>
          <a:solidFill>
            <a:schemeClr val="accent4">
              <a:lumMod val="20000"/>
              <a:lumOff val="80000"/>
            </a:schemeClr>
          </a:solidFill>
          <a:ln w="0" cap="flat" cmpd="sng" algn="ctr">
            <a:noFill/>
            <a:prstDash val="solid"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0000" tIns="45000" rIns="90000" bIns="45000" rtlCol="0" anchor="t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r-FR" sz="1100" dirty="0">
                <a:solidFill>
                  <a:srgbClr val="000000"/>
                </a:solidFill>
                <a:latin typeface="Montserrat" panose="00000500000000000000" pitchFamily="2" charset="0"/>
              </a:rPr>
              <a:t>Mettre à jour la liste de « l’Association souhaitée » avec le nom des associations nationales ou locales opérant sur le territoire (en supprimant / ajoutant des noms)</a:t>
            </a:r>
          </a:p>
        </p:txBody>
      </p:sp>
      <p:sp>
        <p:nvSpPr>
          <p:cNvPr id="9" name="Rectangle : coins arrondis 23">
            <a:extLst>
              <a:ext uri="{FF2B5EF4-FFF2-40B4-BE49-F238E27FC236}">
                <a16:creationId xmlns:a16="http://schemas.microsoft.com/office/drawing/2014/main" id="{41D30FDB-8496-E25B-FA1A-A820682A5D93}"/>
              </a:ext>
            </a:extLst>
          </p:cNvPr>
          <p:cNvSpPr/>
          <p:nvPr/>
        </p:nvSpPr>
        <p:spPr>
          <a:xfrm>
            <a:off x="400502" y="7556888"/>
            <a:ext cx="6144135" cy="1126614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Sous-titre 2">
            <a:extLst>
              <a:ext uri="{FF2B5EF4-FFF2-40B4-BE49-F238E27FC236}">
                <a16:creationId xmlns:a16="http://schemas.microsoft.com/office/drawing/2014/main" id="{E8B049CF-6C23-FBA8-A235-02EC2EEC2E58}"/>
              </a:ext>
            </a:extLst>
          </p:cNvPr>
          <p:cNvSpPr txBox="1">
            <a:spLocks/>
          </p:cNvSpPr>
          <p:nvPr/>
        </p:nvSpPr>
        <p:spPr>
          <a:xfrm>
            <a:off x="425903" y="7634536"/>
            <a:ext cx="6144134" cy="5661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51435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7175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14350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71525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28700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85875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43050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00225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57400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1050" b="1" dirty="0">
                <a:latin typeface="Montserrat" panose="00000500000000000000" pitchFamily="2" charset="0"/>
              </a:rPr>
              <a:t>En quelques mots, pourquoi le jeune souhaite-t-il s’engager dans du mentorat ? </a:t>
            </a:r>
            <a:br>
              <a:rPr lang="fr-FR" sz="1050" b="1" dirty="0">
                <a:latin typeface="Montserrat" panose="00000500000000000000" pitchFamily="2" charset="0"/>
              </a:rPr>
            </a:br>
            <a:endParaRPr lang="fr-FR" sz="1050" b="1" dirty="0"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08235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8ACF1120-09D5-24DF-4C9B-E69327532DFB}"/>
              </a:ext>
            </a:extLst>
          </p:cNvPr>
          <p:cNvSpPr/>
          <p:nvPr/>
        </p:nvSpPr>
        <p:spPr>
          <a:xfrm>
            <a:off x="331923" y="601064"/>
            <a:ext cx="6193274" cy="2578170"/>
          </a:xfrm>
          <a:prstGeom prst="roundRect">
            <a:avLst>
              <a:gd name="adj" fmla="val 5457"/>
            </a:avLst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0" name="Sous-titre 2">
            <a:extLst>
              <a:ext uri="{FF2B5EF4-FFF2-40B4-BE49-F238E27FC236}">
                <a16:creationId xmlns:a16="http://schemas.microsoft.com/office/drawing/2014/main" id="{5E1BE79D-AD95-963A-CADD-5D16337B05DA}"/>
              </a:ext>
            </a:extLst>
          </p:cNvPr>
          <p:cNvSpPr txBox="1">
            <a:spLocks/>
          </p:cNvSpPr>
          <p:nvPr/>
        </p:nvSpPr>
        <p:spPr>
          <a:xfrm>
            <a:off x="331923" y="279787"/>
            <a:ext cx="3862660" cy="2690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51435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7175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14350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71525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28700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85875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43050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00225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57400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1200" b="1" dirty="0">
                <a:latin typeface="Montserrat" panose="00000500000000000000" pitchFamily="2" charset="0"/>
              </a:rPr>
              <a:t>Situation du candidat</a:t>
            </a:r>
          </a:p>
        </p:txBody>
      </p:sp>
      <p:sp>
        <p:nvSpPr>
          <p:cNvPr id="22" name="Sous-titre 2">
            <a:extLst>
              <a:ext uri="{FF2B5EF4-FFF2-40B4-BE49-F238E27FC236}">
                <a16:creationId xmlns:a16="http://schemas.microsoft.com/office/drawing/2014/main" id="{CA2B5286-BA7F-444E-0BCD-B97CFD1E1CF0}"/>
              </a:ext>
            </a:extLst>
          </p:cNvPr>
          <p:cNvSpPr txBox="1">
            <a:spLocks/>
          </p:cNvSpPr>
          <p:nvPr/>
        </p:nvSpPr>
        <p:spPr>
          <a:xfrm>
            <a:off x="441650" y="718108"/>
            <a:ext cx="6034408" cy="24611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51435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7175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14350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71525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28700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85875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43050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00225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57400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fr-FR" sz="1000" b="1" dirty="0">
                <a:latin typeface="Montserrat" panose="00000500000000000000" pitchFamily="2" charset="0"/>
              </a:rPr>
              <a:t>1 - Scolarisé actuellement ? </a:t>
            </a:r>
            <a:r>
              <a:rPr lang="fr-FR" sz="1000" dirty="0">
                <a:latin typeface="Montserrat" panose="00000500000000000000" pitchFamily="2" charset="0"/>
              </a:rPr>
              <a:t>☐ OUI ☐ NON</a:t>
            </a:r>
          </a:p>
          <a:p>
            <a:pPr algn="l">
              <a:lnSpc>
                <a:spcPct val="150000"/>
              </a:lnSpc>
            </a:pPr>
            <a:r>
              <a:rPr lang="fr-FR" sz="1000" dirty="0">
                <a:latin typeface="Montserrat" panose="00000500000000000000" pitchFamily="2" charset="0"/>
              </a:rPr>
              <a:t>	Si OUI : classe : </a:t>
            </a:r>
          </a:p>
          <a:p>
            <a:pPr algn="l">
              <a:lnSpc>
                <a:spcPct val="150000"/>
              </a:lnSpc>
            </a:pPr>
            <a:r>
              <a:rPr lang="fr-FR" sz="1000" dirty="0">
                <a:latin typeface="Montserrat" panose="00000500000000000000" pitchFamily="2" charset="0"/>
              </a:rPr>
              <a:t>	Si NON :  Dernier niveau de scolarisation : :  </a:t>
            </a:r>
          </a:p>
          <a:p>
            <a:pPr algn="l">
              <a:lnSpc>
                <a:spcPct val="150000"/>
              </a:lnSpc>
            </a:pPr>
            <a:r>
              <a:rPr lang="fr-FR" sz="1000" b="1" dirty="0">
                <a:latin typeface="Montserrat" panose="00000500000000000000" pitchFamily="2" charset="0"/>
              </a:rPr>
              <a:t>2 - Langue(s) parlée(s) :  </a:t>
            </a:r>
          </a:p>
          <a:p>
            <a:pPr algn="l">
              <a:lnSpc>
                <a:spcPct val="150000"/>
              </a:lnSpc>
            </a:pPr>
            <a:r>
              <a:rPr lang="fr-FR" sz="1000" b="1" dirty="0">
                <a:latin typeface="Montserrat" panose="00000500000000000000" pitchFamily="2" charset="0"/>
              </a:rPr>
              <a:t>3 - MNA ? </a:t>
            </a:r>
            <a:r>
              <a:rPr lang="fr-FR" sz="1000" dirty="0">
                <a:latin typeface="Montserrat" panose="00000500000000000000" pitchFamily="2" charset="0"/>
              </a:rPr>
              <a:t>☐ OUI ☐ NON</a:t>
            </a:r>
          </a:p>
          <a:p>
            <a:pPr algn="l">
              <a:lnSpc>
                <a:spcPct val="150000"/>
              </a:lnSpc>
            </a:pPr>
            <a:r>
              <a:rPr lang="fr-FR" sz="1000" b="1" dirty="0">
                <a:latin typeface="Montserrat" panose="00000500000000000000" pitchFamily="2" charset="0"/>
              </a:rPr>
              <a:t>4 - Jeune en situation de handicap ? </a:t>
            </a:r>
            <a:r>
              <a:rPr lang="fr-FR" sz="1000" dirty="0">
                <a:latin typeface="Montserrat" panose="00000500000000000000" pitchFamily="2" charset="0"/>
              </a:rPr>
              <a:t>☐ OUI ☐ NON</a:t>
            </a:r>
          </a:p>
          <a:p>
            <a:pPr algn="l">
              <a:lnSpc>
                <a:spcPct val="150000"/>
              </a:lnSpc>
            </a:pPr>
            <a:r>
              <a:rPr lang="fr-FR" sz="1000" b="1" dirty="0">
                <a:latin typeface="Montserrat" panose="00000500000000000000" pitchFamily="2" charset="0"/>
              </a:rPr>
              <a:t>5 - A été mentoré précédemment ?  </a:t>
            </a:r>
            <a:r>
              <a:rPr lang="fr-FR" sz="1000" dirty="0">
                <a:latin typeface="Montserrat" panose="00000500000000000000" pitchFamily="2" charset="0"/>
              </a:rPr>
              <a:t>☐ OUI, précisez l’association :  </a:t>
            </a:r>
          </a:p>
          <a:p>
            <a:pPr algn="l">
              <a:lnSpc>
                <a:spcPct val="150000"/>
              </a:lnSpc>
            </a:pPr>
            <a:r>
              <a:rPr lang="fr-FR" sz="1000" dirty="0">
                <a:latin typeface="Montserrat" panose="00000500000000000000" pitchFamily="2" charset="0"/>
              </a:rPr>
              <a:t>				           ☐ NON</a:t>
            </a:r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6BDC131A-25DB-B2F5-684C-C66F5C442DDA}"/>
              </a:ext>
            </a:extLst>
          </p:cNvPr>
          <p:cNvSpPr/>
          <p:nvPr/>
        </p:nvSpPr>
        <p:spPr>
          <a:xfrm>
            <a:off x="5499589" y="8848165"/>
            <a:ext cx="1097280" cy="955798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Logo CD</a:t>
            </a:r>
          </a:p>
        </p:txBody>
      </p:sp>
      <p:sp>
        <p:nvSpPr>
          <p:cNvPr id="2" name="Rectangle : coins arrondis 18">
            <a:extLst>
              <a:ext uri="{FF2B5EF4-FFF2-40B4-BE49-F238E27FC236}">
                <a16:creationId xmlns:a16="http://schemas.microsoft.com/office/drawing/2014/main" id="{2D023749-1D87-F1F8-8E69-B1ADDE5E100A}"/>
              </a:ext>
            </a:extLst>
          </p:cNvPr>
          <p:cNvSpPr/>
          <p:nvPr/>
        </p:nvSpPr>
        <p:spPr>
          <a:xfrm>
            <a:off x="331923" y="3537343"/>
            <a:ext cx="6193274" cy="1519836"/>
          </a:xfrm>
          <a:prstGeom prst="roundRect">
            <a:avLst>
              <a:gd name="adj" fmla="val 5457"/>
            </a:avLst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02127632-ACE1-1438-1ADB-8B9BA0121A63}"/>
              </a:ext>
            </a:extLst>
          </p:cNvPr>
          <p:cNvSpPr txBox="1">
            <a:spLocks/>
          </p:cNvSpPr>
          <p:nvPr/>
        </p:nvSpPr>
        <p:spPr>
          <a:xfrm>
            <a:off x="331923" y="3296277"/>
            <a:ext cx="3862660" cy="2690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51435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7175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14350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71525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28700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85875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43050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00225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57400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1200" b="1" dirty="0">
                <a:latin typeface="Montserrat" panose="00000500000000000000" pitchFamily="2" charset="0"/>
              </a:rPr>
              <a:t>Demandeur </a:t>
            </a:r>
          </a:p>
        </p:txBody>
      </p:sp>
      <p:sp>
        <p:nvSpPr>
          <p:cNvPr id="6" name="Sous-titre 2">
            <a:extLst>
              <a:ext uri="{FF2B5EF4-FFF2-40B4-BE49-F238E27FC236}">
                <a16:creationId xmlns:a16="http://schemas.microsoft.com/office/drawing/2014/main" id="{AD630535-B487-36CA-03A5-C4EAA39F315F}"/>
              </a:ext>
            </a:extLst>
          </p:cNvPr>
          <p:cNvSpPr txBox="1">
            <a:spLocks/>
          </p:cNvSpPr>
          <p:nvPr/>
        </p:nvSpPr>
        <p:spPr>
          <a:xfrm>
            <a:off x="441650" y="3654388"/>
            <a:ext cx="6034408" cy="14027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51435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7175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14350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71525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28700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85875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43050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00225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57400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fr-FR" sz="1000" b="1" dirty="0">
                <a:latin typeface="Montserrat" panose="00000500000000000000" pitchFamily="2" charset="0"/>
              </a:rPr>
              <a:t>Profil du demandeur ? </a:t>
            </a:r>
          </a:p>
          <a:p>
            <a:pPr algn="l">
              <a:lnSpc>
                <a:spcPct val="150000"/>
              </a:lnSpc>
            </a:pPr>
            <a:r>
              <a:rPr lang="fr-FR" sz="1000" dirty="0">
                <a:latin typeface="Montserrat" panose="00000500000000000000" pitchFamily="2" charset="0"/>
              </a:rPr>
              <a:t>☐ Jeune                                         ☐ Assistant Familial                     ☐ Etablissement ASE  </a:t>
            </a:r>
          </a:p>
          <a:p>
            <a:pPr algn="l">
              <a:lnSpc>
                <a:spcPct val="150000"/>
              </a:lnSpc>
            </a:pPr>
            <a:r>
              <a:rPr lang="fr-FR" sz="1000" dirty="0">
                <a:latin typeface="Montserrat" panose="00000500000000000000" pitchFamily="2" charset="0"/>
              </a:rPr>
              <a:t>☐ Parent                                        ☐ Référent ASE                             ☐ Coordinateur du territoire </a:t>
            </a:r>
          </a:p>
          <a:p>
            <a:pPr algn="l">
              <a:lnSpc>
                <a:spcPct val="150000"/>
              </a:lnSpc>
            </a:pPr>
            <a:r>
              <a:rPr lang="fr-FR" sz="1000" dirty="0">
                <a:latin typeface="Montserrat" panose="00000500000000000000" pitchFamily="2" charset="0"/>
              </a:rPr>
              <a:t>☐ Référent d’accueil                  ☐ Référent éducatif                     ☐ Autre </a:t>
            </a:r>
          </a:p>
        </p:txBody>
      </p:sp>
      <p:sp>
        <p:nvSpPr>
          <p:cNvPr id="8" name="Rectangle : coins arrondis 2">
            <a:extLst>
              <a:ext uri="{FF2B5EF4-FFF2-40B4-BE49-F238E27FC236}">
                <a16:creationId xmlns:a16="http://schemas.microsoft.com/office/drawing/2014/main" id="{AC4FCCB0-8C46-A72F-6DD1-4A9B48FBF6D2}"/>
              </a:ext>
            </a:extLst>
          </p:cNvPr>
          <p:cNvSpPr/>
          <p:nvPr/>
        </p:nvSpPr>
        <p:spPr>
          <a:xfrm>
            <a:off x="337363" y="5499100"/>
            <a:ext cx="6193274" cy="3456099"/>
          </a:xfrm>
          <a:prstGeom prst="roundRect">
            <a:avLst>
              <a:gd name="adj" fmla="val 5457"/>
            </a:avLst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" name="Sous-titre 2">
            <a:extLst>
              <a:ext uri="{FF2B5EF4-FFF2-40B4-BE49-F238E27FC236}">
                <a16:creationId xmlns:a16="http://schemas.microsoft.com/office/drawing/2014/main" id="{58B470C6-54BE-8A99-0836-A13AE6D1BAA4}"/>
              </a:ext>
            </a:extLst>
          </p:cNvPr>
          <p:cNvSpPr txBox="1">
            <a:spLocks/>
          </p:cNvSpPr>
          <p:nvPr/>
        </p:nvSpPr>
        <p:spPr>
          <a:xfrm>
            <a:off x="337362" y="5174224"/>
            <a:ext cx="6138695" cy="3383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51435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7175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14350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71525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28700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85875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43050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00225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57400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1200" b="1" dirty="0">
                <a:latin typeface="Montserrat" panose="00000500000000000000" pitchFamily="2" charset="0"/>
              </a:rPr>
              <a:t>Coordonnées des référents du candidat, si ce dernier est placé </a:t>
            </a:r>
          </a:p>
        </p:txBody>
      </p:sp>
      <p:sp>
        <p:nvSpPr>
          <p:cNvPr id="11" name="Sous-titre 2">
            <a:extLst>
              <a:ext uri="{FF2B5EF4-FFF2-40B4-BE49-F238E27FC236}">
                <a16:creationId xmlns:a16="http://schemas.microsoft.com/office/drawing/2014/main" id="{806CF6B6-0DE3-8412-C968-7455C42ADED7}"/>
              </a:ext>
            </a:extLst>
          </p:cNvPr>
          <p:cNvSpPr txBox="1">
            <a:spLocks/>
          </p:cNvSpPr>
          <p:nvPr/>
        </p:nvSpPr>
        <p:spPr>
          <a:xfrm>
            <a:off x="447090" y="5616146"/>
            <a:ext cx="6034408" cy="30914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51435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7175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14350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71525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28700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85875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43050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00225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57400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fr-FR" sz="1000" b="1" dirty="0">
                <a:latin typeface="Montserrat" panose="00000500000000000000" pitchFamily="2" charset="0"/>
              </a:rPr>
              <a:t>1 – Référent éducatif (Educateur ou assistant familial) :</a:t>
            </a:r>
          </a:p>
          <a:p>
            <a:pPr algn="l">
              <a:lnSpc>
                <a:spcPct val="150000"/>
              </a:lnSpc>
            </a:pPr>
            <a:r>
              <a:rPr lang="fr-FR" sz="1000" dirty="0">
                <a:latin typeface="Montserrat" panose="00000500000000000000" pitchFamily="2" charset="0"/>
              </a:rPr>
              <a:t>	Nom – Prénom : </a:t>
            </a:r>
          </a:p>
          <a:p>
            <a:pPr algn="l">
              <a:lnSpc>
                <a:spcPct val="150000"/>
              </a:lnSpc>
            </a:pPr>
            <a:r>
              <a:rPr lang="fr-FR" sz="1000" dirty="0">
                <a:latin typeface="Montserrat" panose="00000500000000000000" pitchFamily="2" charset="0"/>
              </a:rPr>
              <a:t>	Fonction : 				Structure : </a:t>
            </a:r>
          </a:p>
          <a:p>
            <a:pPr algn="l">
              <a:lnSpc>
                <a:spcPct val="150000"/>
              </a:lnSpc>
            </a:pPr>
            <a:r>
              <a:rPr lang="fr-FR" sz="1000" dirty="0">
                <a:latin typeface="Montserrat" panose="00000500000000000000" pitchFamily="2" charset="0"/>
              </a:rPr>
              <a:t>	Tel. : </a:t>
            </a:r>
          </a:p>
          <a:p>
            <a:pPr algn="l">
              <a:lnSpc>
                <a:spcPct val="150000"/>
              </a:lnSpc>
            </a:pPr>
            <a:r>
              <a:rPr lang="fr-FR" sz="1000" dirty="0">
                <a:latin typeface="Montserrat" panose="00000500000000000000" pitchFamily="2" charset="0"/>
              </a:rPr>
              <a:t>	Email :  </a:t>
            </a:r>
          </a:p>
          <a:p>
            <a:pPr algn="l">
              <a:lnSpc>
                <a:spcPct val="150000"/>
              </a:lnSpc>
            </a:pPr>
            <a:r>
              <a:rPr lang="fr-FR" sz="1000" b="1" dirty="0">
                <a:latin typeface="Montserrat" panose="00000500000000000000" pitchFamily="2" charset="0"/>
              </a:rPr>
              <a:t>2 – Référent ASE ou contact demandeur (optionnel, ne remplir que si pertinent) : </a:t>
            </a:r>
          </a:p>
          <a:p>
            <a:pPr algn="l">
              <a:lnSpc>
                <a:spcPct val="150000"/>
              </a:lnSpc>
            </a:pPr>
            <a:r>
              <a:rPr lang="fr-FR" sz="1000" dirty="0">
                <a:latin typeface="Montserrat" panose="00000500000000000000" pitchFamily="2" charset="0"/>
              </a:rPr>
              <a:t>	Nom – Prénom : </a:t>
            </a:r>
          </a:p>
          <a:p>
            <a:pPr algn="l">
              <a:lnSpc>
                <a:spcPct val="150000"/>
              </a:lnSpc>
            </a:pPr>
            <a:r>
              <a:rPr lang="fr-FR" sz="1000" dirty="0">
                <a:latin typeface="Montserrat" panose="00000500000000000000" pitchFamily="2" charset="0"/>
              </a:rPr>
              <a:t>	Fonction / rôle : </a:t>
            </a:r>
          </a:p>
          <a:p>
            <a:pPr algn="l">
              <a:lnSpc>
                <a:spcPct val="150000"/>
              </a:lnSpc>
            </a:pPr>
            <a:r>
              <a:rPr lang="fr-FR" sz="1000" dirty="0">
                <a:latin typeface="Montserrat" panose="00000500000000000000" pitchFamily="2" charset="0"/>
              </a:rPr>
              <a:t>	Structure : </a:t>
            </a:r>
          </a:p>
          <a:p>
            <a:pPr algn="l">
              <a:lnSpc>
                <a:spcPct val="150000"/>
              </a:lnSpc>
            </a:pPr>
            <a:r>
              <a:rPr lang="fr-FR" sz="1000" dirty="0">
                <a:latin typeface="Montserrat" panose="00000500000000000000" pitchFamily="2" charset="0"/>
              </a:rPr>
              <a:t>	Tel. ligne directe : 			</a:t>
            </a:r>
          </a:p>
          <a:p>
            <a:pPr algn="l">
              <a:lnSpc>
                <a:spcPct val="150000"/>
              </a:lnSpc>
            </a:pPr>
            <a:r>
              <a:rPr lang="fr-FR" sz="1000" dirty="0">
                <a:latin typeface="Montserrat" panose="00000500000000000000" pitchFamily="2" charset="0"/>
              </a:rPr>
              <a:t>	Email :  </a:t>
            </a:r>
          </a:p>
        </p:txBody>
      </p:sp>
      <p:sp>
        <p:nvSpPr>
          <p:cNvPr id="13" name="Sous-titre 2">
            <a:extLst>
              <a:ext uri="{FF2B5EF4-FFF2-40B4-BE49-F238E27FC236}">
                <a16:creationId xmlns:a16="http://schemas.microsoft.com/office/drawing/2014/main" id="{AFF4EDC3-3C65-5EEC-B8AE-99AC5EE894AD}"/>
              </a:ext>
            </a:extLst>
          </p:cNvPr>
          <p:cNvSpPr txBox="1">
            <a:spLocks/>
          </p:cNvSpPr>
          <p:nvPr/>
        </p:nvSpPr>
        <p:spPr>
          <a:xfrm>
            <a:off x="331922" y="9140790"/>
            <a:ext cx="5167667" cy="66317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51435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7175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14350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71525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28700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85875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43050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00225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57400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</a:pPr>
            <a:r>
              <a:rPr lang="fr-FR" sz="1050" dirty="0">
                <a:latin typeface="Montserrat" panose="00000500000000000000" pitchFamily="2" charset="0"/>
              </a:rPr>
              <a:t>Fiche à compléter et faire parvenir par mail à </a:t>
            </a:r>
            <a:r>
              <a:rPr lang="fr-FR" sz="1050" dirty="0">
                <a:solidFill>
                  <a:srgbClr val="FF0000"/>
                </a:solidFill>
                <a:latin typeface="Montserrat" panose="00000500000000000000" pitchFamily="2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xxxx@xxxxxx.fr</a:t>
            </a:r>
            <a:r>
              <a:rPr lang="fr-FR" sz="1050" dirty="0">
                <a:solidFill>
                  <a:srgbClr val="FF0000"/>
                </a:solidFill>
                <a:latin typeface="Montserrat" panose="00000500000000000000" pitchFamily="2" charset="0"/>
              </a:rPr>
              <a:t> [Compléter l’adresse email du chargé de projet mentorat]</a:t>
            </a:r>
          </a:p>
        </p:txBody>
      </p:sp>
    </p:spTree>
    <p:extLst>
      <p:ext uri="{BB962C8B-B14F-4D97-AF65-F5344CB8AC3E}">
        <p14:creationId xmlns:p14="http://schemas.microsoft.com/office/powerpoint/2010/main" val="421821524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STYLE_ID" val="9245cb48-36f6-4855-a0c3-19564cc8b6bc"/>
</p:tagLst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Words>441</Words>
  <Application>Microsoft Office PowerPoint</Application>
  <PresentationFormat>Format A4 (210 x 297 mm)</PresentationFormat>
  <Paragraphs>60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Montserrat</vt:lpstr>
      <vt:lpstr>Thème Office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Louise Destouches</dc:creator>
  <cp:lastModifiedBy>Rémi GOLDMAN</cp:lastModifiedBy>
  <cp:revision>10</cp:revision>
  <dcterms:created xsi:type="dcterms:W3CDTF">2024-03-06T14:25:35Z</dcterms:created>
  <dcterms:modified xsi:type="dcterms:W3CDTF">2024-10-01T14:22:15Z</dcterms:modified>
</cp:coreProperties>
</file>