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2.xml" ContentType="application/vnd.openxmlformats-officedocument.presentationml.tags+xml"/>
  <Override PartName="/ppt/notesSlides/notesSlide8.xml" ContentType="application/vnd.openxmlformats-officedocument.presentationml.notesSlide+xml"/>
  <Override PartName="/ppt/tags/tag13.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4.xml" ContentType="application/vnd.openxmlformats-officedocument.presentationml.tags+xml"/>
  <Override PartName="/ppt/notesSlides/notesSlide12.xml" ContentType="application/vnd.openxmlformats-officedocument.presentationml.notesSlide+xml"/>
  <Override PartName="/ppt/tags/tag15.xml" ContentType="application/vnd.openxmlformats-officedocument.presentationml.tags+xml"/>
  <Override PartName="/ppt/notesSlides/notesSlide13.xml" ContentType="application/vnd.openxmlformats-officedocument.presentationml.notesSlide+xml"/>
  <Override PartName="/ppt/tags/tag16.xml" ContentType="application/vnd.openxmlformats-officedocument.presentationml.tags+xml"/>
  <Override PartName="/ppt/notesSlides/notesSlide14.xml" ContentType="application/vnd.openxmlformats-officedocument.presentationml.notesSlide+xml"/>
  <Override PartName="/ppt/tags/tag17.xml" ContentType="application/vnd.openxmlformats-officedocument.presentationml.tags+xml"/>
  <Override PartName="/ppt/notesSlides/notesSlide15.xml" ContentType="application/vnd.openxmlformats-officedocument.presentationml.notesSlide+xml"/>
  <Override PartName="/ppt/tags/tag18.xml" ContentType="application/vnd.openxmlformats-officedocument.presentationml.tags+xml"/>
  <Override PartName="/ppt/notesSlides/notesSlide16.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17.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8.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9.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20.xml" ContentType="application/vnd.openxmlformats-officedocument.presentationml.notesSlide+xml"/>
  <Override PartName="/ppt/tags/tag31.xml" ContentType="application/vnd.openxmlformats-officedocument.presentationml.tags+xml"/>
  <Override PartName="/ppt/notesSlides/notesSlide21.xml" ContentType="application/vnd.openxmlformats-officedocument.presentationml.notesSlide+xml"/>
  <Override PartName="/ppt/tags/tag32.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33.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4"/>
  </p:sldMasterIdLst>
  <p:notesMasterIdLst>
    <p:notesMasterId r:id="rId38"/>
  </p:notesMasterIdLst>
  <p:sldIdLst>
    <p:sldId id="256" r:id="rId5"/>
    <p:sldId id="2145706487" r:id="rId6"/>
    <p:sldId id="2145706491" r:id="rId7"/>
    <p:sldId id="2145706490" r:id="rId8"/>
    <p:sldId id="2145706492" r:id="rId9"/>
    <p:sldId id="2145706488" r:id="rId10"/>
    <p:sldId id="5501" r:id="rId11"/>
    <p:sldId id="614" r:id="rId12"/>
    <p:sldId id="2145706493" r:id="rId13"/>
    <p:sldId id="570" r:id="rId14"/>
    <p:sldId id="2134805750" r:id="rId15"/>
    <p:sldId id="2145706495" r:id="rId16"/>
    <p:sldId id="605" r:id="rId17"/>
    <p:sldId id="2145706496" r:id="rId18"/>
    <p:sldId id="2145706510" r:id="rId19"/>
    <p:sldId id="2145706498" r:id="rId20"/>
    <p:sldId id="2145706507" r:id="rId21"/>
    <p:sldId id="2145706499" r:id="rId22"/>
    <p:sldId id="573" r:id="rId23"/>
    <p:sldId id="2241" r:id="rId24"/>
    <p:sldId id="2145706505" r:id="rId25"/>
    <p:sldId id="2145706489" r:id="rId26"/>
    <p:sldId id="2134805699" r:id="rId27"/>
    <p:sldId id="2134805737" r:id="rId28"/>
    <p:sldId id="2145706508" r:id="rId29"/>
    <p:sldId id="2145706509" r:id="rId30"/>
    <p:sldId id="2145706264" r:id="rId31"/>
    <p:sldId id="2134805709" r:id="rId32"/>
    <p:sldId id="2134805710" r:id="rId33"/>
    <p:sldId id="2145706459" r:id="rId34"/>
    <p:sldId id="2145706211" r:id="rId35"/>
    <p:sldId id="2145706265" r:id="rId36"/>
    <p:sldId id="2134805758" r:id="rId37"/>
  </p:sldIdLst>
  <p:sldSz cx="12192000" cy="6858000"/>
  <p:notesSz cx="6797675" cy="9929813"/>
  <p:custDataLst>
    <p:tags r:id="rId39"/>
  </p:custData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94" userDrawn="1">
          <p15:clr>
            <a:srgbClr val="A4A3A4"/>
          </p15:clr>
        </p15:guide>
        <p15:guide id="2" pos="7333" userDrawn="1">
          <p15:clr>
            <a:srgbClr val="A4A3A4"/>
          </p15:clr>
        </p15:guide>
        <p15:guide id="3" pos="347" userDrawn="1">
          <p15:clr>
            <a:srgbClr val="A4A3A4"/>
          </p15:clr>
        </p15:guide>
        <p15:guide id="4" orient="horz" pos="3861"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on GRANGE" initials="MG" lastIdx="1" clrIdx="0">
    <p:extLst>
      <p:ext uri="{19B8F6BF-5375-455C-9EA6-DF929625EA0E}">
        <p15:presenceInfo xmlns:p15="http://schemas.microsoft.com/office/powerpoint/2012/main" userId="S::mgrange@breakpoverty.onmicrosoft.com::25f4fb6e-a282-46bd-bec3-1998a64d6b6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A6A6"/>
    <a:srgbClr val="B7B7B7"/>
    <a:srgbClr val="FFFFFF"/>
    <a:srgbClr val="F2F2F2"/>
    <a:srgbClr val="FFDEDD"/>
    <a:srgbClr val="FEBAB8"/>
    <a:srgbClr val="FFFFCC"/>
    <a:srgbClr val="60BDE0"/>
    <a:srgbClr val="004984"/>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3400" autoAdjust="0"/>
  </p:normalViewPr>
  <p:slideViewPr>
    <p:cSldViewPr snapToGrid="0">
      <p:cViewPr varScale="1">
        <p:scale>
          <a:sx n="70" d="100"/>
          <a:sy n="70" d="100"/>
        </p:scale>
        <p:origin x="60" y="100"/>
      </p:cViewPr>
      <p:guideLst>
        <p:guide orient="horz" pos="1094"/>
        <p:guide pos="7333"/>
        <p:guide pos="347"/>
        <p:guide orient="horz" pos="3861"/>
      </p:guideLst>
    </p:cSldViewPr>
  </p:slideViewPr>
  <p:notesTextViewPr>
    <p:cViewPr>
      <p:scale>
        <a:sx n="100" d="100"/>
        <a:sy n="100" d="100"/>
      </p:scale>
      <p:origin x="0" y="0"/>
    </p:cViewPr>
  </p:notesTextViewPr>
  <p:sorterViewPr>
    <p:cViewPr varScale="1">
      <p:scale>
        <a:sx n="1" d="1"/>
        <a:sy n="1" d="1"/>
      </p:scale>
      <p:origin x="0" y="-12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gs" Target="tags/tag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21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215"/>
          </a:xfrm>
          <a:prstGeom prst="rect">
            <a:avLst/>
          </a:prstGeom>
        </p:spPr>
        <p:txBody>
          <a:bodyPr vert="horz" lIns="91440" tIns="45720" rIns="91440" bIns="45720" rtlCol="0"/>
          <a:lstStyle>
            <a:lvl1pPr algn="r">
              <a:defRPr sz="1200"/>
            </a:lvl1pPr>
          </a:lstStyle>
          <a:p>
            <a:fld id="{74B79FAD-65D3-4040-B6EC-BB87C9D1FBE3}" type="datetimeFigureOut">
              <a:rPr lang="fr-FR" smtClean="0"/>
              <a:t>14/10/2024</a:t>
            </a:fld>
            <a:endParaRPr lang="fr-FR"/>
          </a:p>
        </p:txBody>
      </p:sp>
      <p:sp>
        <p:nvSpPr>
          <p:cNvPr id="4" name="Espace réservé de l'image des diapositives 3"/>
          <p:cNvSpPr>
            <a:spLocks noGrp="1" noRot="1" noChangeAspect="1"/>
          </p:cNvSpPr>
          <p:nvPr>
            <p:ph type="sldImg" idx="2"/>
          </p:nvPr>
        </p:nvSpPr>
        <p:spPr>
          <a:xfrm>
            <a:off x="420688" y="1241425"/>
            <a:ext cx="5956300" cy="3351213"/>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8722"/>
            <a:ext cx="5438140" cy="3909864"/>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1600"/>
            <a:ext cx="2945659" cy="498214"/>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1600"/>
            <a:ext cx="2945659" cy="498214"/>
          </a:xfrm>
          <a:prstGeom prst="rect">
            <a:avLst/>
          </a:prstGeom>
        </p:spPr>
        <p:txBody>
          <a:bodyPr vert="horz" lIns="91440" tIns="45720" rIns="91440" bIns="45720" rtlCol="0" anchor="b"/>
          <a:lstStyle>
            <a:lvl1pPr algn="r">
              <a:defRPr sz="1200"/>
            </a:lvl1pPr>
          </a:lstStyle>
          <a:p>
            <a:fld id="{3E305319-5F06-4A36-9521-36E0EB7FDCA9}" type="slidenum">
              <a:rPr lang="fr-FR" smtClean="0"/>
              <a:t>‹#›</a:t>
            </a:fld>
            <a:endParaRPr lang="fr-FR"/>
          </a:p>
        </p:txBody>
      </p:sp>
    </p:spTree>
    <p:extLst>
      <p:ext uri="{BB962C8B-B14F-4D97-AF65-F5344CB8AC3E}">
        <p14:creationId xmlns:p14="http://schemas.microsoft.com/office/powerpoint/2010/main" val="1108349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130550" y="782638"/>
            <a:ext cx="3756025" cy="2112962"/>
          </a:xfrm>
        </p:spPr>
      </p:sp>
      <p:sp>
        <p:nvSpPr>
          <p:cNvPr id="3" name="Espace réservé des notes 2"/>
          <p:cNvSpPr>
            <a:spLocks noGrp="1"/>
          </p:cNvSpPr>
          <p:nvPr>
            <p:ph type="body" idx="1"/>
          </p:nvPr>
        </p:nvSpPr>
        <p:spPr/>
        <p:txBody>
          <a:bodyPr/>
          <a:lstStyle/>
          <a:p>
            <a:pPr marL="0" indent="0">
              <a:buNone/>
            </a:pPr>
            <a:r>
              <a:rPr lang="fr-FR" sz="1200" i="1" dirty="0">
                <a:latin typeface="+mn-lt"/>
                <a:cs typeface="Calibri" panose="020F0502020204030204" pitchFamily="34" charset="0"/>
              </a:rPr>
              <a:t>Selon les chiffres 2024 de la Direction de la Recherche, des Etudes, de l’Evaluation et des Statistiques (DREES)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i="1" dirty="0">
                <a:latin typeface="+mn-lt"/>
                <a:cs typeface="Calibri" panose="020F0502020204030204" pitchFamily="34" charset="0"/>
              </a:rPr>
              <a:t>Et l’article de Vie Publique: </a:t>
            </a:r>
            <a:r>
              <a:rPr lang="fr-FR" b="0" i="1" dirty="0">
                <a:effectLst/>
                <a:latin typeface="Marianne"/>
              </a:rPr>
              <a:t>Aide sociale à l'enfance : davantage de placements en foyer qu'en famille d’accueil</a:t>
            </a:r>
            <a:r>
              <a:rPr lang="fr-FR" b="1" i="1" dirty="0">
                <a:effectLst/>
                <a:latin typeface="Marianne"/>
              </a:rPr>
              <a:t>, </a:t>
            </a:r>
            <a:r>
              <a:rPr lang="fr-FR" b="0" i="1" dirty="0">
                <a:effectLst/>
                <a:latin typeface="Marianne"/>
              </a:rPr>
              <a:t>publié le 30 juillet 2024</a:t>
            </a:r>
          </a:p>
          <a:p>
            <a:pPr marL="0" indent="0">
              <a:buNone/>
            </a:pPr>
            <a:endParaRPr lang="fr-FR" sz="1200" i="1" dirty="0">
              <a:latin typeface="+mn-lt"/>
              <a:cs typeface="Calibri" panose="020F0502020204030204" pitchFamily="34" charset="0"/>
            </a:endParaRPr>
          </a:p>
          <a:p>
            <a:pPr marL="0" indent="0">
              <a:buNone/>
            </a:pPr>
            <a:r>
              <a:rPr lang="fr-FR" baseline="0" dirty="0">
                <a:latin typeface="+mn-lt"/>
              </a:rPr>
              <a:t>Sur les 9,9 Milliards d’euros : </a:t>
            </a:r>
          </a:p>
          <a:p>
            <a:pPr marL="171450" indent="-171450">
              <a:buFontTx/>
              <a:buChar char="-"/>
            </a:pPr>
            <a:r>
              <a:rPr lang="fr-FR" baseline="0" dirty="0">
                <a:latin typeface="+mn-lt"/>
              </a:rPr>
              <a:t>80% pour les enfants accueillis à l’ase (placements en et hors familles d’accueil et frais liés)</a:t>
            </a:r>
          </a:p>
          <a:p>
            <a:pPr marL="628650" lvl="1" indent="-171450">
              <a:buFontTx/>
              <a:buChar char="-"/>
            </a:pPr>
            <a:r>
              <a:rPr lang="fr-FR" baseline="0" dirty="0">
                <a:latin typeface="+mn-lt"/>
              </a:rPr>
              <a:t>Hors famille d’accueil 70,5%</a:t>
            </a:r>
          </a:p>
          <a:p>
            <a:pPr marL="628650" lvl="1" indent="-171450">
              <a:buFontTx/>
              <a:buChar char="-"/>
            </a:pPr>
            <a:r>
              <a:rPr lang="fr-FR" baseline="0" dirty="0">
                <a:latin typeface="+mn-lt"/>
              </a:rPr>
              <a:t>En famille d’accueil 29,5%</a:t>
            </a:r>
          </a:p>
          <a:p>
            <a:pPr marL="171450" indent="-171450">
              <a:buFontTx/>
              <a:buChar char="-"/>
            </a:pPr>
            <a:r>
              <a:rPr lang="fr-FR" baseline="0" dirty="0">
                <a:latin typeface="+mn-lt"/>
              </a:rPr>
              <a:t>5,9% actions éducatives</a:t>
            </a:r>
          </a:p>
          <a:p>
            <a:pPr marL="171450" indent="-171450">
              <a:buFontTx/>
              <a:buChar char="-"/>
            </a:pPr>
            <a:r>
              <a:rPr lang="fr-FR" baseline="0" dirty="0">
                <a:latin typeface="+mn-lt"/>
              </a:rPr>
              <a:t>3,2% allocations </a:t>
            </a:r>
          </a:p>
          <a:p>
            <a:pPr marL="171450" indent="-171450">
              <a:buFontTx/>
              <a:buChar char="-"/>
            </a:pPr>
            <a:r>
              <a:rPr lang="fr-FR" baseline="0" dirty="0">
                <a:latin typeface="+mn-lt"/>
              </a:rPr>
              <a:t>2,3% Prévention spécialisée </a:t>
            </a:r>
          </a:p>
          <a:p>
            <a:pPr marL="171450" indent="-171450">
              <a:buFontTx/>
              <a:buChar char="-"/>
            </a:pPr>
            <a:r>
              <a:rPr lang="fr-FR" baseline="0" dirty="0">
                <a:latin typeface="+mn-lt"/>
              </a:rPr>
              <a:t>8,9% autres dépenses </a:t>
            </a: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43A091-67EA-D74E-9629-94988904EA8E}"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764360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i="1" dirty="0">
                <a:latin typeface="+mn-lt"/>
              </a:rPr>
              <a:t>Source : </a:t>
            </a:r>
            <a:r>
              <a:rPr lang="fr-FR" sz="1200" i="1" dirty="0" err="1">
                <a:latin typeface="+mn-lt"/>
              </a:rPr>
              <a:t>I</a:t>
            </a:r>
            <a:r>
              <a:rPr lang="fr-FR" sz="1200" i="1" kern="1200" dirty="0" err="1">
                <a:solidFill>
                  <a:schemeClr val="tx1"/>
                </a:solidFill>
                <a:effectLst/>
                <a:latin typeface="+mn-lt"/>
              </a:rPr>
              <a:t>ned</a:t>
            </a:r>
            <a:r>
              <a:rPr lang="fr-FR" sz="1200" i="1" kern="1200" dirty="0">
                <a:solidFill>
                  <a:schemeClr val="tx1"/>
                </a:solidFill>
                <a:effectLst/>
                <a:latin typeface="+mn-lt"/>
              </a:rPr>
              <a:t>-Laboratoire Printemps (2021),  « </a:t>
            </a:r>
            <a:r>
              <a:rPr lang="fr-FR" sz="1200" dirty="0">
                <a:solidFill>
                  <a:srgbClr val="212D3A"/>
                </a:solidFill>
                <a:effectLst/>
                <a:latin typeface="+mn-lt"/>
              </a:rPr>
              <a:t>La précarité résidentielle des jeunes à leur sortie de l’aide sociale à l’enfance (ASE) »</a:t>
            </a:r>
          </a:p>
          <a:p>
            <a:endParaRPr lang="fr-FR" dirty="0"/>
          </a:p>
        </p:txBody>
      </p:sp>
      <p:sp>
        <p:nvSpPr>
          <p:cNvPr id="4" name="Espace réservé du numéro de diapositive 3"/>
          <p:cNvSpPr>
            <a:spLocks noGrp="1"/>
          </p:cNvSpPr>
          <p:nvPr>
            <p:ph type="sldNum" sz="quarter" idx="5"/>
          </p:nvPr>
        </p:nvSpPr>
        <p:spPr/>
        <p:txBody>
          <a:bodyPr/>
          <a:lstStyle/>
          <a:p>
            <a:fld id="{1CDE041E-FA30-4F26-BB38-1A0D6C74D66D}" type="slidenum">
              <a:rPr lang="fr-FR" smtClean="0"/>
              <a:t>13</a:t>
            </a:fld>
            <a:endParaRPr lang="fr-FR"/>
          </a:p>
        </p:txBody>
      </p:sp>
    </p:spTree>
    <p:extLst>
      <p:ext uri="{BB962C8B-B14F-4D97-AF65-F5344CB8AC3E}">
        <p14:creationId xmlns:p14="http://schemas.microsoft.com/office/powerpoint/2010/main" val="15941682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130550" y="782638"/>
            <a:ext cx="3756025" cy="2112962"/>
          </a:xfrm>
        </p:spPr>
      </p:sp>
      <p:sp>
        <p:nvSpPr>
          <p:cNvPr id="3" name="Espace réservé des notes 2"/>
          <p:cNvSpPr>
            <a:spLocks noGrp="1"/>
          </p:cNvSpPr>
          <p:nvPr>
            <p:ph type="body" idx="1"/>
          </p:nvPr>
        </p:nvSpPr>
        <p:spPr/>
        <p:txBody>
          <a:bodyPr/>
          <a:lstStyle/>
          <a:p>
            <a:pPr marL="0" indent="0">
              <a:buFont typeface="Arial" panose="020B0604020202020204" pitchFamily="34" charset="0"/>
              <a:buNone/>
            </a:pPr>
            <a:endParaRPr lang="fr-FR" dirty="0">
              <a:latin typeface="+mn-lt"/>
            </a:endParaRPr>
          </a:p>
          <a:p>
            <a:pPr marL="171450" indent="-171450">
              <a:buFont typeface="Arial" panose="020B0604020202020204" pitchFamily="34" charset="0"/>
              <a:buChar char="•"/>
            </a:pPr>
            <a:r>
              <a:rPr lang="fr-FR" dirty="0">
                <a:latin typeface="+mn-lt"/>
              </a:rPr>
              <a:t>Sur total des enfants placés en famille, soir environ 80 000 enfants</a:t>
            </a:r>
          </a:p>
          <a:p>
            <a:pPr marL="171450" indent="-171450">
              <a:buFont typeface="Arial" panose="020B0604020202020204" pitchFamily="34" charset="0"/>
              <a:buChar char="•"/>
            </a:pPr>
            <a:r>
              <a:rPr lang="fr-FR" sz="1200" i="1" dirty="0">
                <a:latin typeface="+mn-lt"/>
                <a:cs typeface="Calibri" panose="020F0502020204030204" pitchFamily="34" charset="0"/>
              </a:rPr>
              <a:t>Selon les chiffres 2024 de la Direction de la Recherche, des Etudes, de l’Evaluation et des Statistiques (DREES) </a:t>
            </a:r>
          </a:p>
          <a:p>
            <a:pPr marL="171450" indent="-171450">
              <a:buFont typeface="Arial" panose="020B0604020202020204" pitchFamily="34" charset="0"/>
              <a:buChar char="•"/>
            </a:pPr>
            <a:endParaRPr lang="fr-FR" dirty="0">
              <a:latin typeface="+mn-lt"/>
            </a:endParaRP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43A091-67EA-D74E-9629-94988904EA8E}"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407235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E305319-5F06-4A36-9521-36E0EB7FDCA9}" type="slidenum">
              <a:rPr lang="fr-FR" smtClean="0"/>
              <a:t>16</a:t>
            </a:fld>
            <a:endParaRPr lang="fr-FR"/>
          </a:p>
        </p:txBody>
      </p:sp>
    </p:spTree>
    <p:extLst>
      <p:ext uri="{BB962C8B-B14F-4D97-AF65-F5344CB8AC3E}">
        <p14:creationId xmlns:p14="http://schemas.microsoft.com/office/powerpoint/2010/main" val="32251717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E305319-5F06-4A36-9521-36E0EB7FDCA9}" type="slidenum">
              <a:rPr lang="fr-FR" smtClean="0"/>
              <a:t>18</a:t>
            </a:fld>
            <a:endParaRPr lang="fr-FR"/>
          </a:p>
        </p:txBody>
      </p:sp>
    </p:spTree>
    <p:extLst>
      <p:ext uri="{BB962C8B-B14F-4D97-AF65-F5344CB8AC3E}">
        <p14:creationId xmlns:p14="http://schemas.microsoft.com/office/powerpoint/2010/main" val="340409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130550" y="782638"/>
            <a:ext cx="3756025" cy="2112962"/>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mn-lt"/>
              </a:rPr>
              <a:t>Source : </a:t>
            </a:r>
            <a:r>
              <a:rPr lang="fr-FR" sz="1200" i="1" dirty="0">
                <a:latin typeface="+mn-lt"/>
                <a:cs typeface="Calibri" panose="020F0502020204030204" pitchFamily="34" charset="0"/>
              </a:rPr>
              <a:t>« </a:t>
            </a:r>
            <a:r>
              <a:rPr lang="fr-FR" sz="1200" b="0" i="0" dirty="0">
                <a:effectLst/>
                <a:latin typeface="+mn-lt"/>
              </a:rPr>
              <a:t>L’accueil des mineurs protégés dans des structures non autorisées ou habilitées au titre de l’aide sociale à l’enfance » publié en 2019</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0" i="0" dirty="0">
              <a:effectLst/>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0" i="0" dirty="0">
                <a:effectLst/>
                <a:latin typeface="+mn-lt"/>
              </a:rPr>
              <a:t>En 2019</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0" i="0" dirty="0">
                <a:effectLst/>
                <a:latin typeface="+mn-lt"/>
              </a:rPr>
              <a:t>5% des enfants placés étaient en hôtel</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0" i="0" dirty="0">
                <a:effectLst/>
                <a:latin typeface="+mn-lt"/>
              </a:rPr>
              <a:t>30% pour les MNA</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0" i="0" dirty="0">
                <a:effectLst/>
                <a:latin typeface="+mn-lt"/>
              </a:rPr>
              <a:t>95% des enfants placés en hôtel étaient des MNA</a:t>
            </a: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43A091-67EA-D74E-9629-94988904EA8E}"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967796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130550" y="782638"/>
            <a:ext cx="3756025" cy="2112962"/>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i="1" dirty="0">
                <a:latin typeface="+mn-lt"/>
                <a:ea typeface="+mj-ea"/>
              </a:rPr>
              <a:t>Source : https://www.vie-publique.fr/loi/280364-loi-taquet-7-fevrier-2022-protection-des-enfants-ase</a:t>
            </a:r>
          </a:p>
          <a:p>
            <a:endParaRPr lang="fr-FR" dirty="0">
              <a:latin typeface="+mn-lt"/>
            </a:endParaRPr>
          </a:p>
          <a:p>
            <a:r>
              <a:rPr lang="fr-FR" dirty="0">
                <a:latin typeface="+mn-lt"/>
              </a:rPr>
              <a:t>L’info durable, février 2024: https://www.linfodurable.fr/social/protection-de-lenfance-le-decret-sur-les-hotels-juge-insuffisant-43855#goog_rewarded</a:t>
            </a:r>
          </a:p>
          <a:p>
            <a:endParaRPr lang="fr-FR"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b="0" i="0" dirty="0">
                <a:solidFill>
                  <a:srgbClr val="333333"/>
                </a:solidFill>
                <a:effectLst/>
                <a:latin typeface="+mn-lt"/>
              </a:rPr>
              <a:t>Le logement à l'hôtel est pointé du doigt depuis de nombreuses années pour son inadaptation à des enfants qui se retrouvent souvent livrés à eux-mêmes et qui manquent d'un </a:t>
            </a:r>
            <a:r>
              <a:rPr lang="fr-FR" b="1" i="0" dirty="0">
                <a:solidFill>
                  <a:srgbClr val="333333"/>
                </a:solidFill>
                <a:effectLst/>
                <a:latin typeface="+mn-lt"/>
              </a:rPr>
              <a:t>accompagnement social</a:t>
            </a:r>
            <a:r>
              <a:rPr lang="fr-FR" b="0" i="0" dirty="0">
                <a:solidFill>
                  <a:srgbClr val="333333"/>
                </a:solidFill>
                <a:effectLst/>
                <a:latin typeface="+mn-lt"/>
              </a:rPr>
              <a:t> suffisant.</a:t>
            </a:r>
            <a:endParaRPr lang="fr-FR" dirty="0">
              <a:latin typeface="+mn-lt"/>
            </a:endParaRPr>
          </a:p>
          <a:p>
            <a:endParaRPr lang="fr-FR" dirty="0">
              <a:latin typeface="+mn-lt"/>
            </a:endParaRPr>
          </a:p>
          <a:p>
            <a:r>
              <a:rPr lang="fr-FR" u="sng" dirty="0">
                <a:latin typeface="+mn-lt"/>
              </a:rPr>
              <a:t>Pour certains les mesures de la loi Taquet sont insuffisantes (droits des enfants)</a:t>
            </a:r>
          </a:p>
          <a:p>
            <a:pPr algn="l"/>
            <a:r>
              <a:rPr lang="fr-FR" b="0" i="0" dirty="0">
                <a:solidFill>
                  <a:srgbClr val="333333"/>
                </a:solidFill>
                <a:effectLst/>
                <a:latin typeface="+mn-lt"/>
              </a:rPr>
              <a:t>Pour la présidente de la délégation aux Droits des enfants de l'Assemblée nationale, Perrine Goulet, le décret est "insuffisant". "C'est une bonne chose que l'interdiction entre en vigueur. »"Là où je suis plus mitigée, c'est sur les conditions de taux d'encadrement des structures d’urgence (...). Le décret dit qu'il faut au minimum une personne, c'est très +light" si on est dans un établissement où il y a 50 enfants", relève-t-elle.</a:t>
            </a:r>
          </a:p>
          <a:p>
            <a:pPr algn="l"/>
            <a:r>
              <a:rPr lang="fr-FR" b="0" i="0" dirty="0">
                <a:solidFill>
                  <a:srgbClr val="333333"/>
                </a:solidFill>
                <a:effectLst/>
                <a:latin typeface="+mn-lt"/>
              </a:rPr>
              <a:t>Même déception chez le militant des droits de l'enfant, Lyes </a:t>
            </a:r>
            <a:r>
              <a:rPr lang="fr-FR" b="0" i="0" dirty="0" err="1">
                <a:solidFill>
                  <a:srgbClr val="333333"/>
                </a:solidFill>
                <a:effectLst/>
                <a:latin typeface="+mn-lt"/>
              </a:rPr>
              <a:t>Louffok</a:t>
            </a:r>
            <a:r>
              <a:rPr lang="fr-FR" b="0" i="0" dirty="0">
                <a:solidFill>
                  <a:srgbClr val="333333"/>
                </a:solidFill>
                <a:effectLst/>
                <a:latin typeface="+mn-lt"/>
              </a:rPr>
              <a:t>, qui s'inquiète de "dérogations trop larges" et "d'un manque de précisions" qui risquent de limiter la portée du décret.</a:t>
            </a:r>
          </a:p>
          <a:p>
            <a:endParaRPr lang="fr-FR" dirty="0">
              <a:latin typeface="+mn-lt"/>
            </a:endParaRPr>
          </a:p>
          <a:p>
            <a:r>
              <a:rPr lang="fr-FR" u="sng" dirty="0">
                <a:latin typeface="+mn-lt"/>
              </a:rPr>
              <a:t>Pour d’autres : </a:t>
            </a:r>
            <a:r>
              <a:rPr lang="fr-FR" u="sng" dirty="0" err="1">
                <a:latin typeface="+mn-lt"/>
              </a:rPr>
              <a:t>innaplicables</a:t>
            </a:r>
            <a:r>
              <a:rPr lang="fr-FR" u="sng" dirty="0">
                <a:latin typeface="+mn-lt"/>
              </a:rPr>
              <a:t> (départements)</a:t>
            </a:r>
          </a:p>
          <a:p>
            <a:pPr algn="l"/>
            <a:r>
              <a:rPr lang="fr-FR" b="0" i="0" dirty="0">
                <a:solidFill>
                  <a:srgbClr val="333333"/>
                </a:solidFill>
                <a:effectLst/>
                <a:latin typeface="+mn-lt"/>
              </a:rPr>
              <a:t>« Pointés du doigt, les départements n'ont eu de cesse ces derniers mois de mettre en garde contre un décret qu'ils jugent "inapplicable" et "irréaliste" en l'état, mettant en avant la saturation des structures d'accueil existantes et l'afflux de mineurs non accompagnés. »</a:t>
            </a:r>
            <a:endParaRPr lang="fr-FR" dirty="0">
              <a:latin typeface="+mn-lt"/>
            </a:endParaRPr>
          </a:p>
          <a:p>
            <a:endParaRPr lang="fr-FR" dirty="0">
              <a:latin typeface="+mn-lt"/>
            </a:endParaRP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305319-5F06-4A36-9521-36E0EB7FDCA9}"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64188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aseline="0" dirty="0">
                <a:latin typeface="+mn-lt"/>
              </a:rPr>
              <a:t>AEMO – judiciaire</a:t>
            </a:r>
          </a:p>
          <a:p>
            <a:r>
              <a:rPr lang="fr-FR" baseline="0" dirty="0">
                <a:latin typeface="+mn-lt"/>
              </a:rPr>
              <a:t>AED – administratif (on ne parle pas d’enfants confiés) </a:t>
            </a:r>
          </a:p>
          <a:p>
            <a:pPr marL="0" indent="0">
              <a:buNone/>
            </a:pPr>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43A091-67EA-D74E-9629-94988904EA8E}"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027087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E305319-5F06-4A36-9521-36E0EB7FDCA9}" type="slidenum">
              <a:rPr lang="fr-FR" smtClean="0"/>
              <a:t>23</a:t>
            </a:fld>
            <a:endParaRPr lang="fr-FR"/>
          </a:p>
        </p:txBody>
      </p:sp>
    </p:spTree>
    <p:extLst>
      <p:ext uri="{BB962C8B-B14F-4D97-AF65-F5344CB8AC3E}">
        <p14:creationId xmlns:p14="http://schemas.microsoft.com/office/powerpoint/2010/main" val="34505802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E305319-5F06-4A36-9521-36E0EB7FDCA9}" type="slidenum">
              <a:rPr lang="fr-FR" smtClean="0"/>
              <a:t>24</a:t>
            </a:fld>
            <a:endParaRPr lang="fr-FR"/>
          </a:p>
        </p:txBody>
      </p:sp>
    </p:spTree>
    <p:extLst>
      <p:ext uri="{BB962C8B-B14F-4D97-AF65-F5344CB8AC3E}">
        <p14:creationId xmlns:p14="http://schemas.microsoft.com/office/powerpoint/2010/main" val="3384374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E305319-5F06-4A36-9521-36E0EB7FDCA9}" type="slidenum">
              <a:rPr lang="fr-FR" smtClean="0"/>
              <a:t>25</a:t>
            </a:fld>
            <a:endParaRPr lang="fr-FR"/>
          </a:p>
        </p:txBody>
      </p:sp>
    </p:spTree>
    <p:extLst>
      <p:ext uri="{BB962C8B-B14F-4D97-AF65-F5344CB8AC3E}">
        <p14:creationId xmlns:p14="http://schemas.microsoft.com/office/powerpoint/2010/main" val="6809563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130550" y="782638"/>
            <a:ext cx="3756025" cy="2112962"/>
          </a:xfrm>
        </p:spPr>
      </p:sp>
      <p:sp>
        <p:nvSpPr>
          <p:cNvPr id="3" name="Espace réservé des notes 2"/>
          <p:cNvSpPr>
            <a:spLocks noGrp="1"/>
          </p:cNvSpPr>
          <p:nvPr>
            <p:ph type="body" idx="1"/>
          </p:nvPr>
        </p:nvSpPr>
        <p:spPr/>
        <p:txBody>
          <a:bodyPr/>
          <a:lstStyle/>
          <a:p>
            <a:pPr marL="0" indent="0">
              <a:buNone/>
            </a:pPr>
            <a:r>
              <a:rPr lang="fr-FR" sz="1200" i="1" dirty="0">
                <a:latin typeface="+mn-lt"/>
                <a:cs typeface="Calibri" panose="020F0502020204030204" pitchFamily="34" charset="0"/>
              </a:rPr>
              <a:t>300K jeunes car parfois plusieurs mesures pour 1 jeune</a:t>
            </a:r>
          </a:p>
          <a:p>
            <a:pPr marL="0" indent="0">
              <a:buNone/>
            </a:pPr>
            <a:endParaRPr lang="fr-FR" sz="1200" i="1" dirty="0">
              <a:latin typeface="+mn-lt"/>
              <a:cs typeface="Calibri" panose="020F0502020204030204" pitchFamily="34" charset="0"/>
            </a:endParaRPr>
          </a:p>
          <a:p>
            <a:pPr marL="0" indent="0">
              <a:buNone/>
            </a:pPr>
            <a:r>
              <a:rPr lang="fr-FR" sz="1200" dirty="0">
                <a:latin typeface="Montserrat" panose="00000500000000000000" pitchFamily="2" charset="0"/>
                <a:cs typeface="Calibri" panose="020F0502020204030204" pitchFamily="34" charset="0"/>
              </a:rPr>
              <a:t>(il est passé de 271 749 à 380 562 enfants en 20 ans)</a:t>
            </a:r>
            <a:endParaRPr lang="fr-FR" sz="1200" i="1" dirty="0">
              <a:latin typeface="+mn-lt"/>
              <a:cs typeface="Calibri" panose="020F0502020204030204" pitchFamily="34" charset="0"/>
            </a:endParaRPr>
          </a:p>
          <a:p>
            <a:pPr marL="0" indent="0">
              <a:buNone/>
            </a:pPr>
            <a:endParaRPr lang="fr-FR" sz="1200" i="1" dirty="0">
              <a:latin typeface="+mn-lt"/>
              <a:cs typeface="Calibri" panose="020F0502020204030204" pitchFamily="34" charset="0"/>
            </a:endParaRPr>
          </a:p>
          <a:p>
            <a:pPr marL="0" indent="0">
              <a:buNone/>
            </a:pPr>
            <a:endParaRPr lang="fr-FR" sz="1200" i="1" dirty="0">
              <a:latin typeface="+mn-lt"/>
              <a:cs typeface="Calibri" panose="020F0502020204030204" pitchFamily="34" charset="0"/>
            </a:endParaRPr>
          </a:p>
          <a:p>
            <a:pPr marL="0" indent="0">
              <a:buNone/>
            </a:pPr>
            <a:r>
              <a:rPr lang="fr-FR" sz="1200" i="1" dirty="0">
                <a:latin typeface="+mn-lt"/>
                <a:cs typeface="Calibri" panose="020F0502020204030204" pitchFamily="34" charset="0"/>
              </a:rPr>
              <a:t>Selon les chiffres 2024 de la Direction de la Recherche, des Etudes, de l’Evaluation et des Statistiques (DREES) </a:t>
            </a:r>
          </a:p>
          <a:p>
            <a:pPr marL="0" indent="0">
              <a:buNone/>
            </a:pPr>
            <a:r>
              <a:rPr lang="fr-FR" baseline="0" dirty="0">
                <a:latin typeface="+mn-lt"/>
              </a:rPr>
              <a:t>Sur les 9,9 Milliards d’euros : </a:t>
            </a:r>
          </a:p>
          <a:p>
            <a:pPr marL="171450" indent="-171450">
              <a:buFontTx/>
              <a:buChar char="-"/>
            </a:pPr>
            <a:r>
              <a:rPr lang="fr-FR" baseline="0" dirty="0">
                <a:latin typeface="+mn-lt"/>
              </a:rPr>
              <a:t>80% pour les enfants accueillis à l’ase (placements en et hors familles d’accueil et frais liés)</a:t>
            </a:r>
          </a:p>
          <a:p>
            <a:pPr marL="628650" lvl="1" indent="-171450">
              <a:buFontTx/>
              <a:buChar char="-"/>
            </a:pPr>
            <a:r>
              <a:rPr lang="fr-FR" baseline="0" dirty="0">
                <a:latin typeface="+mn-lt"/>
              </a:rPr>
              <a:t>Hors famille d’accueil 70,5%</a:t>
            </a:r>
          </a:p>
          <a:p>
            <a:pPr marL="628650" lvl="1" indent="-171450">
              <a:buFontTx/>
              <a:buChar char="-"/>
            </a:pPr>
            <a:r>
              <a:rPr lang="fr-FR" baseline="0" dirty="0">
                <a:latin typeface="+mn-lt"/>
              </a:rPr>
              <a:t>En famille d’accueil 29,5%</a:t>
            </a:r>
          </a:p>
          <a:p>
            <a:pPr marL="171450" indent="-171450">
              <a:buFontTx/>
              <a:buChar char="-"/>
            </a:pPr>
            <a:r>
              <a:rPr lang="fr-FR" baseline="0" dirty="0">
                <a:latin typeface="+mn-lt"/>
              </a:rPr>
              <a:t>5,9% actions éducatives</a:t>
            </a:r>
          </a:p>
          <a:p>
            <a:pPr marL="171450" indent="-171450">
              <a:buFontTx/>
              <a:buChar char="-"/>
            </a:pPr>
            <a:r>
              <a:rPr lang="fr-FR" baseline="0" dirty="0">
                <a:latin typeface="+mn-lt"/>
              </a:rPr>
              <a:t>3,2% allocations </a:t>
            </a:r>
          </a:p>
          <a:p>
            <a:pPr marL="171450" indent="-171450">
              <a:buFontTx/>
              <a:buChar char="-"/>
            </a:pPr>
            <a:r>
              <a:rPr lang="fr-FR" baseline="0" dirty="0">
                <a:latin typeface="+mn-lt"/>
              </a:rPr>
              <a:t>2,3% Prévention spécialisée </a:t>
            </a:r>
          </a:p>
          <a:p>
            <a:pPr marL="171450" indent="-171450">
              <a:buFontTx/>
              <a:buChar char="-"/>
            </a:pPr>
            <a:r>
              <a:rPr lang="fr-FR" baseline="0" dirty="0">
                <a:latin typeface="+mn-lt"/>
              </a:rPr>
              <a:t>8,9% autres dépenses </a:t>
            </a:r>
          </a:p>
          <a:p>
            <a:pPr marL="0" indent="0">
              <a:buFontTx/>
              <a:buNone/>
            </a:pPr>
            <a:r>
              <a:rPr lang="fr-FR" baseline="0" dirty="0">
                <a:latin typeface="+mn-lt"/>
              </a:rPr>
              <a:t>Il est difficile de dénombrer les bénéficiaires de certaines mesures de l’ASE puisque les pratiques des départements sont très diverses</a:t>
            </a:r>
          </a:p>
          <a:p>
            <a:pPr marL="0" indent="0">
              <a:buFontTx/>
              <a:buNone/>
            </a:pPr>
            <a:endParaRPr lang="fr-FR" baseline="0" dirty="0">
              <a:latin typeface="+mn-lt"/>
            </a:endParaRPr>
          </a:p>
          <a:p>
            <a:pPr marL="0" indent="0">
              <a:buFontTx/>
              <a:buNone/>
            </a:pPr>
            <a:r>
              <a:rPr lang="fr-FR" i="1" baseline="0" dirty="0">
                <a:latin typeface="+mn-lt"/>
              </a:rPr>
              <a:t>D’après le Dossier de la DREES nº119 parut en juillet 2024: L’aide sociale à l’enfance, Édition 2024</a:t>
            </a: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43A091-67EA-D74E-9629-94988904EA8E}"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549368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E305319-5F06-4A36-9521-36E0EB7FDCA9}" type="slidenum">
              <a:rPr lang="fr-FR" smtClean="0"/>
              <a:t>26</a:t>
            </a:fld>
            <a:endParaRPr lang="fr-FR"/>
          </a:p>
        </p:txBody>
      </p:sp>
    </p:spTree>
    <p:extLst>
      <p:ext uri="{BB962C8B-B14F-4D97-AF65-F5344CB8AC3E}">
        <p14:creationId xmlns:p14="http://schemas.microsoft.com/office/powerpoint/2010/main" val="20771017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Stat nationale sur les troubles mentaux ; https://www.who.int/data/global-health-estimates </a:t>
            </a:r>
          </a:p>
        </p:txBody>
      </p:sp>
      <p:sp>
        <p:nvSpPr>
          <p:cNvPr id="4" name="Espace réservé du numéro de diapositive 3"/>
          <p:cNvSpPr>
            <a:spLocks noGrp="1"/>
          </p:cNvSpPr>
          <p:nvPr>
            <p:ph type="sldNum" sz="quarter" idx="10"/>
          </p:nvPr>
        </p:nvSpPr>
        <p:spPr/>
        <p:txBody>
          <a:bodyPr/>
          <a:lstStyle/>
          <a:p>
            <a:fld id="{3E305319-5F06-4A36-9521-36E0EB7FDCA9}" type="slidenum">
              <a:rPr lang="fr-FR" smtClean="0"/>
              <a:t>28</a:t>
            </a:fld>
            <a:endParaRPr lang="fr-FR"/>
          </a:p>
        </p:txBody>
      </p:sp>
    </p:spTree>
    <p:extLst>
      <p:ext uri="{BB962C8B-B14F-4D97-AF65-F5344CB8AC3E}">
        <p14:creationId xmlns:p14="http://schemas.microsoft.com/office/powerpoint/2010/main" val="37422106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E305319-5F06-4A36-9521-36E0EB7FDCA9}" type="slidenum">
              <a:rPr lang="fr-FR" smtClean="0"/>
              <a:t>29</a:t>
            </a:fld>
            <a:endParaRPr lang="fr-FR"/>
          </a:p>
        </p:txBody>
      </p:sp>
    </p:spTree>
    <p:extLst>
      <p:ext uri="{BB962C8B-B14F-4D97-AF65-F5344CB8AC3E}">
        <p14:creationId xmlns:p14="http://schemas.microsoft.com/office/powerpoint/2010/main" val="218163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10e1df779c4_0_3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45" name="Google Shape;145;g10e1df779c4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572093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Ce qu’on va garder pour</a:t>
            </a:r>
            <a:r>
              <a:rPr lang="fr-FR" baseline="0" dirty="0"/>
              <a:t> le dire à l’oral : </a:t>
            </a: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t>1) </a:t>
            </a:r>
            <a:r>
              <a:rPr lang="fr-FR" dirty="0">
                <a:solidFill>
                  <a:schemeClr val="bg1">
                    <a:lumMod val="65000"/>
                  </a:schemeClr>
                </a:solidFill>
              </a:rPr>
              <a:t>Seuls </a:t>
            </a:r>
            <a:r>
              <a:rPr lang="fr-FR" b="1" dirty="0">
                <a:solidFill>
                  <a:schemeClr val="bg1">
                    <a:lumMod val="65000"/>
                  </a:schemeClr>
                </a:solidFill>
              </a:rPr>
              <a:t>6%</a:t>
            </a:r>
            <a:r>
              <a:rPr lang="fr-FR" dirty="0">
                <a:solidFill>
                  <a:schemeClr val="bg1">
                    <a:lumMod val="65000"/>
                  </a:schemeClr>
                </a:solidFill>
              </a:rPr>
              <a:t> des jeunes </a:t>
            </a:r>
            <a:r>
              <a:rPr lang="fr-FR" dirty="0" err="1">
                <a:solidFill>
                  <a:schemeClr val="bg1">
                    <a:lumMod val="65000"/>
                  </a:schemeClr>
                </a:solidFill>
              </a:rPr>
              <a:t>mentorés</a:t>
            </a:r>
            <a:r>
              <a:rPr lang="fr-FR" dirty="0">
                <a:solidFill>
                  <a:schemeClr val="bg1">
                    <a:lumMod val="65000"/>
                  </a:schemeClr>
                </a:solidFill>
              </a:rPr>
              <a:t> ont eu « très souvent » </a:t>
            </a:r>
            <a:r>
              <a:rPr lang="fr-FR" b="1" dirty="0">
                <a:solidFill>
                  <a:schemeClr val="bg1">
                    <a:lumMod val="65000"/>
                  </a:schemeClr>
                </a:solidFill>
              </a:rPr>
              <a:t>une absence non justifiée</a:t>
            </a:r>
            <a:r>
              <a:rPr lang="fr-FR" dirty="0">
                <a:solidFill>
                  <a:schemeClr val="bg1">
                    <a:lumMod val="65000"/>
                  </a:schemeClr>
                </a:solidFill>
              </a:rPr>
              <a:t>, contre </a:t>
            </a:r>
            <a:r>
              <a:rPr lang="fr-FR" b="1" dirty="0">
                <a:solidFill>
                  <a:schemeClr val="bg1">
                    <a:lumMod val="65000"/>
                  </a:schemeClr>
                </a:solidFill>
              </a:rPr>
              <a:t>19%</a:t>
            </a:r>
            <a:r>
              <a:rPr lang="fr-FR" dirty="0">
                <a:solidFill>
                  <a:schemeClr val="bg1">
                    <a:lumMod val="65000"/>
                  </a:schemeClr>
                </a:solidFill>
              </a:rPr>
              <a:t> des jeunes non </a:t>
            </a:r>
            <a:r>
              <a:rPr lang="fr-FR" dirty="0" err="1">
                <a:solidFill>
                  <a:schemeClr val="bg1">
                    <a:lumMod val="65000"/>
                  </a:schemeClr>
                </a:solidFill>
              </a:rPr>
              <a:t>mentorés</a:t>
            </a:r>
            <a:r>
              <a:rPr lang="fr-FR" dirty="0">
                <a:solidFill>
                  <a:schemeClr val="bg1">
                    <a:lumMod val="65000"/>
                  </a:schemeClr>
                </a:solidFill>
              </a:rPr>
              <a:t>.</a:t>
            </a: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t>2) </a:t>
            </a:r>
            <a:r>
              <a:rPr lang="fr-FR" b="1" dirty="0">
                <a:solidFill>
                  <a:schemeClr val="bg1">
                    <a:lumMod val="65000"/>
                  </a:schemeClr>
                </a:solidFill>
                <a:sym typeface="+mn-lt"/>
              </a:rPr>
              <a:t>58% </a:t>
            </a:r>
            <a:r>
              <a:rPr lang="fr-FR" dirty="0">
                <a:solidFill>
                  <a:schemeClr val="bg1">
                    <a:lumMod val="65000"/>
                  </a:schemeClr>
                </a:solidFill>
                <a:sym typeface="+mn-lt"/>
              </a:rPr>
              <a:t>chez les </a:t>
            </a:r>
            <a:r>
              <a:rPr lang="fr-FR" dirty="0" err="1">
                <a:solidFill>
                  <a:schemeClr val="bg1">
                    <a:lumMod val="65000"/>
                  </a:schemeClr>
                </a:solidFill>
                <a:sym typeface="+mn-lt"/>
              </a:rPr>
              <a:t>mentorés</a:t>
            </a:r>
            <a:r>
              <a:rPr lang="fr-FR" dirty="0">
                <a:solidFill>
                  <a:schemeClr val="bg1">
                    <a:lumMod val="65000"/>
                  </a:schemeClr>
                </a:solidFill>
                <a:sym typeface="+mn-lt"/>
              </a:rPr>
              <a:t> de +6 mois déclarent que le mentor/parrain leur a fait </a:t>
            </a:r>
            <a:r>
              <a:rPr lang="fr-FR" b="1" dirty="0">
                <a:solidFill>
                  <a:schemeClr val="bg1">
                    <a:lumMod val="65000"/>
                  </a:schemeClr>
                </a:solidFill>
                <a:sym typeface="+mn-lt"/>
              </a:rPr>
              <a:t>rencontrer quelqu’un</a:t>
            </a:r>
            <a:r>
              <a:rPr lang="fr-FR" dirty="0">
                <a:solidFill>
                  <a:schemeClr val="bg1">
                    <a:lumMod val="65000"/>
                  </a:schemeClr>
                </a:solidFill>
                <a:sym typeface="+mn-lt"/>
              </a:rPr>
              <a:t>, contre 29% des </a:t>
            </a:r>
            <a:r>
              <a:rPr lang="fr-FR" dirty="0" err="1">
                <a:solidFill>
                  <a:schemeClr val="bg1">
                    <a:lumMod val="65000"/>
                  </a:schemeClr>
                </a:solidFill>
                <a:sym typeface="+mn-lt"/>
              </a:rPr>
              <a:t>mentorés</a:t>
            </a:r>
            <a:r>
              <a:rPr lang="fr-FR" dirty="0">
                <a:solidFill>
                  <a:schemeClr val="bg1">
                    <a:lumMod val="65000"/>
                  </a:schemeClr>
                </a:solidFill>
                <a:sym typeface="+mn-lt"/>
              </a:rPr>
              <a:t> de -6 mois. </a:t>
            </a: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t>3) Niveau d’ambition : </a:t>
            </a:r>
            <a:r>
              <a:rPr lang="fr-FR" b="1" dirty="0">
                <a:solidFill>
                  <a:schemeClr val="bg1">
                    <a:lumMod val="65000"/>
                  </a:schemeClr>
                </a:solidFill>
              </a:rPr>
              <a:t>90% </a:t>
            </a:r>
            <a:r>
              <a:rPr lang="fr-FR" dirty="0">
                <a:solidFill>
                  <a:schemeClr val="bg1">
                    <a:lumMod val="65000"/>
                  </a:schemeClr>
                </a:solidFill>
              </a:rPr>
              <a:t>des jeunes </a:t>
            </a:r>
            <a:r>
              <a:rPr lang="fr-FR" dirty="0" err="1">
                <a:solidFill>
                  <a:schemeClr val="bg1">
                    <a:lumMod val="65000"/>
                  </a:schemeClr>
                </a:solidFill>
              </a:rPr>
              <a:t>mentorés</a:t>
            </a:r>
            <a:r>
              <a:rPr lang="fr-FR" dirty="0">
                <a:solidFill>
                  <a:schemeClr val="bg1">
                    <a:lumMod val="65000"/>
                  </a:schemeClr>
                </a:solidFill>
              </a:rPr>
              <a:t> depuis +6 mois déclarent « </a:t>
            </a:r>
            <a:r>
              <a:rPr lang="fr-FR" b="1" dirty="0">
                <a:solidFill>
                  <a:schemeClr val="bg1">
                    <a:lumMod val="65000"/>
                  </a:schemeClr>
                </a:solidFill>
              </a:rPr>
              <a:t>Je me considère comme ambitieux</a:t>
            </a:r>
            <a:r>
              <a:rPr lang="fr-FR" dirty="0">
                <a:solidFill>
                  <a:schemeClr val="bg1">
                    <a:lumMod val="65000"/>
                  </a:schemeClr>
                </a:solidFill>
              </a:rPr>
              <a:t> », contre </a:t>
            </a:r>
            <a:r>
              <a:rPr lang="fr-FR" b="1" dirty="0">
                <a:solidFill>
                  <a:schemeClr val="bg1">
                    <a:lumMod val="65000"/>
                  </a:schemeClr>
                </a:solidFill>
              </a:rPr>
              <a:t>71% des jeunes </a:t>
            </a:r>
            <a:r>
              <a:rPr lang="fr-FR" b="1" dirty="0" err="1">
                <a:solidFill>
                  <a:schemeClr val="bg1">
                    <a:lumMod val="65000"/>
                  </a:schemeClr>
                </a:solidFill>
              </a:rPr>
              <a:t>mentorés</a:t>
            </a:r>
            <a:r>
              <a:rPr lang="fr-FR" b="1" dirty="0">
                <a:solidFill>
                  <a:schemeClr val="bg1">
                    <a:lumMod val="65000"/>
                  </a:schemeClr>
                </a:solidFill>
              </a:rPr>
              <a:t> de -6 mois.</a:t>
            </a:r>
          </a:p>
          <a:p>
            <a:r>
              <a:rPr lang="fr-FR" dirty="0"/>
              <a:t>4) Sur la vie quotidienne : </a:t>
            </a:r>
          </a:p>
          <a:p>
            <a:r>
              <a:rPr lang="fr-FR" dirty="0"/>
              <a:t>- 	</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32</a:t>
            </a:fld>
            <a:endParaRPr lang="fr-F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518341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Fonction Centrale</a:t>
            </a:r>
          </a:p>
          <a:p>
            <a:endParaRPr lang="fr-FR" dirty="0"/>
          </a:p>
          <a:p>
            <a:r>
              <a:rPr lang="fr-FR" dirty="0"/>
              <a:t>Pas de</a:t>
            </a:r>
            <a:r>
              <a:rPr lang="fr-FR" baseline="0" dirty="0"/>
              <a:t> suivi des objectifs territorial des établissements </a:t>
            </a:r>
          </a:p>
          <a:p>
            <a:endParaRPr lang="fr-FR" baseline="0" dirty="0"/>
          </a:p>
          <a:p>
            <a:r>
              <a:rPr lang="fr-FR" baseline="0" dirty="0"/>
              <a:t>Travailleurs sociaux peuvent être du département, d’une MECS ou d’une structure d’aide à domicile. En revanche, tous les autres acteurs sont des salariés du département. </a:t>
            </a:r>
            <a:endParaRPr lang="fr-FR" dirty="0"/>
          </a:p>
        </p:txBody>
      </p:sp>
      <p:sp>
        <p:nvSpPr>
          <p:cNvPr id="4" name="Espace réservé du numéro de diapositive 3"/>
          <p:cNvSpPr>
            <a:spLocks noGrp="1"/>
          </p:cNvSpPr>
          <p:nvPr>
            <p:ph type="sldNum" sz="quarter" idx="10"/>
          </p:nvPr>
        </p:nvSpPr>
        <p:spPr/>
        <p:txBody>
          <a:bodyPr/>
          <a:lstStyle/>
          <a:p>
            <a:fld id="{3E305319-5F06-4A36-9521-36E0EB7FDCA9}" type="slidenum">
              <a:rPr lang="fr-FR" smtClean="0"/>
              <a:t>33</a:t>
            </a:fld>
            <a:endParaRPr lang="fr-FR"/>
          </a:p>
        </p:txBody>
      </p:sp>
    </p:spTree>
    <p:extLst>
      <p:ext uri="{BB962C8B-B14F-4D97-AF65-F5344CB8AC3E}">
        <p14:creationId xmlns:p14="http://schemas.microsoft.com/office/powerpoint/2010/main" val="4283832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130550" y="782638"/>
            <a:ext cx="3756025" cy="2112962"/>
          </a:xfrm>
        </p:spPr>
      </p:sp>
      <p:sp>
        <p:nvSpPr>
          <p:cNvPr id="3" name="Espace réservé des notes 2"/>
          <p:cNvSpPr>
            <a:spLocks noGrp="1"/>
          </p:cNvSpPr>
          <p:nvPr>
            <p:ph type="body" idx="1"/>
          </p:nvPr>
        </p:nvSpPr>
        <p:spPr/>
        <p:txBody>
          <a:bodyPr/>
          <a:lstStyle/>
          <a:p>
            <a:pPr marL="0" indent="0">
              <a:buNone/>
            </a:pPr>
            <a:endParaRPr lang="fr-FR" dirty="0">
              <a:latin typeface="+mn-lt"/>
            </a:endParaRP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43A091-67EA-D74E-9629-94988904EA8E}"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80379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E305319-5F06-4A36-9521-36E0EB7FDCA9}" type="slidenum">
              <a:rPr lang="fr-FR" smtClean="0"/>
              <a:t>7</a:t>
            </a:fld>
            <a:endParaRPr lang="fr-FR"/>
          </a:p>
        </p:txBody>
      </p:sp>
    </p:spTree>
    <p:extLst>
      <p:ext uri="{BB962C8B-B14F-4D97-AF65-F5344CB8AC3E}">
        <p14:creationId xmlns:p14="http://schemas.microsoft.com/office/powerpoint/2010/main" val="36843436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130550" y="782638"/>
            <a:ext cx="3756025" cy="2112962"/>
          </a:xfrm>
        </p:spPr>
      </p:sp>
      <p:sp>
        <p:nvSpPr>
          <p:cNvPr id="3" name="Espace réservé des notes 2"/>
          <p:cNvSpPr>
            <a:spLocks noGrp="1"/>
          </p:cNvSpPr>
          <p:nvPr>
            <p:ph type="body" idx="1"/>
          </p:nvPr>
        </p:nvSpPr>
        <p:spPr/>
        <p:txBody>
          <a:bodyPr/>
          <a:lstStyle/>
          <a:p>
            <a:endParaRPr lang="fr-FR" dirty="0">
              <a:latin typeface="+mn-lt"/>
            </a:endParaRPr>
          </a:p>
          <a:p>
            <a:endParaRPr lang="fr-FR" dirty="0">
              <a:latin typeface="+mn-lt"/>
            </a:endParaRPr>
          </a:p>
          <a:p>
            <a:r>
              <a:rPr lang="fr-FR" dirty="0">
                <a:latin typeface="+mn-lt"/>
              </a:rPr>
              <a:t>On s’intéresse aux jeunes en danger</a:t>
            </a:r>
          </a:p>
          <a:p>
            <a:endParaRPr lang="fr-FR" dirty="0">
              <a:latin typeface="+mn-lt"/>
            </a:endParaRPr>
          </a:p>
          <a:p>
            <a:endParaRPr lang="fr-FR" dirty="0">
              <a:latin typeface="+mn-lt"/>
            </a:endParaRPr>
          </a:p>
          <a:p>
            <a:r>
              <a:rPr lang="fr-FR" dirty="0">
                <a:latin typeface="+mn-lt"/>
              </a:rPr>
              <a:t>Mesure administrative (action éducative à domicile, placement provisoire) est mise en œuvre avec</a:t>
            </a:r>
            <a:r>
              <a:rPr lang="fr-FR" baseline="0" dirty="0">
                <a:latin typeface="+mn-lt"/>
              </a:rPr>
              <a:t> accord des parents, avec le département. Décision départementale, par l’inspecteur. L’inspecteur est garant du projet de l’enfant, interface entre administration &amp; judiciaire, rapport TS. </a:t>
            </a:r>
          </a:p>
          <a:p>
            <a:r>
              <a:rPr lang="fr-FR" baseline="0" dirty="0">
                <a:latin typeface="+mn-lt"/>
              </a:rPr>
              <a:t>Si les enfants sont en danger et que les parents ne souhaitent pas mettre ne place de mesures éducatives, l’inspecteur peut saisir le juge. </a:t>
            </a:r>
          </a:p>
          <a:p>
            <a:endParaRPr lang="fr-FR" baseline="0" dirty="0">
              <a:latin typeface="+mn-lt"/>
            </a:endParaRPr>
          </a:p>
          <a:p>
            <a:r>
              <a:rPr lang="fr-FR" baseline="0" dirty="0">
                <a:latin typeface="+mn-lt"/>
              </a:rPr>
              <a:t>Mesure judiciaire s’applique pour des enfants + en danger, ordonné par le juge des enfants, sans accord des parents. Il pourra ordonner les mêmes mesures (AED, Placement..). L’enfant est placé, et l’équipe a 72h pour évaluer la situation. </a:t>
            </a:r>
          </a:p>
          <a:p>
            <a:endParaRPr lang="fr-FR" baseline="0" dirty="0">
              <a:latin typeface="+mn-lt"/>
            </a:endParaRPr>
          </a:p>
          <a:p>
            <a:r>
              <a:rPr lang="fr-FR" baseline="0" dirty="0">
                <a:latin typeface="+mn-lt"/>
              </a:rPr>
              <a:t>Si on arrive au bout d’une action éducative et qu’il n’y a pas d’amélioration, on peut dans le cadre d’une mesure administrative saisir le juge pour un placement. </a:t>
            </a:r>
          </a:p>
          <a:p>
            <a:endParaRPr lang="fr-FR" baseline="0" dirty="0">
              <a:latin typeface="+mn-lt"/>
            </a:endParaRPr>
          </a:p>
          <a:p>
            <a:r>
              <a:rPr lang="fr-FR" baseline="0" dirty="0">
                <a:latin typeface="+mn-lt"/>
              </a:rPr>
              <a:t>AEMO – judiciaire</a:t>
            </a:r>
          </a:p>
          <a:p>
            <a:r>
              <a:rPr lang="fr-FR" baseline="0" dirty="0">
                <a:latin typeface="+mn-lt"/>
              </a:rPr>
              <a:t>AED – administratif (on ne parle pas d’enfants confiés) </a:t>
            </a:r>
          </a:p>
          <a:p>
            <a:endParaRPr lang="fr-FR" baseline="0" dirty="0">
              <a:latin typeface="+mn-lt"/>
            </a:endParaRPr>
          </a:p>
          <a:p>
            <a:endParaRPr lang="fr-FR" baseline="0" dirty="0">
              <a:latin typeface="+mn-lt"/>
            </a:endParaRPr>
          </a:p>
          <a:p>
            <a:endParaRPr lang="fr-FR" dirty="0">
              <a:latin typeface="+mn-lt"/>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B053B2E-033D-4077-B74E-B386E280DEC1}"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5916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À savoir que ça peut changer !!</a:t>
            </a:r>
          </a:p>
        </p:txBody>
      </p:sp>
      <p:sp>
        <p:nvSpPr>
          <p:cNvPr id="4" name="Espace réservé du numéro de diapositive 3"/>
          <p:cNvSpPr>
            <a:spLocks noGrp="1"/>
          </p:cNvSpPr>
          <p:nvPr>
            <p:ph type="sldNum" sz="quarter" idx="10"/>
          </p:nvPr>
        </p:nvSpPr>
        <p:spPr/>
        <p:txBody>
          <a:bodyPr/>
          <a:lstStyle/>
          <a:p>
            <a:fld id="{3E305319-5F06-4A36-9521-36E0EB7FDCA9}" type="slidenum">
              <a:rPr lang="fr-FR" smtClean="0"/>
              <a:t>9</a:t>
            </a:fld>
            <a:endParaRPr lang="fr-FR"/>
          </a:p>
        </p:txBody>
      </p:sp>
    </p:spTree>
    <p:extLst>
      <p:ext uri="{BB962C8B-B14F-4D97-AF65-F5344CB8AC3E}">
        <p14:creationId xmlns:p14="http://schemas.microsoft.com/office/powerpoint/2010/main" val="22709757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130550" y="782638"/>
            <a:ext cx="3756025" cy="2112962"/>
          </a:xfrm>
        </p:spPr>
      </p:sp>
      <p:sp>
        <p:nvSpPr>
          <p:cNvPr id="3" name="Espace réservé des notes 2"/>
          <p:cNvSpPr>
            <a:spLocks noGrp="1"/>
          </p:cNvSpPr>
          <p:nvPr>
            <p:ph type="body" idx="1"/>
          </p:nvPr>
        </p:nvSpPr>
        <p:spPr/>
        <p:txBody>
          <a:bodyPr/>
          <a:lstStyle/>
          <a:p>
            <a:pPr marL="0" indent="0">
              <a:buNone/>
            </a:pPr>
            <a:r>
              <a:rPr lang="fr-FR" sz="1200" i="1" dirty="0">
                <a:latin typeface="+mn-lt"/>
                <a:cs typeface="Calibri" panose="020F0502020204030204" pitchFamily="34" charset="0"/>
              </a:rPr>
              <a:t>On va zoomer sur l’accompagnement éducatif</a:t>
            </a:r>
          </a:p>
          <a:p>
            <a:pPr marL="0" indent="0">
              <a:buNone/>
            </a:pPr>
            <a:endParaRPr lang="fr-FR" sz="1200" i="1" dirty="0">
              <a:latin typeface="+mn-lt"/>
              <a:cs typeface="Calibri" panose="020F0502020204030204" pitchFamily="34" charset="0"/>
            </a:endParaRPr>
          </a:p>
          <a:p>
            <a:pPr marL="0" indent="0">
              <a:buNone/>
            </a:pPr>
            <a:endParaRPr lang="fr-FR" sz="1200" i="1" dirty="0">
              <a:latin typeface="+mn-lt"/>
              <a:cs typeface="Calibri" panose="020F0502020204030204" pitchFamily="34" charset="0"/>
            </a:endParaRPr>
          </a:p>
          <a:p>
            <a:pPr marL="0" indent="0">
              <a:buNone/>
            </a:pPr>
            <a:r>
              <a:rPr lang="fr-FR" sz="1200" i="1" dirty="0">
                <a:latin typeface="+mn-lt"/>
                <a:cs typeface="Calibri" panose="020F0502020204030204" pitchFamily="34" charset="0"/>
              </a:rPr>
              <a:t>Selon les chiffres 2024 de la Direction de la Recherche, des Etudes, de l’Evaluation et des Statistiques (DREES) </a:t>
            </a:r>
          </a:p>
          <a:p>
            <a:pPr marL="0" indent="0">
              <a:buNone/>
            </a:pPr>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43A091-67EA-D74E-9629-94988904EA8E}"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347957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aseline="0" dirty="0">
                <a:latin typeface="+mn-lt"/>
              </a:rPr>
              <a:t>AEMO – judiciaire</a:t>
            </a:r>
          </a:p>
          <a:p>
            <a:r>
              <a:rPr lang="fr-FR" baseline="0" dirty="0">
                <a:latin typeface="+mn-lt"/>
              </a:rPr>
              <a:t>AED – administratif (on ne parle pas d’enfants confiés) </a:t>
            </a:r>
          </a:p>
          <a:p>
            <a:pPr marL="0" indent="0">
              <a:buNone/>
            </a:pPr>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43A091-67EA-D74E-9629-94988904EA8E}"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00698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E305319-5F06-4A36-9521-36E0EB7FDCA9}" type="slidenum">
              <a:rPr lang="fr-FR" smtClean="0"/>
              <a:t>12</a:t>
            </a:fld>
            <a:endParaRPr lang="fr-FR"/>
          </a:p>
        </p:txBody>
      </p:sp>
    </p:spTree>
    <p:extLst>
      <p:ext uri="{BB962C8B-B14F-4D97-AF65-F5344CB8AC3E}">
        <p14:creationId xmlns:p14="http://schemas.microsoft.com/office/powerpoint/2010/main" val="41459185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tags" Target="../tags/tag2.xml"/><Relationship Id="rId4" Type="http://schemas.openxmlformats.org/officeDocument/2006/relationships/image" Target="../media/image3.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 y="1905001"/>
            <a:ext cx="12191999" cy="1528379"/>
          </a:xfrm>
        </p:spPr>
        <p:txBody>
          <a:bodyPr anchor="b"/>
          <a:lstStyle>
            <a:lvl1pPr algn="ctr">
              <a:defRPr sz="2400">
                <a:ln>
                  <a:noFill/>
                </a:ln>
                <a:solidFill>
                  <a:schemeClr val="tx2"/>
                </a:solidFill>
              </a:defRPr>
            </a:lvl1pPr>
          </a:lstStyle>
          <a:p>
            <a:r>
              <a:rPr lang="fr-FR" dirty="0"/>
              <a:t>CLIQUEZ ET MODIFIEZ LE TITRE</a:t>
            </a:r>
            <a:endParaRPr lang="en-US" dirty="0"/>
          </a:p>
        </p:txBody>
      </p:sp>
      <p:cxnSp>
        <p:nvCxnSpPr>
          <p:cNvPr id="3" name="Connecteur droit 2"/>
          <p:cNvCxnSpPr>
            <a:cxnSpLocks/>
          </p:cNvCxnSpPr>
          <p:nvPr/>
        </p:nvCxnSpPr>
        <p:spPr>
          <a:xfrm>
            <a:off x="5153987" y="3637280"/>
            <a:ext cx="6062653" cy="0"/>
          </a:xfrm>
          <a:prstGeom prst="line">
            <a:avLst/>
          </a:prstGeom>
          <a:ln w="19050" cmpd="sng">
            <a:solidFill>
              <a:schemeClr val="accent3"/>
            </a:solidFill>
          </a:ln>
        </p:spPr>
        <p:style>
          <a:lnRef idx="2">
            <a:schemeClr val="accent1"/>
          </a:lnRef>
          <a:fillRef idx="0">
            <a:schemeClr val="accent1"/>
          </a:fillRef>
          <a:effectRef idx="1">
            <a:schemeClr val="accent1"/>
          </a:effectRef>
          <a:fontRef idx="minor">
            <a:schemeClr val="tx1"/>
          </a:fontRef>
        </p:style>
      </p:cxnSp>
      <p:sp>
        <p:nvSpPr>
          <p:cNvPr id="4" name="Slide Number Placeholder 6">
            <a:extLst>
              <a:ext uri="{FF2B5EF4-FFF2-40B4-BE49-F238E27FC236}">
                <a16:creationId xmlns:a16="http://schemas.microsoft.com/office/drawing/2014/main" id="{342F9697-8C6E-4FAD-A3F5-DF2E866A9C6A}"/>
              </a:ext>
            </a:extLst>
          </p:cNvPr>
          <p:cNvSpPr>
            <a:spLocks noGrp="1"/>
          </p:cNvSpPr>
          <p:nvPr>
            <p:ph type="sldNum" sz="quarter" idx="4"/>
          </p:nvPr>
        </p:nvSpPr>
        <p:spPr>
          <a:xfrm>
            <a:off x="94615" y="6434370"/>
            <a:ext cx="731520" cy="396240"/>
          </a:xfrm>
          <a:prstGeom prst="bracketPair">
            <a:avLst>
              <a:gd name="adj" fmla="val 17949"/>
            </a:avLst>
          </a:prstGeom>
        </p:spPr>
        <p:txBody>
          <a:bodyPr/>
          <a:lstStyle>
            <a:lvl1pPr>
              <a:defRPr sz="1100" b="0" i="0">
                <a:solidFill>
                  <a:schemeClr val="accent4"/>
                </a:solidFill>
                <a:latin typeface="Oswald Regular"/>
                <a:cs typeface="Oswald Regular"/>
              </a:defRPr>
            </a:lvl1pPr>
          </a:lstStyle>
          <a:p>
            <a:fld id="{6E2D2B3B-882E-40F3-A32F-6DD516915044}" type="slidenum">
              <a:rPr lang="en-US" smtClean="0"/>
              <a:pPr/>
              <a:t>‹#›</a:t>
            </a:fld>
            <a:endParaRPr lang="en-US" dirty="0"/>
          </a:p>
        </p:txBody>
      </p:sp>
    </p:spTree>
    <p:extLst>
      <p:ext uri="{BB962C8B-B14F-4D97-AF65-F5344CB8AC3E}">
        <p14:creationId xmlns:p14="http://schemas.microsoft.com/office/powerpoint/2010/main" val="3678278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re et 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60561" y="274638"/>
            <a:ext cx="11068493" cy="809877"/>
          </a:xfrm>
        </p:spPr>
        <p:txBody>
          <a:bodyPr lIns="0" tIns="0" rIns="0" bIns="0" anchor="b"/>
          <a:lstStyle>
            <a:lvl1pPr>
              <a:defRPr sz="2400" b="1"/>
            </a:lvl1pPr>
          </a:lstStyle>
          <a:p>
            <a:r>
              <a:rPr lang="fr-FR" dirty="0"/>
              <a:t>CLIQUEZ ET MODIFIEZ LE TITRE</a:t>
            </a:r>
            <a:endParaRPr lang="en-US" dirty="0"/>
          </a:p>
        </p:txBody>
      </p:sp>
      <p:sp>
        <p:nvSpPr>
          <p:cNvPr id="3" name="Content Placeholder 2"/>
          <p:cNvSpPr>
            <a:spLocks noGrp="1"/>
          </p:cNvSpPr>
          <p:nvPr>
            <p:ph idx="1"/>
          </p:nvPr>
        </p:nvSpPr>
        <p:spPr>
          <a:xfrm>
            <a:off x="597209" y="2164080"/>
            <a:ext cx="11044428" cy="4236720"/>
          </a:xfrm>
        </p:spPr>
        <p:txBody>
          <a:bodyPr>
            <a:normAutofit/>
          </a:bodyPr>
          <a:lstStyle>
            <a:lvl1pPr marL="112950" indent="0">
              <a:buClr>
                <a:srgbClr val="0092D2"/>
              </a:buClr>
              <a:buFont typeface="Arial"/>
              <a:buNone/>
              <a:defRPr sz="1200" u="none">
                <a:solidFill>
                  <a:srgbClr val="505150"/>
                </a:solidFill>
              </a:defRPr>
            </a:lvl1pPr>
            <a:lvl2pPr marL="581580" indent="-171450">
              <a:buClr>
                <a:srgbClr val="0092D2"/>
              </a:buClr>
              <a:buFont typeface="Arial"/>
              <a:buChar char="•"/>
              <a:defRPr sz="1200" u="none">
                <a:solidFill>
                  <a:srgbClr val="505150"/>
                </a:solidFill>
              </a:defRPr>
            </a:lvl2pPr>
            <a:lvl3pPr marL="947340" indent="-171450">
              <a:buClr>
                <a:srgbClr val="0092D2"/>
              </a:buClr>
              <a:buFont typeface="Lucida Grande"/>
              <a:buChar char="-"/>
              <a:defRPr sz="1200" u="none">
                <a:solidFill>
                  <a:srgbClr val="505150"/>
                </a:solidFill>
              </a:defRPr>
            </a:lvl3pPr>
            <a:lvl4pPr marL="1221660" indent="-171450">
              <a:buClr>
                <a:srgbClr val="0092D2"/>
              </a:buClr>
              <a:buFont typeface="Lucida Grande"/>
              <a:buChar char="&gt;"/>
              <a:defRPr sz="1200" u="none">
                <a:solidFill>
                  <a:srgbClr val="505150"/>
                </a:solidFill>
              </a:defRPr>
            </a:lvl4pPr>
            <a:lvl5pPr marL="1324530" indent="0">
              <a:buClr>
                <a:srgbClr val="0092D2"/>
              </a:buClr>
              <a:buFont typeface="Arial"/>
              <a:buNone/>
              <a:defRPr sz="1200" u="none">
                <a:solidFill>
                  <a:srgbClr val="50515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Connecteur droit 3"/>
          <p:cNvCxnSpPr>
            <a:cxnSpLocks/>
          </p:cNvCxnSpPr>
          <p:nvPr/>
        </p:nvCxnSpPr>
        <p:spPr>
          <a:xfrm>
            <a:off x="560561" y="1198880"/>
            <a:ext cx="1045841" cy="0"/>
          </a:xfrm>
          <a:prstGeom prst="line">
            <a:avLst/>
          </a:prstGeom>
          <a:ln w="19050" cmpd="sng">
            <a:solidFill>
              <a:schemeClr val="accent3"/>
            </a:solidFill>
          </a:ln>
        </p:spPr>
        <p:style>
          <a:lnRef idx="2">
            <a:schemeClr val="accent1"/>
          </a:lnRef>
          <a:fillRef idx="0">
            <a:schemeClr val="accent1"/>
          </a:fillRef>
          <a:effectRef idx="1">
            <a:schemeClr val="accent1"/>
          </a:effectRef>
          <a:fontRef idx="minor">
            <a:schemeClr val="tx1"/>
          </a:fontRef>
        </p:style>
      </p:cxnSp>
      <p:sp>
        <p:nvSpPr>
          <p:cNvPr id="5" name="Sous-titre 2"/>
          <p:cNvSpPr>
            <a:spLocks noGrp="1"/>
          </p:cNvSpPr>
          <p:nvPr>
            <p:ph type="subTitle" idx="11"/>
          </p:nvPr>
        </p:nvSpPr>
        <p:spPr>
          <a:xfrm>
            <a:off x="597207" y="1541272"/>
            <a:ext cx="11044429" cy="622808"/>
          </a:xfrm>
        </p:spPr>
        <p:txBody>
          <a:bodyPr>
            <a:normAutofit/>
          </a:bodyPr>
          <a:lstStyle>
            <a:lvl1pPr marL="114300" indent="0">
              <a:buNone/>
              <a:defRPr sz="1500" b="0" i="0" u="sng">
                <a:solidFill>
                  <a:srgbClr val="0092D2"/>
                </a:solidFill>
                <a:latin typeface="Oswald Bold"/>
                <a:cs typeface="Oswald Bold"/>
              </a:defRPr>
            </a:lvl1pPr>
          </a:lstStyle>
          <a:p>
            <a:r>
              <a:rPr lang="en-US"/>
              <a:t>Click to edit Master subtitle style</a:t>
            </a:r>
            <a:endParaRPr lang="fr-FR" dirty="0"/>
          </a:p>
        </p:txBody>
      </p:sp>
      <p:sp>
        <p:nvSpPr>
          <p:cNvPr id="6" name="Slide Number Placeholder 6">
            <a:extLst>
              <a:ext uri="{FF2B5EF4-FFF2-40B4-BE49-F238E27FC236}">
                <a16:creationId xmlns:a16="http://schemas.microsoft.com/office/drawing/2014/main" id="{51D481A0-157A-4094-9336-330984418AE6}"/>
              </a:ext>
            </a:extLst>
          </p:cNvPr>
          <p:cNvSpPr>
            <a:spLocks noGrp="1"/>
          </p:cNvSpPr>
          <p:nvPr>
            <p:ph type="sldNum" sz="quarter" idx="4"/>
          </p:nvPr>
        </p:nvSpPr>
        <p:spPr>
          <a:xfrm>
            <a:off x="94615" y="6434370"/>
            <a:ext cx="731520" cy="396240"/>
          </a:xfrm>
          <a:prstGeom prst="bracketPair">
            <a:avLst>
              <a:gd name="adj" fmla="val 17949"/>
            </a:avLst>
          </a:prstGeom>
        </p:spPr>
        <p:txBody>
          <a:bodyPr/>
          <a:lstStyle>
            <a:lvl1pPr>
              <a:defRPr sz="1100" b="0" i="0">
                <a:solidFill>
                  <a:schemeClr val="accent4"/>
                </a:solidFill>
                <a:latin typeface="Oswald Regular"/>
                <a:cs typeface="Oswald Regular"/>
              </a:defRPr>
            </a:lvl1pPr>
          </a:lstStyle>
          <a:p>
            <a:fld id="{6E2D2B3B-882E-40F3-A32F-6DD516915044}" type="slidenum">
              <a:rPr lang="en-US" smtClean="0"/>
              <a:pPr/>
              <a:t>‹#›</a:t>
            </a:fld>
            <a:endParaRPr lang="en-US" dirty="0"/>
          </a:p>
        </p:txBody>
      </p:sp>
    </p:spTree>
    <p:extLst>
      <p:ext uri="{BB962C8B-B14F-4D97-AF65-F5344CB8AC3E}">
        <p14:creationId xmlns:p14="http://schemas.microsoft.com/office/powerpoint/2010/main" val="2852418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60561" y="2673625"/>
            <a:ext cx="11068493" cy="1143000"/>
          </a:xfrm>
        </p:spPr>
        <p:txBody>
          <a:bodyPr lIns="0" tIns="0" rIns="0" bIns="0"/>
          <a:lstStyle>
            <a:lvl1pPr>
              <a:defRPr sz="2400" b="1"/>
            </a:lvl1pPr>
          </a:lstStyle>
          <a:p>
            <a:r>
              <a:rPr lang="fr-FR" dirty="0"/>
              <a:t>Annexes</a:t>
            </a:r>
            <a:endParaRPr lang="en-US" dirty="0"/>
          </a:p>
        </p:txBody>
      </p:sp>
      <p:sp>
        <p:nvSpPr>
          <p:cNvPr id="6" name="Slide Number Placeholder 6">
            <a:extLst>
              <a:ext uri="{FF2B5EF4-FFF2-40B4-BE49-F238E27FC236}">
                <a16:creationId xmlns:a16="http://schemas.microsoft.com/office/drawing/2014/main" id="{51D481A0-157A-4094-9336-330984418AE6}"/>
              </a:ext>
            </a:extLst>
          </p:cNvPr>
          <p:cNvSpPr>
            <a:spLocks noGrp="1"/>
          </p:cNvSpPr>
          <p:nvPr>
            <p:ph type="sldNum" sz="quarter" idx="4"/>
          </p:nvPr>
        </p:nvSpPr>
        <p:spPr>
          <a:xfrm>
            <a:off x="94615" y="6434370"/>
            <a:ext cx="731520" cy="396240"/>
          </a:xfrm>
          <a:prstGeom prst="bracketPair">
            <a:avLst>
              <a:gd name="adj" fmla="val 17949"/>
            </a:avLst>
          </a:prstGeom>
        </p:spPr>
        <p:txBody>
          <a:bodyPr/>
          <a:lstStyle>
            <a:lvl1pPr>
              <a:defRPr sz="1100" b="0" i="0">
                <a:solidFill>
                  <a:schemeClr val="accent4"/>
                </a:solidFill>
                <a:latin typeface="Oswald Regular"/>
                <a:cs typeface="Oswald Regular"/>
              </a:defRPr>
            </a:lvl1pPr>
          </a:lstStyle>
          <a:p>
            <a:fld id="{6E2D2B3B-882E-40F3-A32F-6DD516915044}" type="slidenum">
              <a:rPr lang="en-US" smtClean="0"/>
              <a:pPr/>
              <a:t>‹#›</a:t>
            </a:fld>
            <a:endParaRPr lang="en-US" dirty="0"/>
          </a:p>
        </p:txBody>
      </p:sp>
    </p:spTree>
    <p:extLst>
      <p:ext uri="{BB962C8B-B14F-4D97-AF65-F5344CB8AC3E}">
        <p14:creationId xmlns:p14="http://schemas.microsoft.com/office/powerpoint/2010/main" val="2708046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ux contenu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sz="2400"/>
            </a:lvl1pPr>
          </a:lstStyle>
          <a:p>
            <a:r>
              <a:rPr lang="fr-FR" dirty="0"/>
              <a:t>CLIQUEZ ET MODIFIEZ LE TITRE</a:t>
            </a:r>
            <a:endParaRPr lang="en-US" dirty="0"/>
          </a:p>
        </p:txBody>
      </p:sp>
      <p:sp>
        <p:nvSpPr>
          <p:cNvPr id="3" name="Content Placeholder 2"/>
          <p:cNvSpPr>
            <a:spLocks noGrp="1"/>
          </p:cNvSpPr>
          <p:nvPr>
            <p:ph sz="half" idx="1"/>
          </p:nvPr>
        </p:nvSpPr>
        <p:spPr>
          <a:xfrm>
            <a:off x="1038088" y="2164080"/>
            <a:ext cx="4876800" cy="3962400"/>
          </a:xfrm>
        </p:spPr>
        <p:txBody>
          <a:bodyPr>
            <a:normAutofit/>
          </a:bodyPr>
          <a:lstStyle>
            <a:lvl1pPr>
              <a:lnSpc>
                <a:spcPct val="120000"/>
              </a:lnSpc>
              <a:buClr>
                <a:srgbClr val="0092D2"/>
              </a:buClr>
              <a:defRPr sz="1200">
                <a:solidFill>
                  <a:srgbClr val="505150"/>
                </a:solidFill>
              </a:defRPr>
            </a:lvl1pPr>
            <a:lvl2pPr>
              <a:lnSpc>
                <a:spcPct val="120000"/>
              </a:lnSpc>
              <a:buClr>
                <a:srgbClr val="0092D2"/>
              </a:buClr>
              <a:defRPr sz="1200">
                <a:solidFill>
                  <a:srgbClr val="505150"/>
                </a:solidFill>
              </a:defRPr>
            </a:lvl2pPr>
            <a:lvl3pPr>
              <a:lnSpc>
                <a:spcPct val="120000"/>
              </a:lnSpc>
              <a:buClr>
                <a:srgbClr val="0092D2"/>
              </a:buClr>
              <a:defRPr sz="1200">
                <a:solidFill>
                  <a:srgbClr val="505150"/>
                </a:solidFill>
              </a:defRPr>
            </a:lvl3pPr>
            <a:lvl4pPr>
              <a:lnSpc>
                <a:spcPct val="120000"/>
              </a:lnSpc>
              <a:buClr>
                <a:srgbClr val="0092D2"/>
              </a:buClr>
              <a:defRPr sz="1200">
                <a:solidFill>
                  <a:srgbClr val="505150"/>
                </a:solidFill>
              </a:defRPr>
            </a:lvl4pPr>
            <a:lvl5pPr>
              <a:lnSpc>
                <a:spcPct val="120000"/>
              </a:lnSpc>
              <a:buClr>
                <a:srgbClr val="0092D2"/>
              </a:buClr>
              <a:defRPr sz="1200">
                <a:solidFill>
                  <a:srgbClr val="5051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5" name="Connecteur droit 4"/>
          <p:cNvCxnSpPr/>
          <p:nvPr/>
        </p:nvCxnSpPr>
        <p:spPr>
          <a:xfrm>
            <a:off x="1172694" y="1198880"/>
            <a:ext cx="959999" cy="0"/>
          </a:xfrm>
          <a:prstGeom prst="line">
            <a:avLst/>
          </a:prstGeom>
          <a:ln w="19050" cmpd="sng">
            <a:solidFill>
              <a:schemeClr val="accent3"/>
            </a:solidFill>
          </a:ln>
        </p:spPr>
        <p:style>
          <a:lnRef idx="2">
            <a:schemeClr val="accent1"/>
          </a:lnRef>
          <a:fillRef idx="0">
            <a:schemeClr val="accent1"/>
          </a:fillRef>
          <a:effectRef idx="1">
            <a:schemeClr val="accent1"/>
          </a:effectRef>
          <a:fontRef idx="minor">
            <a:schemeClr val="tx1"/>
          </a:fontRef>
        </p:style>
      </p:cxnSp>
      <p:sp>
        <p:nvSpPr>
          <p:cNvPr id="9" name="Sous-titre 2"/>
          <p:cNvSpPr>
            <a:spLocks noGrp="1"/>
          </p:cNvSpPr>
          <p:nvPr>
            <p:ph type="subTitle" idx="11"/>
          </p:nvPr>
        </p:nvSpPr>
        <p:spPr>
          <a:xfrm>
            <a:off x="1038088" y="1541272"/>
            <a:ext cx="10137912" cy="622808"/>
          </a:xfrm>
        </p:spPr>
        <p:txBody>
          <a:bodyPr>
            <a:normAutofit/>
          </a:bodyPr>
          <a:lstStyle>
            <a:lvl1pPr marL="114300" indent="0">
              <a:buNone/>
              <a:defRPr sz="1500" b="0" i="0" u="sng">
                <a:solidFill>
                  <a:srgbClr val="0092D2"/>
                </a:solidFill>
                <a:latin typeface="Oswald Bold"/>
                <a:cs typeface="Oswald Bold"/>
              </a:defRPr>
            </a:lvl1pPr>
          </a:lstStyle>
          <a:p>
            <a:r>
              <a:rPr lang="en-US"/>
              <a:t>Click to edit Master subtitle style</a:t>
            </a:r>
            <a:endParaRPr lang="fr-FR" dirty="0"/>
          </a:p>
        </p:txBody>
      </p:sp>
      <p:sp>
        <p:nvSpPr>
          <p:cNvPr id="11" name="Content Placeholder 2"/>
          <p:cNvSpPr>
            <a:spLocks noGrp="1"/>
          </p:cNvSpPr>
          <p:nvPr>
            <p:ph sz="half" idx="12"/>
          </p:nvPr>
        </p:nvSpPr>
        <p:spPr>
          <a:xfrm>
            <a:off x="6299200" y="2164080"/>
            <a:ext cx="4876800" cy="3962400"/>
          </a:xfrm>
        </p:spPr>
        <p:txBody>
          <a:bodyPr>
            <a:normAutofit/>
          </a:bodyPr>
          <a:lstStyle>
            <a:lvl1pPr>
              <a:lnSpc>
                <a:spcPct val="120000"/>
              </a:lnSpc>
              <a:buClr>
                <a:srgbClr val="0092D2"/>
              </a:buClr>
              <a:defRPr sz="1200">
                <a:solidFill>
                  <a:srgbClr val="505150"/>
                </a:solidFill>
              </a:defRPr>
            </a:lvl1pPr>
            <a:lvl2pPr>
              <a:lnSpc>
                <a:spcPct val="120000"/>
              </a:lnSpc>
              <a:buClr>
                <a:srgbClr val="0092D2"/>
              </a:buClr>
              <a:defRPr sz="1200">
                <a:solidFill>
                  <a:srgbClr val="505150"/>
                </a:solidFill>
              </a:defRPr>
            </a:lvl2pPr>
            <a:lvl3pPr>
              <a:lnSpc>
                <a:spcPct val="120000"/>
              </a:lnSpc>
              <a:buClr>
                <a:srgbClr val="0092D2"/>
              </a:buClr>
              <a:defRPr sz="1200">
                <a:solidFill>
                  <a:srgbClr val="505150"/>
                </a:solidFill>
              </a:defRPr>
            </a:lvl3pPr>
            <a:lvl4pPr>
              <a:lnSpc>
                <a:spcPct val="120000"/>
              </a:lnSpc>
              <a:buClr>
                <a:srgbClr val="0092D2"/>
              </a:buClr>
              <a:defRPr sz="1200">
                <a:solidFill>
                  <a:srgbClr val="505150"/>
                </a:solidFill>
              </a:defRPr>
            </a:lvl4pPr>
            <a:lvl5pPr>
              <a:lnSpc>
                <a:spcPct val="120000"/>
              </a:lnSpc>
              <a:buClr>
                <a:srgbClr val="0092D2"/>
              </a:buClr>
              <a:defRPr sz="1200">
                <a:solidFill>
                  <a:srgbClr val="5051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Sous-titre 2"/>
          <p:cNvSpPr txBox="1">
            <a:spLocks/>
          </p:cNvSpPr>
          <p:nvPr/>
        </p:nvSpPr>
        <p:spPr>
          <a:xfrm>
            <a:off x="6299200" y="1541272"/>
            <a:ext cx="4876800" cy="622808"/>
          </a:xfrm>
          <a:prstGeom prst="rect">
            <a:avLst/>
          </a:prstGeom>
        </p:spPr>
        <p:txBody>
          <a:bodyPr vert="horz" lIns="0" tIns="45720" rIns="0" bIns="45720" numCol="1" rtlCol="0" anchor="t">
            <a:normAutofit/>
          </a:bodyPr>
          <a:lstStyle>
            <a:lvl1pPr marL="114300" indent="0" algn="l" defTabSz="914400" rtl="0" eaLnBrk="1" latinLnBrk="0" hangingPunct="1">
              <a:lnSpc>
                <a:spcPct val="120000"/>
              </a:lnSpc>
              <a:spcBef>
                <a:spcPct val="20000"/>
              </a:spcBef>
              <a:buClr>
                <a:schemeClr val="accent1"/>
              </a:buClr>
              <a:buFont typeface="Arial"/>
              <a:buNone/>
              <a:defRPr lang="fr-FR" sz="1500" b="0" i="0" u="sng" kern="1500" baseline="0" dirty="0" smtClean="0">
                <a:solidFill>
                  <a:schemeClr val="tx1"/>
                </a:solidFill>
                <a:uFillTx/>
                <a:latin typeface="Oswald Bold"/>
                <a:ea typeface="+mn-ea"/>
                <a:cs typeface="Oswald Bold"/>
              </a:defRPr>
            </a:lvl1pPr>
            <a:lvl2pPr marL="582930" indent="-171450" algn="l" defTabSz="914400" rtl="0" eaLnBrk="1" latinLnBrk="0" hangingPunct="1">
              <a:lnSpc>
                <a:spcPct val="120000"/>
              </a:lnSpc>
              <a:spcBef>
                <a:spcPct val="20000"/>
              </a:spcBef>
              <a:buClr>
                <a:schemeClr val="accent2"/>
              </a:buClr>
              <a:buFont typeface="Arial"/>
              <a:buChar char="•"/>
              <a:defRPr lang="fr-FR" sz="900" b="0" i="0" u="none" kern="1500" baseline="0" dirty="0" smtClean="0">
                <a:solidFill>
                  <a:schemeClr val="accent1"/>
                </a:solidFill>
                <a:uFillTx/>
                <a:latin typeface="+mn-lt"/>
                <a:ea typeface="+mn-ea"/>
                <a:cs typeface="Oswald Bold"/>
              </a:defRPr>
            </a:lvl2pPr>
            <a:lvl3pPr marL="948690" indent="-171450" algn="l" defTabSz="914400" rtl="0" eaLnBrk="1" latinLnBrk="0" hangingPunct="1">
              <a:lnSpc>
                <a:spcPct val="120000"/>
              </a:lnSpc>
              <a:spcBef>
                <a:spcPct val="20000"/>
              </a:spcBef>
              <a:buClr>
                <a:schemeClr val="accent3"/>
              </a:buClr>
              <a:buFont typeface="Arial"/>
              <a:buChar char="•"/>
              <a:defRPr lang="fr-FR" sz="900" b="0" i="0" u="none" kern="1500" baseline="0" dirty="0" smtClean="0">
                <a:solidFill>
                  <a:schemeClr val="accent3"/>
                </a:solidFill>
                <a:uFillTx/>
                <a:latin typeface="+mn-lt"/>
                <a:ea typeface="+mn-ea"/>
                <a:cs typeface="Oswald Bold"/>
              </a:defRPr>
            </a:lvl3pPr>
            <a:lvl4pPr marL="1223010" indent="-171450" algn="l" defTabSz="914400" rtl="0" eaLnBrk="1" latinLnBrk="0" hangingPunct="1">
              <a:lnSpc>
                <a:spcPct val="120000"/>
              </a:lnSpc>
              <a:spcBef>
                <a:spcPct val="20000"/>
              </a:spcBef>
              <a:buClr>
                <a:schemeClr val="accent4"/>
              </a:buClr>
              <a:buFont typeface="Arial"/>
              <a:buChar char="•"/>
              <a:defRPr lang="fr-FR" sz="900" b="0" i="0" u="none" kern="1500" baseline="0" dirty="0" smtClean="0">
                <a:solidFill>
                  <a:schemeClr val="accent4"/>
                </a:solidFill>
                <a:uFillTx/>
                <a:latin typeface="+mn-lt"/>
                <a:ea typeface="+mn-ea"/>
                <a:cs typeface="Oswald Bold"/>
              </a:defRPr>
            </a:lvl4pPr>
            <a:lvl5pPr marL="1497330" indent="-171450" algn="l" defTabSz="914400" rtl="0" eaLnBrk="1" latinLnBrk="0" hangingPunct="1">
              <a:lnSpc>
                <a:spcPct val="120000"/>
              </a:lnSpc>
              <a:spcBef>
                <a:spcPct val="20000"/>
              </a:spcBef>
              <a:buClr>
                <a:schemeClr val="accent5"/>
              </a:buClr>
              <a:buFont typeface="Arial"/>
              <a:buChar char="•"/>
              <a:defRPr lang="en-US" sz="900" b="0" i="0" u="none" kern="1500" baseline="0" dirty="0">
                <a:solidFill>
                  <a:schemeClr val="accent5"/>
                </a:solidFill>
                <a:uFillTx/>
                <a:latin typeface="+mn-lt"/>
                <a:ea typeface="+mn-ea"/>
                <a:cs typeface="Oswald Bold"/>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endParaRPr lang="fr-FR" sz="1500" dirty="0"/>
          </a:p>
        </p:txBody>
      </p:sp>
      <p:sp>
        <p:nvSpPr>
          <p:cNvPr id="13" name="Sous-titre 2"/>
          <p:cNvSpPr txBox="1">
            <a:spLocks/>
          </p:cNvSpPr>
          <p:nvPr/>
        </p:nvSpPr>
        <p:spPr>
          <a:xfrm>
            <a:off x="6299200" y="1541272"/>
            <a:ext cx="4876800" cy="622808"/>
          </a:xfrm>
          <a:prstGeom prst="rect">
            <a:avLst/>
          </a:prstGeom>
        </p:spPr>
        <p:txBody>
          <a:bodyPr vert="horz" lIns="0" tIns="45720" rIns="0" bIns="45720" numCol="1" rtlCol="0" anchor="t">
            <a:normAutofit/>
          </a:bodyPr>
          <a:lstStyle>
            <a:lvl1pPr marL="114300" indent="0" algn="l" defTabSz="914400" rtl="0" eaLnBrk="1" latinLnBrk="0" hangingPunct="1">
              <a:lnSpc>
                <a:spcPct val="120000"/>
              </a:lnSpc>
              <a:spcBef>
                <a:spcPct val="20000"/>
              </a:spcBef>
              <a:buClr>
                <a:schemeClr val="accent1"/>
              </a:buClr>
              <a:buFont typeface="Arial"/>
              <a:buNone/>
              <a:defRPr lang="fr-FR" sz="1500" b="0" i="0" u="sng" kern="1500" baseline="0" dirty="0" smtClean="0">
                <a:solidFill>
                  <a:schemeClr val="tx1"/>
                </a:solidFill>
                <a:uFillTx/>
                <a:latin typeface="Oswald Bold"/>
                <a:ea typeface="+mn-ea"/>
                <a:cs typeface="Oswald Bold"/>
              </a:defRPr>
            </a:lvl1pPr>
            <a:lvl2pPr marL="582930" indent="-171450" algn="l" defTabSz="914400" rtl="0" eaLnBrk="1" latinLnBrk="0" hangingPunct="1">
              <a:lnSpc>
                <a:spcPct val="120000"/>
              </a:lnSpc>
              <a:spcBef>
                <a:spcPct val="20000"/>
              </a:spcBef>
              <a:buClr>
                <a:schemeClr val="accent2"/>
              </a:buClr>
              <a:buFont typeface="Arial"/>
              <a:buChar char="•"/>
              <a:defRPr lang="fr-FR" sz="900" b="0" i="0" u="none" kern="1500" baseline="0" dirty="0" smtClean="0">
                <a:solidFill>
                  <a:schemeClr val="accent1"/>
                </a:solidFill>
                <a:uFillTx/>
                <a:latin typeface="+mn-lt"/>
                <a:ea typeface="+mn-ea"/>
                <a:cs typeface="Oswald Bold"/>
              </a:defRPr>
            </a:lvl2pPr>
            <a:lvl3pPr marL="948690" indent="-171450" algn="l" defTabSz="914400" rtl="0" eaLnBrk="1" latinLnBrk="0" hangingPunct="1">
              <a:lnSpc>
                <a:spcPct val="120000"/>
              </a:lnSpc>
              <a:spcBef>
                <a:spcPct val="20000"/>
              </a:spcBef>
              <a:buClr>
                <a:schemeClr val="accent3"/>
              </a:buClr>
              <a:buFont typeface="Arial"/>
              <a:buChar char="•"/>
              <a:defRPr lang="fr-FR" sz="900" b="0" i="0" u="none" kern="1500" baseline="0" dirty="0" smtClean="0">
                <a:solidFill>
                  <a:schemeClr val="accent3"/>
                </a:solidFill>
                <a:uFillTx/>
                <a:latin typeface="+mn-lt"/>
                <a:ea typeface="+mn-ea"/>
                <a:cs typeface="Oswald Bold"/>
              </a:defRPr>
            </a:lvl3pPr>
            <a:lvl4pPr marL="1223010" indent="-171450" algn="l" defTabSz="914400" rtl="0" eaLnBrk="1" latinLnBrk="0" hangingPunct="1">
              <a:lnSpc>
                <a:spcPct val="120000"/>
              </a:lnSpc>
              <a:spcBef>
                <a:spcPct val="20000"/>
              </a:spcBef>
              <a:buClr>
                <a:schemeClr val="accent4"/>
              </a:buClr>
              <a:buFont typeface="Arial"/>
              <a:buChar char="•"/>
              <a:defRPr lang="fr-FR" sz="900" b="0" i="0" u="none" kern="1500" baseline="0" dirty="0" smtClean="0">
                <a:solidFill>
                  <a:schemeClr val="accent4"/>
                </a:solidFill>
                <a:uFillTx/>
                <a:latin typeface="+mn-lt"/>
                <a:ea typeface="+mn-ea"/>
                <a:cs typeface="Oswald Bold"/>
              </a:defRPr>
            </a:lvl4pPr>
            <a:lvl5pPr marL="1497330" indent="-171450" algn="l" defTabSz="914400" rtl="0" eaLnBrk="1" latinLnBrk="0" hangingPunct="1">
              <a:lnSpc>
                <a:spcPct val="120000"/>
              </a:lnSpc>
              <a:spcBef>
                <a:spcPct val="20000"/>
              </a:spcBef>
              <a:buClr>
                <a:schemeClr val="accent5"/>
              </a:buClr>
              <a:buFont typeface="Arial"/>
              <a:buChar char="•"/>
              <a:defRPr lang="en-US" sz="900" b="0" i="0" u="none" kern="1500" baseline="0" dirty="0">
                <a:solidFill>
                  <a:schemeClr val="accent5"/>
                </a:solidFill>
                <a:uFillTx/>
                <a:latin typeface="+mn-lt"/>
                <a:ea typeface="+mn-ea"/>
                <a:cs typeface="Oswald Bold"/>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endParaRPr lang="fr-FR" sz="1500" dirty="0"/>
          </a:p>
        </p:txBody>
      </p:sp>
      <p:sp>
        <p:nvSpPr>
          <p:cNvPr id="10" name="Slide Number Placeholder 6">
            <a:extLst>
              <a:ext uri="{FF2B5EF4-FFF2-40B4-BE49-F238E27FC236}">
                <a16:creationId xmlns:a16="http://schemas.microsoft.com/office/drawing/2014/main" id="{7F20EFC0-8CD8-4A0E-ABF4-0BA358F6A5FE}"/>
              </a:ext>
            </a:extLst>
          </p:cNvPr>
          <p:cNvSpPr>
            <a:spLocks noGrp="1"/>
          </p:cNvSpPr>
          <p:nvPr>
            <p:ph type="sldNum" sz="quarter" idx="4"/>
          </p:nvPr>
        </p:nvSpPr>
        <p:spPr>
          <a:xfrm>
            <a:off x="94615" y="6434370"/>
            <a:ext cx="731520" cy="396240"/>
          </a:xfrm>
          <a:prstGeom prst="bracketPair">
            <a:avLst>
              <a:gd name="adj" fmla="val 17949"/>
            </a:avLst>
          </a:prstGeom>
        </p:spPr>
        <p:txBody>
          <a:bodyPr/>
          <a:lstStyle>
            <a:lvl1pPr>
              <a:defRPr sz="1100" b="0" i="0">
                <a:solidFill>
                  <a:schemeClr val="accent4"/>
                </a:solidFill>
                <a:latin typeface="Oswald Regular"/>
                <a:cs typeface="Oswald Regular"/>
              </a:defRPr>
            </a:lvl1pPr>
          </a:lstStyle>
          <a:p>
            <a:fld id="{6E2D2B3B-882E-40F3-A32F-6DD516915044}" type="slidenum">
              <a:rPr lang="en-US" smtClean="0"/>
              <a:pPr/>
              <a:t>‹#›</a:t>
            </a:fld>
            <a:endParaRPr lang="en-US" dirty="0"/>
          </a:p>
        </p:txBody>
      </p:sp>
    </p:spTree>
    <p:extLst>
      <p:ext uri="{BB962C8B-B14F-4D97-AF65-F5344CB8AC3E}">
        <p14:creationId xmlns:p14="http://schemas.microsoft.com/office/powerpoint/2010/main" val="2871526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CDA496-2209-B40E-870E-1D149F6C1A14}"/>
              </a:ext>
            </a:extLst>
          </p:cNvPr>
          <p:cNvSpPr>
            <a:spLocks noGrp="1"/>
          </p:cNvSpPr>
          <p:nvPr>
            <p:ph type="title"/>
          </p:nvPr>
        </p:nvSpPr>
        <p:spPr/>
        <p:txBody>
          <a:bodyPr/>
          <a:lstStyle/>
          <a:p>
            <a:r>
              <a:rPr lang="en-US"/>
              <a:t>Click to edit Master title style</a:t>
            </a:r>
            <a:endParaRPr lang="fr-FR"/>
          </a:p>
        </p:txBody>
      </p:sp>
      <p:sp>
        <p:nvSpPr>
          <p:cNvPr id="3" name="Footer Placeholder 2">
            <a:extLst>
              <a:ext uri="{FF2B5EF4-FFF2-40B4-BE49-F238E27FC236}">
                <a16:creationId xmlns:a16="http://schemas.microsoft.com/office/drawing/2014/main" id="{191F4A95-7846-7841-1B07-171095AE29C4}"/>
              </a:ext>
            </a:extLst>
          </p:cNvPr>
          <p:cNvSpPr>
            <a:spLocks noGrp="1"/>
          </p:cNvSpPr>
          <p:nvPr>
            <p:ph type="ftr" sz="quarter" idx="10"/>
          </p:nvPr>
        </p:nvSpPr>
        <p:spPr/>
        <p:txBody>
          <a:bodyPr/>
          <a:lstStyle/>
          <a:p>
            <a:endParaRPr lang="en-US" dirty="0"/>
          </a:p>
        </p:txBody>
      </p:sp>
      <p:sp>
        <p:nvSpPr>
          <p:cNvPr id="4" name="Slide Number Placeholder 3">
            <a:extLst>
              <a:ext uri="{FF2B5EF4-FFF2-40B4-BE49-F238E27FC236}">
                <a16:creationId xmlns:a16="http://schemas.microsoft.com/office/drawing/2014/main" id="{96DB14FD-0729-6211-2114-A1C95813A55C}"/>
              </a:ext>
            </a:extLst>
          </p:cNvPr>
          <p:cNvSpPr>
            <a:spLocks noGrp="1"/>
          </p:cNvSpPr>
          <p:nvPr>
            <p:ph type="sldNum" sz="quarter" idx="11"/>
          </p:nvPr>
        </p:nvSpPr>
        <p:spPr/>
        <p:txBody>
          <a:bodyPr/>
          <a:lstStyle/>
          <a:p>
            <a:fld id="{6E2D2B3B-882E-40F3-A32F-6DD516915044}" type="slidenum">
              <a:rPr lang="en-US" smtClean="0"/>
              <a:pPr/>
              <a:t>‹#›</a:t>
            </a:fld>
            <a:endParaRPr lang="en-US" dirty="0"/>
          </a:p>
        </p:txBody>
      </p:sp>
    </p:spTree>
    <p:extLst>
      <p:ext uri="{BB962C8B-B14F-4D97-AF65-F5344CB8AC3E}">
        <p14:creationId xmlns:p14="http://schemas.microsoft.com/office/powerpoint/2010/main" val="29394115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re et contenu - orange">
  <p:cSld name="Titre et contenu - orange">
    <p:spTree>
      <p:nvGrpSpPr>
        <p:cNvPr id="1" name="Shape 46"/>
        <p:cNvGrpSpPr/>
        <p:nvPr/>
      </p:nvGrpSpPr>
      <p:grpSpPr>
        <a:xfrm>
          <a:off x="0" y="0"/>
          <a:ext cx="0" cy="0"/>
          <a:chOff x="0" y="0"/>
          <a:chExt cx="0" cy="0"/>
        </a:xfrm>
      </p:grpSpPr>
      <p:sp>
        <p:nvSpPr>
          <p:cNvPr id="47" name="Google Shape;47;p5"/>
          <p:cNvSpPr txBox="1">
            <a:spLocks noGrp="1"/>
          </p:cNvSpPr>
          <p:nvPr>
            <p:ph type="body" idx="1"/>
          </p:nvPr>
        </p:nvSpPr>
        <p:spPr>
          <a:xfrm>
            <a:off x="480000" y="1631861"/>
            <a:ext cx="11232000" cy="4173652"/>
          </a:xfrm>
          <a:prstGeom prst="rect">
            <a:avLst/>
          </a:prstGeom>
          <a:noFill/>
          <a:ln>
            <a:noFill/>
          </a:ln>
        </p:spPr>
        <p:txBody>
          <a:bodyPr spcFirstLastPara="1" wrap="square" lIns="0" tIns="0" rIns="0" bIns="0" anchor="t" anchorCtr="0">
            <a:noAutofit/>
          </a:bodyPr>
          <a:lstStyle>
            <a:lvl1pPr marL="609585" lvl="0" indent="-304792" algn="l">
              <a:lnSpc>
                <a:spcPct val="100000"/>
              </a:lnSpc>
              <a:spcBef>
                <a:spcPts val="0"/>
              </a:spcBef>
              <a:spcAft>
                <a:spcPts val="0"/>
              </a:spcAft>
              <a:buClr>
                <a:schemeClr val="accent1"/>
              </a:buClr>
              <a:buSzPts val="1800"/>
              <a:buNone/>
              <a:defRPr/>
            </a:lvl1pPr>
            <a:lvl2pPr marL="1219170" lvl="1" indent="-304792" algn="l">
              <a:lnSpc>
                <a:spcPct val="100000"/>
              </a:lnSpc>
              <a:spcBef>
                <a:spcPts val="800"/>
              </a:spcBef>
              <a:spcAft>
                <a:spcPts val="0"/>
              </a:spcAft>
              <a:buSzPts val="1800"/>
              <a:buNone/>
              <a:defRPr/>
            </a:lvl2pPr>
            <a:lvl3pPr marL="1828754" lvl="2" indent="-457189" algn="l">
              <a:lnSpc>
                <a:spcPct val="100000"/>
              </a:lnSpc>
              <a:spcBef>
                <a:spcPts val="800"/>
              </a:spcBef>
              <a:spcAft>
                <a:spcPts val="0"/>
              </a:spcAft>
              <a:buSzPts val="1800"/>
              <a:buChar char="→"/>
              <a:defRPr/>
            </a:lvl3pPr>
            <a:lvl4pPr marL="2438339" lvl="3" indent="-457189" algn="l">
              <a:lnSpc>
                <a:spcPct val="100000"/>
              </a:lnSpc>
              <a:spcBef>
                <a:spcPts val="800"/>
              </a:spcBef>
              <a:spcAft>
                <a:spcPts val="0"/>
              </a:spcAft>
              <a:buSzPts val="1800"/>
              <a:buChar char="•"/>
              <a:defRPr/>
            </a:lvl4pPr>
            <a:lvl5pPr marL="3047924" lvl="4" indent="-457189" algn="l">
              <a:lnSpc>
                <a:spcPct val="100000"/>
              </a:lnSpc>
              <a:spcBef>
                <a:spcPts val="800"/>
              </a:spcBef>
              <a:spcAft>
                <a:spcPts val="0"/>
              </a:spcAft>
              <a:buSzPts val="1800"/>
              <a:buChar char="▪"/>
              <a:defRPr/>
            </a:lvl5pPr>
            <a:lvl6pPr marL="3657509" lvl="5" indent="-457189" algn="l">
              <a:spcBef>
                <a:spcPts val="800"/>
              </a:spcBef>
              <a:spcAft>
                <a:spcPts val="0"/>
              </a:spcAft>
              <a:buClr>
                <a:schemeClr val="dk1"/>
              </a:buClr>
              <a:buSzPts val="1800"/>
              <a:buChar char="•"/>
              <a:defRPr/>
            </a:lvl6pPr>
            <a:lvl7pPr marL="4267093" lvl="6" indent="-457189" algn="l">
              <a:spcBef>
                <a:spcPts val="480"/>
              </a:spcBef>
              <a:spcAft>
                <a:spcPts val="0"/>
              </a:spcAft>
              <a:buClr>
                <a:schemeClr val="dk1"/>
              </a:buClr>
              <a:buSzPts val="1800"/>
              <a:buChar char="•"/>
              <a:defRPr/>
            </a:lvl7pPr>
            <a:lvl8pPr marL="4876678" lvl="7" indent="-457189" algn="l">
              <a:spcBef>
                <a:spcPts val="480"/>
              </a:spcBef>
              <a:spcAft>
                <a:spcPts val="0"/>
              </a:spcAft>
              <a:buClr>
                <a:schemeClr val="dk1"/>
              </a:buClr>
              <a:buSzPts val="1800"/>
              <a:buChar char="•"/>
              <a:defRPr/>
            </a:lvl8pPr>
            <a:lvl9pPr marL="5486263" lvl="8" indent="-457189" algn="l">
              <a:spcBef>
                <a:spcPts val="480"/>
              </a:spcBef>
              <a:spcAft>
                <a:spcPts val="0"/>
              </a:spcAft>
              <a:buClr>
                <a:schemeClr val="dk1"/>
              </a:buClr>
              <a:buSzPts val="1800"/>
              <a:buChar char="•"/>
              <a:defRPr/>
            </a:lvl9pPr>
          </a:lstStyle>
          <a:p>
            <a:endParaRPr/>
          </a:p>
        </p:txBody>
      </p:sp>
      <p:sp>
        <p:nvSpPr>
          <p:cNvPr id="48" name="Google Shape;48;p5"/>
          <p:cNvSpPr txBox="1">
            <a:spLocks noGrp="1"/>
          </p:cNvSpPr>
          <p:nvPr>
            <p:ph type="dt" idx="10"/>
          </p:nvPr>
        </p:nvSpPr>
        <p:spPr>
          <a:xfrm>
            <a:off x="0" y="6618000"/>
            <a:ext cx="240000" cy="240000"/>
          </a:xfrm>
          <a:prstGeom prst="rect">
            <a:avLst/>
          </a:prstGeom>
          <a:noFill/>
          <a:ln w="9525" cap="flat" cmpd="sng">
            <a:solidFill>
              <a:schemeClr val="lt1">
                <a:alpha val="0"/>
              </a:schemeClr>
            </a:solidFill>
            <a:prstDash val="solid"/>
            <a:round/>
            <a:headEnd type="none" w="sm" len="sm"/>
            <a:tailEnd type="none" w="sm" len="sm"/>
          </a:ln>
        </p:spPr>
        <p:txBody>
          <a:bodyPr spcFirstLastPara="1" wrap="square" lIns="0" tIns="0" rIns="0" bIns="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defTabSz="1219170">
              <a:buClr>
                <a:srgbClr val="000000"/>
              </a:buClr>
            </a:pPr>
            <a:endParaRPr lang="fr-FR" kern="0">
              <a:solidFill>
                <a:srgbClr val="FFFFFF"/>
              </a:solidFill>
            </a:endParaRPr>
          </a:p>
        </p:txBody>
      </p:sp>
      <p:sp>
        <p:nvSpPr>
          <p:cNvPr id="49" name="Google Shape;49;p5"/>
          <p:cNvSpPr txBox="1">
            <a:spLocks noGrp="1"/>
          </p:cNvSpPr>
          <p:nvPr>
            <p:ph type="ftr" idx="11"/>
          </p:nvPr>
        </p:nvSpPr>
        <p:spPr>
          <a:xfrm>
            <a:off x="335360" y="6468584"/>
            <a:ext cx="8592331" cy="224779"/>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defTabSz="1219170">
              <a:buClr>
                <a:srgbClr val="000000"/>
              </a:buClr>
            </a:pPr>
            <a:endParaRPr lang="fr-FR" kern="0">
              <a:solidFill>
                <a:srgbClr val="30287C"/>
              </a:solidFill>
            </a:endParaRPr>
          </a:p>
        </p:txBody>
      </p:sp>
      <p:sp>
        <p:nvSpPr>
          <p:cNvPr id="50" name="Google Shape;50;p5"/>
          <p:cNvSpPr txBox="1">
            <a:spLocks noGrp="1"/>
          </p:cNvSpPr>
          <p:nvPr>
            <p:ph type="sldNum" idx="12"/>
          </p:nvPr>
        </p:nvSpPr>
        <p:spPr>
          <a:xfrm>
            <a:off x="11616000" y="6312513"/>
            <a:ext cx="432000" cy="336000"/>
          </a:xfrm>
          <a:prstGeom prst="rect">
            <a:avLst/>
          </a:prstGeom>
          <a:noFill/>
          <a:ln>
            <a:noFill/>
          </a:ln>
        </p:spPr>
        <p:txBody>
          <a:bodyPr spcFirstLastPara="1" wrap="square" lIns="0" tIns="0" rIns="0" bIns="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defTabSz="1219170">
              <a:buClr>
                <a:srgbClr val="000000"/>
              </a:buClr>
            </a:pPr>
            <a:fld id="{00000000-1234-1234-1234-123412341234}" type="slidenum">
              <a:rPr lang="fr-FR" kern="0" smtClean="0">
                <a:solidFill>
                  <a:srgbClr val="30287C"/>
                </a:solidFill>
              </a:rPr>
              <a:pPr defTabSz="1219170">
                <a:buClr>
                  <a:srgbClr val="000000"/>
                </a:buClr>
              </a:pPr>
              <a:t>‹#›</a:t>
            </a:fld>
            <a:endParaRPr lang="fr-FR" kern="0">
              <a:solidFill>
                <a:srgbClr val="30287C"/>
              </a:solidFill>
            </a:endParaRPr>
          </a:p>
        </p:txBody>
      </p:sp>
      <p:sp>
        <p:nvSpPr>
          <p:cNvPr id="51" name="Google Shape;51;p5"/>
          <p:cNvSpPr txBox="1">
            <a:spLocks noGrp="1"/>
          </p:cNvSpPr>
          <p:nvPr>
            <p:ph type="body" idx="2"/>
          </p:nvPr>
        </p:nvSpPr>
        <p:spPr>
          <a:xfrm>
            <a:off x="480485" y="1052488"/>
            <a:ext cx="11231516" cy="397000"/>
          </a:xfrm>
          <a:prstGeom prst="rect">
            <a:avLst/>
          </a:prstGeom>
          <a:noFill/>
          <a:ln>
            <a:noFill/>
          </a:ln>
        </p:spPr>
        <p:txBody>
          <a:bodyPr spcFirstLastPara="1" wrap="square" lIns="0" tIns="0" rIns="0" bIns="0" anchor="ctr" anchorCtr="0">
            <a:noAutofit/>
          </a:bodyPr>
          <a:lstStyle>
            <a:lvl1pPr marL="609585" lvl="0" indent="-304792" algn="l">
              <a:lnSpc>
                <a:spcPct val="100000"/>
              </a:lnSpc>
              <a:spcBef>
                <a:spcPts val="0"/>
              </a:spcBef>
              <a:spcAft>
                <a:spcPts val="0"/>
              </a:spcAft>
              <a:buClr>
                <a:schemeClr val="lt2"/>
              </a:buClr>
              <a:buSzPts val="1800"/>
              <a:buNone/>
              <a:defRPr sz="2400" b="0" i="0">
                <a:solidFill>
                  <a:schemeClr val="lt2"/>
                </a:solidFill>
                <a:latin typeface="Montserrat Medium"/>
                <a:ea typeface="Montserrat Medium"/>
                <a:cs typeface="Montserrat Medium"/>
                <a:sym typeface="Montserrat Medium"/>
              </a:defRPr>
            </a:lvl1pPr>
            <a:lvl2pPr marL="1219170" lvl="1" indent="-304792" algn="l">
              <a:lnSpc>
                <a:spcPct val="100000"/>
              </a:lnSpc>
              <a:spcBef>
                <a:spcPts val="800"/>
              </a:spcBef>
              <a:spcAft>
                <a:spcPts val="0"/>
              </a:spcAft>
              <a:buSzPts val="1800"/>
              <a:buNone/>
              <a:defRPr/>
            </a:lvl2pPr>
            <a:lvl3pPr marL="1828754" lvl="2" indent="-457189" algn="l">
              <a:lnSpc>
                <a:spcPct val="100000"/>
              </a:lnSpc>
              <a:spcBef>
                <a:spcPts val="800"/>
              </a:spcBef>
              <a:spcAft>
                <a:spcPts val="0"/>
              </a:spcAft>
              <a:buSzPts val="1800"/>
              <a:buChar char="→"/>
              <a:defRPr/>
            </a:lvl3pPr>
            <a:lvl4pPr marL="2438339" lvl="3" indent="-457189" algn="l">
              <a:lnSpc>
                <a:spcPct val="100000"/>
              </a:lnSpc>
              <a:spcBef>
                <a:spcPts val="800"/>
              </a:spcBef>
              <a:spcAft>
                <a:spcPts val="0"/>
              </a:spcAft>
              <a:buSzPts val="1800"/>
              <a:buChar char="•"/>
              <a:defRPr/>
            </a:lvl4pPr>
            <a:lvl5pPr marL="3047924" lvl="4" indent="-457189" algn="l">
              <a:lnSpc>
                <a:spcPct val="100000"/>
              </a:lnSpc>
              <a:spcBef>
                <a:spcPts val="800"/>
              </a:spcBef>
              <a:spcAft>
                <a:spcPts val="0"/>
              </a:spcAft>
              <a:buSzPts val="1800"/>
              <a:buChar char="▪"/>
              <a:defRPr/>
            </a:lvl5pPr>
            <a:lvl6pPr marL="3657509" lvl="5" indent="-457189" algn="l">
              <a:spcBef>
                <a:spcPts val="800"/>
              </a:spcBef>
              <a:spcAft>
                <a:spcPts val="0"/>
              </a:spcAft>
              <a:buClr>
                <a:schemeClr val="dk1"/>
              </a:buClr>
              <a:buSzPts val="1800"/>
              <a:buChar char="•"/>
              <a:defRPr/>
            </a:lvl6pPr>
            <a:lvl7pPr marL="4267093" lvl="6" indent="-457189" algn="l">
              <a:spcBef>
                <a:spcPts val="480"/>
              </a:spcBef>
              <a:spcAft>
                <a:spcPts val="0"/>
              </a:spcAft>
              <a:buClr>
                <a:schemeClr val="dk1"/>
              </a:buClr>
              <a:buSzPts val="1800"/>
              <a:buChar char="•"/>
              <a:defRPr/>
            </a:lvl7pPr>
            <a:lvl8pPr marL="4876678" lvl="7" indent="-457189" algn="l">
              <a:spcBef>
                <a:spcPts val="480"/>
              </a:spcBef>
              <a:spcAft>
                <a:spcPts val="0"/>
              </a:spcAft>
              <a:buClr>
                <a:schemeClr val="dk1"/>
              </a:buClr>
              <a:buSzPts val="1800"/>
              <a:buChar char="•"/>
              <a:defRPr/>
            </a:lvl8pPr>
            <a:lvl9pPr marL="5486263" lvl="8" indent="-457189" algn="l">
              <a:spcBef>
                <a:spcPts val="480"/>
              </a:spcBef>
              <a:spcAft>
                <a:spcPts val="0"/>
              </a:spcAft>
              <a:buClr>
                <a:schemeClr val="dk1"/>
              </a:buClr>
              <a:buSzPts val="1800"/>
              <a:buChar char="•"/>
              <a:defRPr/>
            </a:lvl9pPr>
          </a:lstStyle>
          <a:p>
            <a:endParaRPr/>
          </a:p>
        </p:txBody>
      </p:sp>
      <p:sp>
        <p:nvSpPr>
          <p:cNvPr id="52" name="Google Shape;52;p5"/>
          <p:cNvSpPr txBox="1">
            <a:spLocks noGrp="1"/>
          </p:cNvSpPr>
          <p:nvPr>
            <p:ph type="title"/>
          </p:nvPr>
        </p:nvSpPr>
        <p:spPr>
          <a:xfrm>
            <a:off x="480000" y="488735"/>
            <a:ext cx="11232000" cy="48005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3349869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Titre et contenu">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E7E8F3C-B81E-450F-B0E4-EFDF6FBA35AB}"/>
              </a:ext>
            </a:extLst>
          </p:cNvPr>
          <p:cNvSpPr/>
          <p:nvPr userDrawn="1"/>
        </p:nvSpPr>
        <p:spPr>
          <a:xfrm>
            <a:off x="0" y="6400800"/>
            <a:ext cx="12192000" cy="457200"/>
          </a:xfrm>
          <a:prstGeom prst="rect">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dirty="0"/>
          </a:p>
        </p:txBody>
      </p:sp>
      <p:sp>
        <p:nvSpPr>
          <p:cNvPr id="2" name="Title 1"/>
          <p:cNvSpPr>
            <a:spLocks noGrp="1"/>
          </p:cNvSpPr>
          <p:nvPr>
            <p:ph type="title" hasCustomPrompt="1"/>
          </p:nvPr>
        </p:nvSpPr>
        <p:spPr/>
        <p:txBody>
          <a:bodyPr/>
          <a:lstStyle>
            <a:lvl1pPr>
              <a:defRPr sz="2400"/>
            </a:lvl1pPr>
          </a:lstStyle>
          <a:p>
            <a:r>
              <a:rPr lang="fr-FR" dirty="0"/>
              <a:t>CLIQUEZ ET MODIFIEZ LE TITRE</a:t>
            </a:r>
            <a:endParaRPr lang="en-US" dirty="0"/>
          </a:p>
        </p:txBody>
      </p:sp>
      <p:sp>
        <p:nvSpPr>
          <p:cNvPr id="3" name="Content Placeholder 2"/>
          <p:cNvSpPr>
            <a:spLocks noGrp="1"/>
          </p:cNvSpPr>
          <p:nvPr>
            <p:ph idx="1" hasCustomPrompt="1"/>
          </p:nvPr>
        </p:nvSpPr>
        <p:spPr>
          <a:xfrm>
            <a:off x="1038089" y="2164080"/>
            <a:ext cx="10137911" cy="4236720"/>
          </a:xfrm>
        </p:spPr>
        <p:txBody>
          <a:bodyPr>
            <a:normAutofit/>
          </a:bodyPr>
          <a:lstStyle>
            <a:lvl1pPr marL="112950" indent="0">
              <a:buClr>
                <a:srgbClr val="0092D2"/>
              </a:buClr>
              <a:buFont typeface="Arial"/>
              <a:buNone/>
              <a:defRPr sz="1200" u="none">
                <a:solidFill>
                  <a:srgbClr val="505150"/>
                </a:solidFill>
              </a:defRPr>
            </a:lvl1pPr>
            <a:lvl2pPr marL="581580" indent="-171450">
              <a:buClr>
                <a:srgbClr val="0092D2"/>
              </a:buClr>
              <a:buFont typeface="Arial"/>
              <a:buChar char="•"/>
              <a:defRPr sz="1200" u="none">
                <a:solidFill>
                  <a:srgbClr val="505150"/>
                </a:solidFill>
              </a:defRPr>
            </a:lvl2pPr>
            <a:lvl3pPr marL="947340" indent="-171450">
              <a:buClr>
                <a:srgbClr val="0092D2"/>
              </a:buClr>
              <a:buFont typeface="Lucida Grande"/>
              <a:buChar char="-"/>
              <a:defRPr sz="1200" u="none">
                <a:solidFill>
                  <a:srgbClr val="505150"/>
                </a:solidFill>
              </a:defRPr>
            </a:lvl3pPr>
            <a:lvl4pPr marL="1221660" indent="-171450">
              <a:buClr>
                <a:srgbClr val="0092D2"/>
              </a:buClr>
              <a:buFont typeface="Lucida Grande"/>
              <a:buChar char="&gt;"/>
              <a:defRPr sz="1200" u="none">
                <a:solidFill>
                  <a:srgbClr val="505150"/>
                </a:solidFill>
              </a:defRPr>
            </a:lvl4pPr>
            <a:lvl5pPr marL="1324530" indent="0">
              <a:buClr>
                <a:srgbClr val="0092D2"/>
              </a:buClr>
              <a:buFont typeface="Arial"/>
              <a:buNone/>
              <a:defRPr sz="1200" u="none">
                <a:solidFill>
                  <a:srgbClr val="505150"/>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cxnSp>
        <p:nvCxnSpPr>
          <p:cNvPr id="4" name="Connecteur droit 3"/>
          <p:cNvCxnSpPr/>
          <p:nvPr userDrawn="1"/>
        </p:nvCxnSpPr>
        <p:spPr>
          <a:xfrm>
            <a:off x="1172694" y="1198880"/>
            <a:ext cx="959999" cy="0"/>
          </a:xfrm>
          <a:prstGeom prst="line">
            <a:avLst/>
          </a:prstGeom>
          <a:ln w="19050" cmpd="sng">
            <a:solidFill>
              <a:schemeClr val="accent3"/>
            </a:solidFill>
          </a:ln>
        </p:spPr>
        <p:style>
          <a:lnRef idx="2">
            <a:schemeClr val="accent1"/>
          </a:lnRef>
          <a:fillRef idx="0">
            <a:schemeClr val="accent1"/>
          </a:fillRef>
          <a:effectRef idx="1">
            <a:schemeClr val="accent1"/>
          </a:effectRef>
          <a:fontRef idx="minor">
            <a:schemeClr val="tx1"/>
          </a:fontRef>
        </p:style>
      </p:cxnSp>
      <p:sp>
        <p:nvSpPr>
          <p:cNvPr id="5" name="Sous-titre 2"/>
          <p:cNvSpPr>
            <a:spLocks noGrp="1"/>
          </p:cNvSpPr>
          <p:nvPr>
            <p:ph type="subTitle" idx="11"/>
          </p:nvPr>
        </p:nvSpPr>
        <p:spPr>
          <a:xfrm>
            <a:off x="1038088" y="1541272"/>
            <a:ext cx="10137912" cy="622808"/>
          </a:xfrm>
        </p:spPr>
        <p:txBody>
          <a:bodyPr>
            <a:normAutofit/>
          </a:bodyPr>
          <a:lstStyle>
            <a:lvl1pPr marL="114300" indent="0">
              <a:buNone/>
              <a:defRPr sz="1500" b="0" i="0" u="sng">
                <a:solidFill>
                  <a:srgbClr val="0092D2"/>
                </a:solidFill>
                <a:latin typeface="Oswald Bold"/>
                <a:cs typeface="Oswald Bold"/>
              </a:defRPr>
            </a:lvl1pPr>
          </a:lstStyle>
          <a:p>
            <a:r>
              <a:rPr lang="fr-FR"/>
              <a:t>Modifiez le style des sous-titres du masque</a:t>
            </a:r>
            <a:endParaRPr lang="fr-FR" dirty="0"/>
          </a:p>
        </p:txBody>
      </p:sp>
      <p:sp>
        <p:nvSpPr>
          <p:cNvPr id="6" name="Slide Number Placeholder 6">
            <a:extLst>
              <a:ext uri="{FF2B5EF4-FFF2-40B4-BE49-F238E27FC236}">
                <a16:creationId xmlns:a16="http://schemas.microsoft.com/office/drawing/2014/main" id="{51D481A0-157A-4094-9336-330984418AE6}"/>
              </a:ext>
            </a:extLst>
          </p:cNvPr>
          <p:cNvSpPr>
            <a:spLocks noGrp="1"/>
          </p:cNvSpPr>
          <p:nvPr>
            <p:ph type="sldNum" sz="quarter" idx="4"/>
          </p:nvPr>
        </p:nvSpPr>
        <p:spPr>
          <a:xfrm>
            <a:off x="94615" y="6434370"/>
            <a:ext cx="731520" cy="396240"/>
          </a:xfrm>
          <a:prstGeom prst="bracketPair">
            <a:avLst>
              <a:gd name="adj" fmla="val 17949"/>
            </a:avLst>
          </a:prstGeom>
        </p:spPr>
        <p:txBody>
          <a:bodyPr/>
          <a:lstStyle>
            <a:lvl1pPr>
              <a:defRPr sz="1100" b="0" i="0">
                <a:solidFill>
                  <a:schemeClr val="accent4"/>
                </a:solidFill>
                <a:latin typeface="Oswald Regular"/>
                <a:cs typeface="Oswald Regular"/>
              </a:defRPr>
            </a:lvl1pPr>
          </a:lstStyle>
          <a:p>
            <a:fld id="{6E2D2B3B-882E-40F3-A32F-6DD516915044}" type="slidenum">
              <a:rPr lang="en-US" smtClean="0"/>
              <a:pPr/>
              <a:t>‹#›</a:t>
            </a:fld>
            <a:endParaRPr lang="en-US" dirty="0"/>
          </a:p>
        </p:txBody>
      </p:sp>
    </p:spTree>
    <p:extLst>
      <p:ext uri="{BB962C8B-B14F-4D97-AF65-F5344CB8AC3E}">
        <p14:creationId xmlns:p14="http://schemas.microsoft.com/office/powerpoint/2010/main" val="2883114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2_Titre et contenu">
    <p:spTree>
      <p:nvGrpSpPr>
        <p:cNvPr id="1" name=""/>
        <p:cNvGrpSpPr/>
        <p:nvPr/>
      </p:nvGrpSpPr>
      <p:grpSpPr>
        <a:xfrm>
          <a:off x="0" y="0"/>
          <a:ext cx="0" cy="0"/>
          <a:chOff x="0" y="0"/>
          <a:chExt cx="0" cy="0"/>
        </a:xfrm>
      </p:grpSpPr>
      <p:graphicFrame>
        <p:nvGraphicFramePr>
          <p:cNvPr id="5" name="Objet 4" hidden="1">
            <a:extLst>
              <a:ext uri="{FF2B5EF4-FFF2-40B4-BE49-F238E27FC236}">
                <a16:creationId xmlns:a16="http://schemas.microsoft.com/office/drawing/2014/main" id="{6B217F93-BF70-4A54-99F2-39B3FCC6EA44}"/>
              </a:ext>
            </a:extLst>
          </p:cNvPr>
          <p:cNvGraphicFramePr>
            <a:graphicFrameLocks noChangeAspect="1"/>
          </p:cNvGraphicFramePr>
          <p:nvPr userDrawn="1">
            <p:custDataLst>
              <p:tags r:id="rId1"/>
            </p:custDataLst>
            <p:extLst>
              <p:ext uri="{D42A27DB-BD31-4B8C-83A1-F6EECF244321}">
                <p14:modId xmlns:p14="http://schemas.microsoft.com/office/powerpoint/2010/main" val="7844627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e think-cell" r:id="rId3" imgW="395" imgH="396" progId="TCLayout.ActiveDocument.1">
                  <p:embed/>
                </p:oleObj>
              </mc:Choice>
              <mc:Fallback>
                <p:oleObj name="Diapositive think-cell" r:id="rId3" imgW="395" imgH="396" progId="TCLayout.ActiveDocument.1">
                  <p:embed/>
                  <p:pic>
                    <p:nvPicPr>
                      <p:cNvPr id="5" name="Objet 4" hidden="1">
                        <a:extLst>
                          <a:ext uri="{FF2B5EF4-FFF2-40B4-BE49-F238E27FC236}">
                            <a16:creationId xmlns:a16="http://schemas.microsoft.com/office/drawing/2014/main" id="{6B217F93-BF70-4A54-99F2-39B3FCC6EA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re 1"/>
          <p:cNvSpPr>
            <a:spLocks noGrp="1"/>
          </p:cNvSpPr>
          <p:nvPr>
            <p:ph type="title" hasCustomPrompt="1"/>
          </p:nvPr>
        </p:nvSpPr>
        <p:spPr bwMode="gray">
          <a:xfrm>
            <a:off x="1252138" y="423318"/>
            <a:ext cx="9522653" cy="980537"/>
          </a:xfrm>
        </p:spPr>
        <p:txBody>
          <a:bodyPr vert="horz"/>
          <a:lstStyle>
            <a:lvl1pPr>
              <a:defRPr sz="2200">
                <a:latin typeface="+mj-lt"/>
              </a:defRPr>
            </a:lvl1pPr>
          </a:lstStyle>
          <a:p>
            <a:r>
              <a:rPr lang="fr-FR" noProof="0"/>
              <a:t>Titre</a:t>
            </a:r>
          </a:p>
        </p:txBody>
      </p:sp>
      <p:sp>
        <p:nvSpPr>
          <p:cNvPr id="3" name="Espace réservé du contenu 2"/>
          <p:cNvSpPr>
            <a:spLocks noGrp="1"/>
          </p:cNvSpPr>
          <p:nvPr>
            <p:ph idx="1" hasCustomPrompt="1"/>
          </p:nvPr>
        </p:nvSpPr>
        <p:spPr bwMode="gray">
          <a:xfrm>
            <a:off x="1252138" y="1468648"/>
            <a:ext cx="4679665" cy="4506727"/>
          </a:xfrm>
        </p:spPr>
        <p:txBody>
          <a:bodyPr/>
          <a:lstStyle>
            <a:lvl1pPr marL="0" marR="0" indent="0" algn="l" defTabSz="873301" rtl="0" eaLnBrk="1" fontAlgn="auto" latinLnBrk="0" hangingPunct="1">
              <a:lnSpc>
                <a:spcPct val="145000"/>
              </a:lnSpc>
              <a:spcBef>
                <a:spcPts val="502"/>
              </a:spcBef>
              <a:spcAft>
                <a:spcPts val="0"/>
              </a:spcAft>
              <a:buClrTx/>
              <a:buSzTx/>
              <a:buFont typeface="Arial" pitchFamily="34" charset="0"/>
              <a:buNone/>
              <a:tabLst/>
              <a:defRPr sz="1050">
                <a:latin typeface="+mj-lt"/>
              </a:defRPr>
            </a:lvl1pPr>
            <a:lvl2pPr marL="221966" marR="0" indent="-70445" algn="l" defTabSz="873301" rtl="0" eaLnBrk="1" fontAlgn="auto" latinLnBrk="0" hangingPunct="1">
              <a:lnSpc>
                <a:spcPct val="145000"/>
              </a:lnSpc>
              <a:spcBef>
                <a:spcPts val="0"/>
              </a:spcBef>
              <a:spcAft>
                <a:spcPts val="0"/>
              </a:spcAft>
              <a:buClrTx/>
              <a:buSzTx/>
              <a:buFont typeface="Wingdings" pitchFamily="2" charset="2"/>
              <a:buChar char="§"/>
              <a:tabLst/>
              <a:defRPr sz="900">
                <a:latin typeface="+mj-lt"/>
              </a:defRPr>
            </a:lvl2pPr>
            <a:lvl3pPr marL="366842" marR="0" indent="-78419" algn="l" defTabSz="873301" rtl="0" eaLnBrk="1" fontAlgn="auto" latinLnBrk="0" hangingPunct="1">
              <a:lnSpc>
                <a:spcPct val="145000"/>
              </a:lnSpc>
              <a:spcBef>
                <a:spcPts val="0"/>
              </a:spcBef>
              <a:spcAft>
                <a:spcPts val="0"/>
              </a:spcAft>
              <a:buClrTx/>
              <a:buSzPct val="100000"/>
              <a:buFont typeface="Arial" pitchFamily="34" charset="0"/>
              <a:buChar char="-"/>
              <a:tabLst/>
              <a:defRPr sz="900">
                <a:latin typeface="+mj-lt"/>
              </a:defRPr>
            </a:lvl3pPr>
            <a:lvl4pPr marL="528996" marR="0" indent="-143547" algn="l" defTabSz="873301" rtl="0" eaLnBrk="1" fontAlgn="auto" latinLnBrk="0" hangingPunct="1">
              <a:lnSpc>
                <a:spcPct val="145000"/>
              </a:lnSpc>
              <a:spcBef>
                <a:spcPts val="0"/>
              </a:spcBef>
              <a:spcAft>
                <a:spcPts val="0"/>
              </a:spcAft>
              <a:buClrTx/>
              <a:buSzPct val="100000"/>
              <a:buFont typeface="Courier New" pitchFamily="49" charset="0"/>
              <a:buChar char="o"/>
              <a:tabLst/>
              <a:defRPr sz="900" baseline="0">
                <a:latin typeface="+mj-lt"/>
              </a:defRPr>
            </a:lvl4pPr>
            <a:lvl5pPr marL="664568" marR="0" indent="-143547" algn="l" defTabSz="873301" rtl="0" eaLnBrk="1" fontAlgn="auto" latinLnBrk="0" hangingPunct="1">
              <a:lnSpc>
                <a:spcPct val="145000"/>
              </a:lnSpc>
              <a:spcBef>
                <a:spcPts val="0"/>
              </a:spcBef>
              <a:spcAft>
                <a:spcPts val="0"/>
              </a:spcAft>
              <a:buClrTx/>
              <a:buSzPct val="100000"/>
              <a:buFont typeface="Arial" pitchFamily="34" charset="0"/>
              <a:buChar char="•"/>
              <a:tabLst/>
              <a:defRPr sz="900">
                <a:latin typeface="+mj-lt"/>
              </a:defRPr>
            </a:lvl5pPr>
          </a:lstStyle>
          <a:p>
            <a:pPr marL="0" marR="0" lvl="0" indent="0" algn="l" defTabSz="873301" rtl="0" eaLnBrk="1" fontAlgn="auto" latinLnBrk="0" hangingPunct="1">
              <a:lnSpc>
                <a:spcPct val="145000"/>
              </a:lnSpc>
              <a:spcBef>
                <a:spcPts val="0"/>
              </a:spcBef>
              <a:spcAft>
                <a:spcPts val="0"/>
              </a:spcAft>
              <a:buClrTx/>
              <a:buSzTx/>
              <a:buFont typeface="Arial" pitchFamily="34" charset="0"/>
              <a:buNone/>
              <a:tabLst/>
              <a:defRPr/>
            </a:pPr>
            <a:r>
              <a:rPr kumimoji="0" lang="fr-FR" sz="1004" b="1" i="0" u="none" strike="noStrike" kern="1200" cap="none" spc="0" normalizeH="0" baseline="0" noProof="0">
                <a:ln>
                  <a:noFill/>
                </a:ln>
                <a:solidFill>
                  <a:srgbClr val="877873"/>
                </a:solidFill>
                <a:effectLst/>
                <a:uLnTx/>
                <a:uFillTx/>
                <a:latin typeface="+mn-lt"/>
                <a:ea typeface="+mn-ea"/>
                <a:cs typeface="+mn-cs"/>
              </a:rPr>
              <a:t>Texte de niveau 1</a:t>
            </a:r>
          </a:p>
          <a:p>
            <a:pPr marL="221966" marR="0" lvl="1" indent="-70445" algn="l" defTabSz="873301" rtl="0" eaLnBrk="1" fontAlgn="auto" latinLnBrk="0" hangingPunct="1">
              <a:lnSpc>
                <a:spcPct val="145000"/>
              </a:lnSpc>
              <a:spcBef>
                <a:spcPts val="0"/>
              </a:spcBef>
              <a:spcAft>
                <a:spcPts val="0"/>
              </a:spcAft>
              <a:buClrTx/>
              <a:buSzTx/>
              <a:buFont typeface="Wingdings" pitchFamily="2" charset="2"/>
              <a:buChar char="§"/>
              <a:tabLst/>
              <a:defRPr/>
            </a:pPr>
            <a:r>
              <a:rPr kumimoji="0" lang="fr-FR" sz="837" b="0" i="0" u="none" strike="noStrike" kern="1200" cap="none" spc="0" normalizeH="0" baseline="0" noProof="0">
                <a:ln>
                  <a:noFill/>
                </a:ln>
                <a:solidFill>
                  <a:srgbClr val="877873"/>
                </a:solidFill>
                <a:effectLst/>
                <a:uLnTx/>
                <a:uFillTx/>
                <a:latin typeface="+mn-lt"/>
                <a:ea typeface="+mn-ea"/>
                <a:cs typeface="+mn-cs"/>
              </a:rPr>
              <a:t>Texte niveau 2</a:t>
            </a:r>
          </a:p>
          <a:p>
            <a:pPr marL="366842" marR="0" lvl="2" indent="-78419" algn="l" defTabSz="873301" rtl="0" eaLnBrk="1" fontAlgn="auto" latinLnBrk="0" hangingPunct="1">
              <a:lnSpc>
                <a:spcPct val="145000"/>
              </a:lnSpc>
              <a:spcBef>
                <a:spcPts val="0"/>
              </a:spcBef>
              <a:spcAft>
                <a:spcPts val="0"/>
              </a:spcAft>
              <a:buClrTx/>
              <a:buSzPct val="100000"/>
              <a:buFont typeface="Arial" pitchFamily="34" charset="0"/>
              <a:buChar char="-"/>
              <a:tabLst/>
              <a:defRPr/>
            </a:pPr>
            <a:r>
              <a:rPr kumimoji="0" lang="fr-FR" sz="837" b="0" i="0" u="none" strike="noStrike" kern="1200" cap="none" spc="0" normalizeH="0" baseline="0" noProof="0">
                <a:ln>
                  <a:noFill/>
                </a:ln>
                <a:solidFill>
                  <a:srgbClr val="877873"/>
                </a:solidFill>
                <a:effectLst/>
                <a:uLnTx/>
                <a:uFillTx/>
                <a:latin typeface="+mn-lt"/>
                <a:ea typeface="+mn-ea"/>
                <a:cs typeface="+mn-cs"/>
              </a:rPr>
              <a:t>Texte niveau 3</a:t>
            </a:r>
          </a:p>
          <a:p>
            <a:pPr marL="528996" marR="0" lvl="3" indent="-143547" algn="l" defTabSz="873301" rtl="0" eaLnBrk="1" fontAlgn="auto" latinLnBrk="0" hangingPunct="1">
              <a:lnSpc>
                <a:spcPct val="145000"/>
              </a:lnSpc>
              <a:spcBef>
                <a:spcPts val="0"/>
              </a:spcBef>
              <a:spcAft>
                <a:spcPts val="0"/>
              </a:spcAft>
              <a:buClrTx/>
              <a:buSzPct val="100000"/>
              <a:buFont typeface="Courier New" pitchFamily="49" charset="0"/>
              <a:buChar char="o"/>
              <a:tabLst/>
              <a:defRPr/>
            </a:pPr>
            <a:r>
              <a:rPr kumimoji="0" lang="fr-FR" sz="837" b="0" i="0" u="none" strike="noStrike" kern="1200" cap="none" spc="0" normalizeH="0" baseline="0" noProof="0">
                <a:ln>
                  <a:noFill/>
                </a:ln>
                <a:solidFill>
                  <a:srgbClr val="877873"/>
                </a:solidFill>
                <a:effectLst/>
                <a:uLnTx/>
                <a:uFillTx/>
                <a:latin typeface="+mn-lt"/>
                <a:ea typeface="+mn-ea"/>
                <a:cs typeface="+mn-cs"/>
              </a:rPr>
              <a:t>Texte niveau 4</a:t>
            </a:r>
          </a:p>
          <a:p>
            <a:pPr marL="664568" marR="0" lvl="4" indent="-143547" algn="l" defTabSz="873301" rtl="0" eaLnBrk="1" fontAlgn="auto" latinLnBrk="0" hangingPunct="1">
              <a:lnSpc>
                <a:spcPct val="145000"/>
              </a:lnSpc>
              <a:spcBef>
                <a:spcPts val="0"/>
              </a:spcBef>
              <a:spcAft>
                <a:spcPts val="0"/>
              </a:spcAft>
              <a:buClrTx/>
              <a:buSzPct val="100000"/>
              <a:buFont typeface="Arial" pitchFamily="34" charset="0"/>
              <a:buChar char="•"/>
              <a:tabLst/>
              <a:defRPr/>
            </a:pPr>
            <a:r>
              <a:rPr kumimoji="0" lang="fr-FR" sz="837" b="0" i="0" u="none" strike="noStrike" kern="1200" cap="none" spc="0" normalizeH="0" baseline="0" noProof="0">
                <a:ln>
                  <a:noFill/>
                </a:ln>
                <a:solidFill>
                  <a:srgbClr val="877873"/>
                </a:solidFill>
                <a:effectLst/>
                <a:uLnTx/>
                <a:uFillTx/>
                <a:latin typeface="+mn-lt"/>
                <a:ea typeface="+mn-ea"/>
                <a:cs typeface="+mn-cs"/>
              </a:rPr>
              <a:t>Texte niveau 5</a:t>
            </a:r>
          </a:p>
        </p:txBody>
      </p:sp>
      <p:sp>
        <p:nvSpPr>
          <p:cNvPr id="4" name="Espace réservé du contenu 2"/>
          <p:cNvSpPr>
            <a:spLocks noGrp="1"/>
          </p:cNvSpPr>
          <p:nvPr>
            <p:ph idx="10" hasCustomPrompt="1"/>
          </p:nvPr>
        </p:nvSpPr>
        <p:spPr bwMode="gray">
          <a:xfrm>
            <a:off x="6096001" y="1468648"/>
            <a:ext cx="4679665" cy="4506727"/>
          </a:xfrm>
        </p:spPr>
        <p:txBody>
          <a:bodyPr/>
          <a:lstStyle>
            <a:lvl1pPr marL="0" marR="0" indent="0" algn="l" defTabSz="873301" rtl="0" eaLnBrk="1" fontAlgn="auto" latinLnBrk="0" hangingPunct="1">
              <a:lnSpc>
                <a:spcPct val="145000"/>
              </a:lnSpc>
              <a:spcBef>
                <a:spcPts val="502"/>
              </a:spcBef>
              <a:spcAft>
                <a:spcPts val="0"/>
              </a:spcAft>
              <a:buClrTx/>
              <a:buSzTx/>
              <a:buFont typeface="Arial" pitchFamily="34" charset="0"/>
              <a:buNone/>
              <a:tabLst/>
              <a:defRPr sz="1050">
                <a:latin typeface="+mj-lt"/>
              </a:defRPr>
            </a:lvl1pPr>
            <a:lvl2pPr marL="221966" marR="0" indent="-70445" algn="l" defTabSz="873301" rtl="0" eaLnBrk="1" fontAlgn="auto" latinLnBrk="0" hangingPunct="1">
              <a:lnSpc>
                <a:spcPct val="145000"/>
              </a:lnSpc>
              <a:spcBef>
                <a:spcPts val="0"/>
              </a:spcBef>
              <a:spcAft>
                <a:spcPts val="0"/>
              </a:spcAft>
              <a:buClrTx/>
              <a:buSzTx/>
              <a:buFont typeface="Wingdings" pitchFamily="2" charset="2"/>
              <a:buChar char="§"/>
              <a:tabLst/>
              <a:defRPr sz="900">
                <a:latin typeface="+mj-lt"/>
              </a:defRPr>
            </a:lvl2pPr>
            <a:lvl3pPr marL="366842" marR="0" indent="-78419" algn="l" defTabSz="873301" rtl="0" eaLnBrk="1" fontAlgn="auto" latinLnBrk="0" hangingPunct="1">
              <a:lnSpc>
                <a:spcPct val="145000"/>
              </a:lnSpc>
              <a:spcBef>
                <a:spcPts val="0"/>
              </a:spcBef>
              <a:spcAft>
                <a:spcPts val="0"/>
              </a:spcAft>
              <a:buClrTx/>
              <a:buSzPct val="100000"/>
              <a:buFont typeface="Arial" pitchFamily="34" charset="0"/>
              <a:buChar char="-"/>
              <a:tabLst/>
              <a:defRPr sz="900">
                <a:latin typeface="+mj-lt"/>
              </a:defRPr>
            </a:lvl3pPr>
            <a:lvl4pPr marL="528996" marR="0" indent="-143547" algn="l" defTabSz="873301" rtl="0" eaLnBrk="1" fontAlgn="auto" latinLnBrk="0" hangingPunct="1">
              <a:lnSpc>
                <a:spcPct val="145000"/>
              </a:lnSpc>
              <a:spcBef>
                <a:spcPts val="0"/>
              </a:spcBef>
              <a:spcAft>
                <a:spcPts val="0"/>
              </a:spcAft>
              <a:buClrTx/>
              <a:buSzPct val="100000"/>
              <a:buFont typeface="Courier New" pitchFamily="49" charset="0"/>
              <a:buChar char="o"/>
              <a:tabLst/>
              <a:defRPr sz="900" baseline="0">
                <a:latin typeface="+mj-lt"/>
              </a:defRPr>
            </a:lvl4pPr>
            <a:lvl5pPr marL="664568" marR="0" indent="-143547" algn="l" defTabSz="873301" rtl="0" eaLnBrk="1" fontAlgn="auto" latinLnBrk="0" hangingPunct="1">
              <a:lnSpc>
                <a:spcPct val="145000"/>
              </a:lnSpc>
              <a:spcBef>
                <a:spcPts val="0"/>
              </a:spcBef>
              <a:spcAft>
                <a:spcPts val="0"/>
              </a:spcAft>
              <a:buClrTx/>
              <a:buSzPct val="100000"/>
              <a:buFont typeface="Arial" pitchFamily="34" charset="0"/>
              <a:buChar char="•"/>
              <a:tabLst/>
              <a:defRPr sz="900">
                <a:latin typeface="+mj-lt"/>
              </a:defRPr>
            </a:lvl5pPr>
          </a:lstStyle>
          <a:p>
            <a:pPr marL="0" marR="0" lvl="0" indent="0" algn="l" defTabSz="873301" rtl="0" eaLnBrk="1" fontAlgn="auto" latinLnBrk="0" hangingPunct="1">
              <a:lnSpc>
                <a:spcPct val="145000"/>
              </a:lnSpc>
              <a:spcBef>
                <a:spcPts val="0"/>
              </a:spcBef>
              <a:spcAft>
                <a:spcPts val="0"/>
              </a:spcAft>
              <a:buClrTx/>
              <a:buSzTx/>
              <a:buFont typeface="Arial" pitchFamily="34" charset="0"/>
              <a:buNone/>
              <a:tabLst/>
              <a:defRPr/>
            </a:pPr>
            <a:r>
              <a:rPr kumimoji="0" lang="fr-FR" sz="1004" b="1" i="0" u="none" strike="noStrike" kern="1200" cap="none" spc="0" normalizeH="0" baseline="0" noProof="0">
                <a:ln>
                  <a:noFill/>
                </a:ln>
                <a:solidFill>
                  <a:srgbClr val="877873"/>
                </a:solidFill>
                <a:effectLst/>
                <a:uLnTx/>
                <a:uFillTx/>
                <a:latin typeface="+mn-lt"/>
                <a:ea typeface="+mn-ea"/>
                <a:cs typeface="+mn-cs"/>
              </a:rPr>
              <a:t>Texte de niveau 1</a:t>
            </a:r>
          </a:p>
          <a:p>
            <a:pPr marL="221966" marR="0" lvl="1" indent="-70445" algn="l" defTabSz="873301" rtl="0" eaLnBrk="1" fontAlgn="auto" latinLnBrk="0" hangingPunct="1">
              <a:lnSpc>
                <a:spcPct val="145000"/>
              </a:lnSpc>
              <a:spcBef>
                <a:spcPts val="0"/>
              </a:spcBef>
              <a:spcAft>
                <a:spcPts val="0"/>
              </a:spcAft>
              <a:buClrTx/>
              <a:buSzTx/>
              <a:buFont typeface="Wingdings" pitchFamily="2" charset="2"/>
              <a:buChar char="§"/>
              <a:tabLst/>
              <a:defRPr/>
            </a:pPr>
            <a:r>
              <a:rPr kumimoji="0" lang="fr-FR" sz="837" b="0" i="0" u="none" strike="noStrike" kern="1200" cap="none" spc="0" normalizeH="0" baseline="0" noProof="0">
                <a:ln>
                  <a:noFill/>
                </a:ln>
                <a:solidFill>
                  <a:srgbClr val="877873"/>
                </a:solidFill>
                <a:effectLst/>
                <a:uLnTx/>
                <a:uFillTx/>
                <a:latin typeface="+mn-lt"/>
                <a:ea typeface="+mn-ea"/>
                <a:cs typeface="+mn-cs"/>
              </a:rPr>
              <a:t>Texte niveau 2</a:t>
            </a:r>
          </a:p>
          <a:p>
            <a:pPr marL="366842" marR="0" lvl="2" indent="-78419" algn="l" defTabSz="873301" rtl="0" eaLnBrk="1" fontAlgn="auto" latinLnBrk="0" hangingPunct="1">
              <a:lnSpc>
                <a:spcPct val="145000"/>
              </a:lnSpc>
              <a:spcBef>
                <a:spcPts val="0"/>
              </a:spcBef>
              <a:spcAft>
                <a:spcPts val="0"/>
              </a:spcAft>
              <a:buClrTx/>
              <a:buSzPct val="100000"/>
              <a:buFont typeface="Arial" pitchFamily="34" charset="0"/>
              <a:buChar char="-"/>
              <a:tabLst/>
              <a:defRPr/>
            </a:pPr>
            <a:r>
              <a:rPr kumimoji="0" lang="fr-FR" sz="837" b="0" i="0" u="none" strike="noStrike" kern="1200" cap="none" spc="0" normalizeH="0" baseline="0" noProof="0">
                <a:ln>
                  <a:noFill/>
                </a:ln>
                <a:solidFill>
                  <a:srgbClr val="877873"/>
                </a:solidFill>
                <a:effectLst/>
                <a:uLnTx/>
                <a:uFillTx/>
                <a:latin typeface="+mn-lt"/>
                <a:ea typeface="+mn-ea"/>
                <a:cs typeface="+mn-cs"/>
              </a:rPr>
              <a:t>Texte niveau 3</a:t>
            </a:r>
          </a:p>
          <a:p>
            <a:pPr marL="528996" marR="0" lvl="3" indent="-143547" algn="l" defTabSz="873301" rtl="0" eaLnBrk="1" fontAlgn="auto" latinLnBrk="0" hangingPunct="1">
              <a:lnSpc>
                <a:spcPct val="145000"/>
              </a:lnSpc>
              <a:spcBef>
                <a:spcPts val="0"/>
              </a:spcBef>
              <a:spcAft>
                <a:spcPts val="0"/>
              </a:spcAft>
              <a:buClrTx/>
              <a:buSzPct val="100000"/>
              <a:buFont typeface="Courier New" pitchFamily="49" charset="0"/>
              <a:buChar char="o"/>
              <a:tabLst/>
              <a:defRPr/>
            </a:pPr>
            <a:r>
              <a:rPr kumimoji="0" lang="fr-FR" sz="837" b="0" i="0" u="none" strike="noStrike" kern="1200" cap="none" spc="0" normalizeH="0" baseline="0" noProof="0">
                <a:ln>
                  <a:noFill/>
                </a:ln>
                <a:solidFill>
                  <a:srgbClr val="877873"/>
                </a:solidFill>
                <a:effectLst/>
                <a:uLnTx/>
                <a:uFillTx/>
                <a:latin typeface="+mn-lt"/>
                <a:ea typeface="+mn-ea"/>
                <a:cs typeface="+mn-cs"/>
              </a:rPr>
              <a:t>Texte niveau 4</a:t>
            </a:r>
          </a:p>
          <a:p>
            <a:pPr marL="664568" marR="0" lvl="4" indent="-143547" algn="l" defTabSz="873301" rtl="0" eaLnBrk="1" fontAlgn="auto" latinLnBrk="0" hangingPunct="1">
              <a:lnSpc>
                <a:spcPct val="145000"/>
              </a:lnSpc>
              <a:spcBef>
                <a:spcPts val="0"/>
              </a:spcBef>
              <a:spcAft>
                <a:spcPts val="0"/>
              </a:spcAft>
              <a:buClrTx/>
              <a:buSzPct val="100000"/>
              <a:buFont typeface="Arial" pitchFamily="34" charset="0"/>
              <a:buChar char="•"/>
              <a:tabLst/>
              <a:defRPr/>
            </a:pPr>
            <a:r>
              <a:rPr kumimoji="0" lang="fr-FR" sz="837" b="0" i="0" u="none" strike="noStrike" kern="1200" cap="none" spc="0" normalizeH="0" baseline="0" noProof="0">
                <a:ln>
                  <a:noFill/>
                </a:ln>
                <a:solidFill>
                  <a:srgbClr val="877873"/>
                </a:solidFill>
                <a:effectLst/>
                <a:uLnTx/>
                <a:uFillTx/>
                <a:latin typeface="+mn-lt"/>
                <a:ea typeface="+mn-ea"/>
                <a:cs typeface="+mn-cs"/>
              </a:rPr>
              <a:t>Texte niveau 5</a:t>
            </a:r>
          </a:p>
        </p:txBody>
      </p:sp>
    </p:spTree>
    <p:extLst>
      <p:ext uri="{BB962C8B-B14F-4D97-AF65-F5344CB8AC3E}">
        <p14:creationId xmlns:p14="http://schemas.microsoft.com/office/powerpoint/2010/main" val="1638565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414310"/>
            <a:ext cx="12192000"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800" dirty="0"/>
          </a:p>
        </p:txBody>
      </p:sp>
      <p:sp>
        <p:nvSpPr>
          <p:cNvPr id="2" name="Title Placeholder 1"/>
          <p:cNvSpPr>
            <a:spLocks noGrp="1"/>
          </p:cNvSpPr>
          <p:nvPr>
            <p:ph type="title"/>
          </p:nvPr>
        </p:nvSpPr>
        <p:spPr>
          <a:xfrm>
            <a:off x="1016000" y="274638"/>
            <a:ext cx="10160000" cy="1143000"/>
          </a:xfrm>
          <a:prstGeom prst="rect">
            <a:avLst/>
          </a:prstGeom>
        </p:spPr>
        <p:txBody>
          <a:bodyPr vert="horz" lIns="91440" tIns="45720" rIns="91440" bIns="45720" rtlCol="0" anchor="ctr">
            <a:noAutofit/>
          </a:bodyPr>
          <a:lstStyle/>
          <a:p>
            <a:pPr lvl="0"/>
            <a:r>
              <a:rPr lang="fr-FR" dirty="0"/>
              <a:t>CLIQUEZ ET MODIFIEZ LE TITRE</a:t>
            </a:r>
            <a:endParaRPr lang="en-US" dirty="0"/>
          </a:p>
        </p:txBody>
      </p:sp>
      <p:sp>
        <p:nvSpPr>
          <p:cNvPr id="3" name="Text Placeholder 2"/>
          <p:cNvSpPr>
            <a:spLocks noGrp="1"/>
          </p:cNvSpPr>
          <p:nvPr>
            <p:ph type="body" idx="1"/>
          </p:nvPr>
        </p:nvSpPr>
        <p:spPr>
          <a:xfrm>
            <a:off x="1016000" y="1417638"/>
            <a:ext cx="10160000" cy="4983162"/>
          </a:xfrm>
          <a:prstGeom prst="rect">
            <a:avLst/>
          </a:prstGeom>
        </p:spPr>
        <p:txBody>
          <a:bodyPr vert="horz" lIns="0" tIns="45720" rIns="0" bIns="45720" numCol="1" rtlCol="0" anchor="t">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12" name="Footer Placeholder 5"/>
          <p:cNvSpPr>
            <a:spLocks noGrp="1"/>
          </p:cNvSpPr>
          <p:nvPr>
            <p:ph type="ftr" sz="quarter" idx="3"/>
          </p:nvPr>
        </p:nvSpPr>
        <p:spPr>
          <a:xfrm>
            <a:off x="1038088" y="6434370"/>
            <a:ext cx="8888461" cy="365760"/>
          </a:xfrm>
          <a:prstGeom prst="rect">
            <a:avLst/>
          </a:prstGeom>
        </p:spPr>
        <p:txBody>
          <a:bodyPr/>
          <a:lstStyle>
            <a:lvl1pPr>
              <a:defRPr sz="1100" b="0" i="0">
                <a:solidFill>
                  <a:schemeClr val="accent5"/>
                </a:solidFill>
                <a:latin typeface="Oswald Light"/>
                <a:cs typeface="Oswald Light"/>
              </a:defRPr>
            </a:lvl1pPr>
          </a:lstStyle>
          <a:p>
            <a:endParaRPr lang="en-US" dirty="0"/>
          </a:p>
        </p:txBody>
      </p:sp>
      <p:sp>
        <p:nvSpPr>
          <p:cNvPr id="13" name="Slide Number Placeholder 6"/>
          <p:cNvSpPr>
            <a:spLocks noGrp="1"/>
          </p:cNvSpPr>
          <p:nvPr>
            <p:ph type="sldNum" sz="quarter" idx="4"/>
          </p:nvPr>
        </p:nvSpPr>
        <p:spPr>
          <a:xfrm>
            <a:off x="94615" y="6434370"/>
            <a:ext cx="731520" cy="396240"/>
          </a:xfrm>
          <a:prstGeom prst="bracketPair">
            <a:avLst>
              <a:gd name="adj" fmla="val 17949"/>
            </a:avLst>
          </a:prstGeom>
        </p:spPr>
        <p:txBody>
          <a:bodyPr/>
          <a:lstStyle>
            <a:lvl1pPr>
              <a:defRPr sz="1100" b="0" i="0">
                <a:solidFill>
                  <a:schemeClr val="accent4"/>
                </a:solidFill>
                <a:latin typeface="Oswald Regular"/>
                <a:cs typeface="Oswald Regular"/>
              </a:defRPr>
            </a:lvl1pPr>
          </a:lstStyle>
          <a:p>
            <a:fld id="{6E2D2B3B-882E-40F3-A32F-6DD516915044}" type="slidenum">
              <a:rPr lang="en-US" smtClean="0"/>
              <a:pPr/>
              <a:t>‹#›</a:t>
            </a:fld>
            <a:endParaRPr lang="en-US" dirty="0"/>
          </a:p>
        </p:txBody>
      </p:sp>
      <p:pic>
        <p:nvPicPr>
          <p:cNvPr id="11" name="Image 10">
            <a:extLst>
              <a:ext uri="{FF2B5EF4-FFF2-40B4-BE49-F238E27FC236}">
                <a16:creationId xmlns:a16="http://schemas.microsoft.com/office/drawing/2014/main" id="{D90A2809-B1ED-4D4A-913B-440A0217FA0B}"/>
              </a:ext>
            </a:extLst>
          </p:cNvPr>
          <p:cNvPicPr>
            <a:picLocks noChangeAspect="1"/>
          </p:cNvPicPr>
          <p:nvPr/>
        </p:nvPicPr>
        <p:blipFill>
          <a:blip r:embed="rId10"/>
          <a:stretch>
            <a:fillRect/>
          </a:stretch>
        </p:blipFill>
        <p:spPr>
          <a:xfrm>
            <a:off x="10477646" y="6499800"/>
            <a:ext cx="1611420" cy="259994"/>
          </a:xfrm>
          <a:prstGeom prst="rect">
            <a:avLst/>
          </a:prstGeom>
        </p:spPr>
      </p:pic>
    </p:spTree>
    <p:extLst>
      <p:ext uri="{BB962C8B-B14F-4D97-AF65-F5344CB8AC3E}">
        <p14:creationId xmlns:p14="http://schemas.microsoft.com/office/powerpoint/2010/main" val="155671737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739" r:id="rId3"/>
    <p:sldLayoutId id="2147483677" r:id="rId4"/>
    <p:sldLayoutId id="2147483681" r:id="rId5"/>
    <p:sldLayoutId id="2147483737" r:id="rId6"/>
    <p:sldLayoutId id="2147483738" r:id="rId7"/>
    <p:sldLayoutId id="2147483740" r:id="rId8"/>
  </p:sldLayoutIdLst>
  <p:hf hdr="0" ftr="0" dt="0"/>
  <p:txStyles>
    <p:titleStyle>
      <a:lvl1pPr algn="l" defTabSz="914400" rtl="0" eaLnBrk="1" latinLnBrk="0" hangingPunct="1">
        <a:spcBef>
          <a:spcPct val="0"/>
        </a:spcBef>
        <a:buNone/>
        <a:defRPr sz="2400" b="0" i="0" u="none" kern="1200" cap="none" spc="0" baseline="0">
          <a:ln>
            <a:noFill/>
          </a:ln>
          <a:solidFill>
            <a:schemeClr val="tx1"/>
          </a:solidFill>
          <a:effectLst/>
          <a:latin typeface="Oswald Bold"/>
          <a:ea typeface="+mj-ea"/>
          <a:cs typeface="Oswald Bold"/>
        </a:defRPr>
      </a:lvl1pPr>
    </p:titleStyle>
    <p:bodyStyle>
      <a:lvl1pPr marL="114300" indent="0" algn="l" defTabSz="914400" rtl="0" eaLnBrk="1" latinLnBrk="0" hangingPunct="1">
        <a:lnSpc>
          <a:spcPct val="120000"/>
        </a:lnSpc>
        <a:spcBef>
          <a:spcPct val="20000"/>
        </a:spcBef>
        <a:buClr>
          <a:srgbClr val="0092D2"/>
        </a:buClr>
        <a:buFont typeface="Arial"/>
        <a:buNone/>
        <a:defRPr lang="fr-FR" sz="1300" b="0" i="0" u="none" kern="1500" baseline="0" dirty="0" smtClean="0">
          <a:solidFill>
            <a:srgbClr val="505150"/>
          </a:solidFill>
          <a:uFillTx/>
          <a:latin typeface="Century Gothic"/>
          <a:ea typeface="+mn-ea"/>
          <a:cs typeface="Century Gothic"/>
        </a:defRPr>
      </a:lvl1pPr>
      <a:lvl2pPr marL="582930" indent="-171450" algn="l" defTabSz="914400" rtl="0" eaLnBrk="1" latinLnBrk="0" hangingPunct="1">
        <a:lnSpc>
          <a:spcPct val="120000"/>
        </a:lnSpc>
        <a:spcBef>
          <a:spcPct val="20000"/>
        </a:spcBef>
        <a:buClr>
          <a:srgbClr val="0092D2"/>
        </a:buClr>
        <a:buFont typeface="Arial"/>
        <a:buChar char="•"/>
        <a:defRPr lang="fr-FR" sz="1200" b="0" i="0" u="none" kern="1500" baseline="0" dirty="0" smtClean="0">
          <a:solidFill>
            <a:srgbClr val="505150"/>
          </a:solidFill>
          <a:uFillTx/>
          <a:latin typeface="Century Gothic"/>
          <a:ea typeface="+mn-ea"/>
          <a:cs typeface="Century Gothic"/>
        </a:defRPr>
      </a:lvl2pPr>
      <a:lvl3pPr marL="948690" indent="-171450" algn="l" defTabSz="914400" rtl="0" eaLnBrk="1" latinLnBrk="0" hangingPunct="1">
        <a:lnSpc>
          <a:spcPct val="120000"/>
        </a:lnSpc>
        <a:spcBef>
          <a:spcPct val="20000"/>
        </a:spcBef>
        <a:buClr>
          <a:srgbClr val="0092D2"/>
        </a:buClr>
        <a:buSzPct val="100000"/>
        <a:buFont typeface="Lucida Grande"/>
        <a:buChar char="-"/>
        <a:defRPr lang="fr-FR" sz="1200" b="0" i="0" u="none" kern="1500" baseline="0" dirty="0" smtClean="0">
          <a:solidFill>
            <a:srgbClr val="505150"/>
          </a:solidFill>
          <a:uFillTx/>
          <a:latin typeface="Century Gothic"/>
          <a:ea typeface="+mn-ea"/>
          <a:cs typeface="Century Gothic"/>
        </a:defRPr>
      </a:lvl3pPr>
      <a:lvl4pPr marL="1223010" indent="-171450" algn="l" defTabSz="914400" rtl="0" eaLnBrk="1" latinLnBrk="0" hangingPunct="1">
        <a:lnSpc>
          <a:spcPct val="120000"/>
        </a:lnSpc>
        <a:spcBef>
          <a:spcPct val="20000"/>
        </a:spcBef>
        <a:buClr>
          <a:srgbClr val="0092D2"/>
        </a:buClr>
        <a:buFont typeface="Lucida Grande"/>
        <a:buChar char="&gt;"/>
        <a:defRPr lang="fr-FR" sz="1200" b="0" i="0" u="none" kern="1500" baseline="0" dirty="0" smtClean="0">
          <a:solidFill>
            <a:srgbClr val="505150"/>
          </a:solidFill>
          <a:uFillTx/>
          <a:latin typeface="Century Gothic"/>
          <a:ea typeface="+mn-ea"/>
          <a:cs typeface="Century Gothic"/>
        </a:defRPr>
      </a:lvl4pPr>
      <a:lvl5pPr marL="1325880" indent="0" algn="l" defTabSz="914400" rtl="0" eaLnBrk="1" latinLnBrk="0" hangingPunct="1">
        <a:lnSpc>
          <a:spcPct val="120000"/>
        </a:lnSpc>
        <a:spcBef>
          <a:spcPct val="20000"/>
        </a:spcBef>
        <a:buClr>
          <a:srgbClr val="0092D2"/>
        </a:buClr>
        <a:buFont typeface="Arial"/>
        <a:buNone/>
        <a:defRPr lang="en-US" sz="1200" b="0" i="0" u="none" kern="1500" baseline="0" dirty="0">
          <a:solidFill>
            <a:srgbClr val="505150"/>
          </a:solidFill>
          <a:uFillTx/>
          <a:latin typeface="Century Gothic"/>
          <a:ea typeface="+mn-ea"/>
          <a:cs typeface="Century Gothic"/>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2.xml"/><Relationship Id="rId5" Type="http://schemas.openxmlformats.org/officeDocument/2006/relationships/image" Target="../media/image3.emf"/><Relationship Id="rId4" Type="http://schemas.openxmlformats.org/officeDocument/2006/relationships/oleObject" Target="../embeddings/oleObject6.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3.xml"/><Relationship Id="rId5" Type="http://schemas.openxmlformats.org/officeDocument/2006/relationships/image" Target="../media/image3.emf"/><Relationship Id="rId4" Type="http://schemas.openxmlformats.org/officeDocument/2006/relationships/oleObject" Target="../embeddings/oleObject5.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3.emf"/><Relationship Id="rId4" Type="http://schemas.openxmlformats.org/officeDocument/2006/relationships/oleObject" Target="../embeddings/oleObject5.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5.xml"/><Relationship Id="rId5" Type="http://schemas.openxmlformats.org/officeDocument/2006/relationships/image" Target="../media/image3.emf"/><Relationship Id="rId4" Type="http://schemas.openxmlformats.org/officeDocument/2006/relationships/oleObject" Target="../embeddings/oleObject5.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6.xml"/><Relationship Id="rId5" Type="http://schemas.openxmlformats.org/officeDocument/2006/relationships/image" Target="../media/image12.sv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2.xml"/><Relationship Id="rId7" Type="http://schemas.openxmlformats.org/officeDocument/2006/relationships/image" Target="../media/image6.sv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3.emf"/><Relationship Id="rId10" Type="http://schemas.openxmlformats.org/officeDocument/2006/relationships/image" Target="../media/image9.png"/><Relationship Id="rId4" Type="http://schemas.openxmlformats.org/officeDocument/2006/relationships/oleObject" Target="../embeddings/oleObject2.bin"/><Relationship Id="rId9" Type="http://schemas.openxmlformats.org/officeDocument/2006/relationships/image" Target="../media/image8.svg"/></Relationships>
</file>

<file path=ppt/slides/_rels/slide20.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notesSlide" Target="../notesSlides/notesSlide15.xml"/><Relationship Id="rId7"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17.xml"/><Relationship Id="rId6" Type="http://schemas.openxmlformats.org/officeDocument/2006/relationships/hyperlink" Target="https://www.linfodurable.fr/social/protection-de-lenfance-le-decret-sur-les-hotels-juge-insuffisant-43855#goog_rewarded" TargetMode="External"/><Relationship Id="rId5" Type="http://schemas.openxmlformats.org/officeDocument/2006/relationships/image" Target="../media/image3.emf"/><Relationship Id="rId4" Type="http://schemas.openxmlformats.org/officeDocument/2006/relationships/oleObject" Target="../embeddings/oleObject7.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image" Target="../media/image3.emf"/><Relationship Id="rId4" Type="http://schemas.openxmlformats.org/officeDocument/2006/relationships/oleObject" Target="../embeddings/oleObject6.bin"/></Relationships>
</file>

<file path=ppt/slides/_rels/slide2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2.xml"/><Relationship Id="rId7" Type="http://schemas.openxmlformats.org/officeDocument/2006/relationships/image" Target="../media/image6.sv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3.emf"/><Relationship Id="rId10" Type="http://schemas.openxmlformats.org/officeDocument/2006/relationships/image" Target="../media/image9.png"/><Relationship Id="rId4" Type="http://schemas.openxmlformats.org/officeDocument/2006/relationships/oleObject" Target="../embeddings/oleObject2.bin"/><Relationship Id="rId9" Type="http://schemas.openxmlformats.org/officeDocument/2006/relationships/image" Target="../media/image8.sv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1.xml"/><Relationship Id="rId5" Type="http://schemas.openxmlformats.org/officeDocument/2006/relationships/image" Target="../media/image3.emf"/><Relationship Id="rId4" Type="http://schemas.openxmlformats.org/officeDocument/2006/relationships/oleObject" Target="../embeddings/oleObject8.bin"/></Relationships>
</file>

<file path=ppt/slides/_rels/slide2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24.xml"/><Relationship Id="rId7" Type="http://schemas.openxmlformats.org/officeDocument/2006/relationships/image" Target="../media/image3.emf"/><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oleObject" Target="../embeddings/oleObject9.bin"/><Relationship Id="rId5" Type="http://schemas.openxmlformats.org/officeDocument/2006/relationships/notesSlide" Target="../notesSlides/notesSlide18.xml"/><Relationship Id="rId4" Type="http://schemas.openxmlformats.org/officeDocument/2006/relationships/slideLayout" Target="../slideLayouts/slideLayout2.xml"/><Relationship Id="rId9" Type="http://schemas.openxmlformats.org/officeDocument/2006/relationships/image" Target="../media/image12.svg"/></Relationships>
</file>

<file path=ppt/slides/_rels/slide2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27.xml"/><Relationship Id="rId7" Type="http://schemas.openxmlformats.org/officeDocument/2006/relationships/image" Target="../media/image3.emf"/><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oleObject" Target="../embeddings/oleObject9.bin"/><Relationship Id="rId5" Type="http://schemas.openxmlformats.org/officeDocument/2006/relationships/notesSlide" Target="../notesSlides/notesSlide19.xml"/><Relationship Id="rId4" Type="http://schemas.openxmlformats.org/officeDocument/2006/relationships/slideLayout" Target="../slideLayouts/slideLayout2.xml"/><Relationship Id="rId9" Type="http://schemas.openxmlformats.org/officeDocument/2006/relationships/image" Target="../media/image12.svg"/></Relationships>
</file>

<file path=ppt/slides/_rels/slide2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30.xml"/><Relationship Id="rId7" Type="http://schemas.openxmlformats.org/officeDocument/2006/relationships/image" Target="../media/image3.emf"/><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oleObject" Target="../embeddings/oleObject9.bin"/><Relationship Id="rId5" Type="http://schemas.openxmlformats.org/officeDocument/2006/relationships/notesSlide" Target="../notesSlides/notesSlide20.xml"/><Relationship Id="rId4" Type="http://schemas.openxmlformats.org/officeDocument/2006/relationships/slideLayout" Target="../slideLayouts/slideLayout2.xml"/><Relationship Id="rId9" Type="http://schemas.openxmlformats.org/officeDocument/2006/relationships/image" Target="../media/image12.sv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hyperlink" Target="https://www.cairn.info/revue-sante-publique-2018-3-page-349.htm" TargetMode="External"/><Relationship Id="rId2" Type="http://schemas.openxmlformats.org/officeDocument/2006/relationships/slideLayout" Target="../slideLayouts/slideLayout2.xml"/><Relationship Id="rId1" Type="http://schemas.openxmlformats.org/officeDocument/2006/relationships/tags" Target="../tags/tag31.xml"/><Relationship Id="rId6" Type="http://schemas.openxmlformats.org/officeDocument/2006/relationships/image" Target="../media/image15.png"/><Relationship Id="rId5" Type="http://schemas.openxmlformats.org/officeDocument/2006/relationships/image" Target="../media/image3.emf"/><Relationship Id="rId4" Type="http://schemas.openxmlformats.org/officeDocument/2006/relationships/oleObject" Target="../embeddings/oleObject10.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hyperlink" Target="https://www.cairn.info/revue-sante-publique-2018-3-page-349.htm" TargetMode="External"/><Relationship Id="rId2" Type="http://schemas.openxmlformats.org/officeDocument/2006/relationships/slideLayout" Target="../slideLayouts/slideLayout2.xml"/><Relationship Id="rId1" Type="http://schemas.openxmlformats.org/officeDocument/2006/relationships/tags" Target="../tags/tag32.xml"/><Relationship Id="rId6" Type="http://schemas.openxmlformats.org/officeDocument/2006/relationships/image" Target="../media/image16.png"/><Relationship Id="rId5" Type="http://schemas.openxmlformats.org/officeDocument/2006/relationships/image" Target="../media/image3.emf"/><Relationship Id="rId4" Type="http://schemas.openxmlformats.org/officeDocument/2006/relationships/oleObject" Target="../embeddings/oleObject11.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12.svg"/><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3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svg"/><Relationship Id="rId4" Type="http://schemas.openxmlformats.org/officeDocument/2006/relationships/image" Target="../media/image24.png"/><Relationship Id="rId9" Type="http://schemas.openxmlformats.org/officeDocument/2006/relationships/image" Target="../media/image29.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8.xml"/><Relationship Id="rId1" Type="http://schemas.openxmlformats.org/officeDocument/2006/relationships/tags" Target="../tags/tag33.xml"/><Relationship Id="rId5" Type="http://schemas.openxmlformats.org/officeDocument/2006/relationships/image" Target="../media/image3.emf"/><Relationship Id="rId4" Type="http://schemas.openxmlformats.org/officeDocument/2006/relationships/oleObject" Target="../embeddings/oleObject12.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2.xml"/><Relationship Id="rId7" Type="http://schemas.openxmlformats.org/officeDocument/2006/relationships/image" Target="../media/image6.sv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3.emf"/><Relationship Id="rId10" Type="http://schemas.openxmlformats.org/officeDocument/2006/relationships/image" Target="../media/image9.png"/><Relationship Id="rId4" Type="http://schemas.openxmlformats.org/officeDocument/2006/relationships/oleObject" Target="../embeddings/oleObject2.bin"/><Relationship Id="rId9" Type="http://schemas.openxmlformats.org/officeDocument/2006/relationships/image" Target="../media/image8.sv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3.emf"/><Relationship Id="rId4"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1.xml"/><Relationship Id="rId5" Type="http://schemas.openxmlformats.org/officeDocument/2006/relationships/image" Target="../media/image3.emf"/><Relationship Id="rId4" Type="http://schemas.openxmlformats.org/officeDocument/2006/relationships/oleObject" Target="../embeddings/oleObject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0BF09-ACBD-24A5-0793-98FC94588E42}"/>
              </a:ext>
            </a:extLst>
          </p:cNvPr>
          <p:cNvSpPr>
            <a:spLocks noGrp="1"/>
          </p:cNvSpPr>
          <p:nvPr>
            <p:ph type="ctrTitle"/>
          </p:nvPr>
        </p:nvSpPr>
        <p:spPr/>
        <p:txBody>
          <a:bodyPr/>
          <a:lstStyle/>
          <a:p>
            <a:r>
              <a:rPr lang="fr-FR" b="1" dirty="0"/>
              <a:t>Qu’est-ce que l’Aide Sociale à l’Enfance ?</a:t>
            </a:r>
            <a:br>
              <a:rPr lang="fr-FR" dirty="0"/>
            </a:br>
            <a:r>
              <a:rPr lang="fr-FR" dirty="0">
                <a:latin typeface="Oswald" panose="00000500000000000000" pitchFamily="2" charset="0"/>
              </a:rPr>
              <a:t>Guide de formation des mentors</a:t>
            </a:r>
            <a:endParaRPr lang="fr-FR" dirty="0"/>
          </a:p>
        </p:txBody>
      </p:sp>
      <p:sp>
        <p:nvSpPr>
          <p:cNvPr id="3" name="Slide Number Placeholder 2">
            <a:extLst>
              <a:ext uri="{FF2B5EF4-FFF2-40B4-BE49-F238E27FC236}">
                <a16:creationId xmlns:a16="http://schemas.microsoft.com/office/drawing/2014/main" id="{3AC6520A-559D-3463-50C0-AFC03C74638D}"/>
              </a:ext>
            </a:extLst>
          </p:cNvPr>
          <p:cNvSpPr>
            <a:spLocks noGrp="1"/>
          </p:cNvSpPr>
          <p:nvPr>
            <p:ph type="sldNum" sz="quarter" idx="4"/>
          </p:nvPr>
        </p:nvSpPr>
        <p:spPr/>
        <p:txBody>
          <a:bodyPr/>
          <a:lstStyle/>
          <a:p>
            <a:fld id="{6E2D2B3B-882E-40F3-A32F-6DD516915044}" type="slidenum">
              <a:rPr lang="en-US">
                <a:solidFill>
                  <a:srgbClr val="60BDE0"/>
                </a:solidFill>
              </a:rPr>
              <a:pPr/>
              <a:t>1</a:t>
            </a:fld>
            <a:endParaRPr lang="en-US" dirty="0">
              <a:solidFill>
                <a:srgbClr val="60BDE0"/>
              </a:solidFill>
            </a:endParaRPr>
          </a:p>
        </p:txBody>
      </p:sp>
      <p:pic>
        <p:nvPicPr>
          <p:cNvPr id="1026" name="Picture 2" descr="Karine RIVIERE on LinkedIn: Être accompagné par">
            <a:extLst>
              <a:ext uri="{FF2B5EF4-FFF2-40B4-BE49-F238E27FC236}">
                <a16:creationId xmlns:a16="http://schemas.microsoft.com/office/drawing/2014/main" id="{B52051F7-A4B7-5D9F-146D-DB5039B22B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81429" y="6375819"/>
            <a:ext cx="853418" cy="48218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F9AD2CE1-478B-BCAC-FD0F-70B62A95768A}"/>
              </a:ext>
            </a:extLst>
          </p:cNvPr>
          <p:cNvSpPr/>
          <p:nvPr/>
        </p:nvSpPr>
        <p:spPr>
          <a:xfrm>
            <a:off x="3340280" y="4582632"/>
            <a:ext cx="5511440" cy="1105788"/>
          </a:xfrm>
          <a:prstGeom prst="rect">
            <a:avLst/>
          </a:prstGeom>
          <a:noFill/>
          <a:ln>
            <a:solidFill>
              <a:schemeClr val="accent3"/>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73B61C4C-A24B-C3E6-CA92-3ECBD34B2E9C}"/>
              </a:ext>
            </a:extLst>
          </p:cNvPr>
          <p:cNvSpPr txBox="1"/>
          <p:nvPr/>
        </p:nvSpPr>
        <p:spPr>
          <a:xfrm>
            <a:off x="3449206" y="4812360"/>
            <a:ext cx="5293587" cy="646331"/>
          </a:xfrm>
          <a:prstGeom prst="rect">
            <a:avLst/>
          </a:prstGeom>
          <a:noFill/>
        </p:spPr>
        <p:txBody>
          <a:bodyPr wrap="square" rtlCol="0" anchor="ctr">
            <a:spAutoFit/>
          </a:bodyPr>
          <a:lstStyle/>
          <a:p>
            <a:pPr algn="ctr">
              <a:spcAft>
                <a:spcPts val="600"/>
              </a:spcAft>
            </a:pPr>
            <a:r>
              <a:rPr lang="fr-FR" sz="1200" i="1" dirty="0">
                <a:latin typeface="Montserrat Light" panose="00000400000000000000" pitchFamily="2" charset="0"/>
              </a:rPr>
              <a:t>Ce document a été produit dans le cadre de l'accompagnement des associations de mentorat en 2021-2022, par Break </a:t>
            </a:r>
            <a:r>
              <a:rPr lang="fr-FR" sz="1200" i="1" dirty="0" err="1">
                <a:latin typeface="Montserrat Light" panose="00000400000000000000" pitchFamily="2" charset="0"/>
              </a:rPr>
              <a:t>Poverty</a:t>
            </a:r>
            <a:r>
              <a:rPr lang="fr-FR" sz="1200" i="1" dirty="0">
                <a:latin typeface="Montserrat Light" panose="00000400000000000000" pitchFamily="2" charset="0"/>
              </a:rPr>
              <a:t> , dans le but de les rapprocher des jeunes de l’ASE</a:t>
            </a:r>
            <a:endParaRPr lang="fr-FR" sz="1200" i="1" dirty="0">
              <a:latin typeface="Montserrat Light" panose="00000400000000000000" pitchFamily="2" charset="0"/>
              <a:cs typeface="Calibri" panose="020F0502020204030204" pitchFamily="34" charset="0"/>
            </a:endParaRPr>
          </a:p>
        </p:txBody>
      </p:sp>
    </p:spTree>
    <p:extLst>
      <p:ext uri="{BB962C8B-B14F-4D97-AF65-F5344CB8AC3E}">
        <p14:creationId xmlns:p14="http://schemas.microsoft.com/office/powerpoint/2010/main" val="3224023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EA4169-E8F0-4464-9EF2-7C154987B432}"/>
              </a:ext>
            </a:extLst>
          </p:cNvPr>
          <p:cNvSpPr/>
          <p:nvPr/>
        </p:nvSpPr>
        <p:spPr>
          <a:xfrm>
            <a:off x="4219074" y="2185712"/>
            <a:ext cx="5986061" cy="5232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defRPr/>
            </a:pPr>
            <a:r>
              <a:rPr lang="fr-FR" sz="1400" dirty="0">
                <a:solidFill>
                  <a:schemeClr val="tx1"/>
                </a:solidFill>
                <a:latin typeface="Montserrat" panose="00000500000000000000" pitchFamily="2" charset="0"/>
                <a:cs typeface="Calibri" panose="020F0502020204030204" pitchFamily="34" charset="0"/>
              </a:rPr>
              <a:t>Le versement </a:t>
            </a:r>
            <a:r>
              <a:rPr lang="fr-FR" sz="1400" b="1" dirty="0">
                <a:solidFill>
                  <a:schemeClr val="tx1"/>
                </a:solidFill>
                <a:latin typeface="Montserrat" panose="00000500000000000000" pitchFamily="2" charset="0"/>
                <a:cs typeface="Calibri" panose="020F0502020204030204" pitchFamily="34" charset="0"/>
              </a:rPr>
              <a:t>d'aides financières </a:t>
            </a:r>
            <a:r>
              <a:rPr lang="fr-FR" sz="1400" dirty="0">
                <a:solidFill>
                  <a:schemeClr val="tx1"/>
                </a:solidFill>
                <a:latin typeface="Montserrat" panose="00000500000000000000" pitchFamily="2" charset="0"/>
                <a:cs typeface="Calibri" panose="020F0502020204030204" pitchFamily="34" charset="0"/>
              </a:rPr>
              <a:t>exceptionnelles ou d'allocations mensuelles, à titre définitif ou sous condition de remboursement</a:t>
            </a:r>
          </a:p>
        </p:txBody>
      </p:sp>
      <p:sp>
        <p:nvSpPr>
          <p:cNvPr id="9" name="Rectangle 8">
            <a:extLst>
              <a:ext uri="{FF2B5EF4-FFF2-40B4-BE49-F238E27FC236}">
                <a16:creationId xmlns:a16="http://schemas.microsoft.com/office/drawing/2014/main" id="{81A3A6E9-18A8-4876-8A3E-50C12F1D4000}"/>
              </a:ext>
            </a:extLst>
          </p:cNvPr>
          <p:cNvSpPr/>
          <p:nvPr/>
        </p:nvSpPr>
        <p:spPr>
          <a:xfrm>
            <a:off x="4219075" y="2987341"/>
            <a:ext cx="5986063" cy="73866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r>
              <a:rPr lang="fr-FR" sz="1400" dirty="0">
                <a:solidFill>
                  <a:schemeClr val="tx1"/>
                </a:solidFill>
                <a:latin typeface="Montserrat" panose="00000500000000000000" pitchFamily="2" charset="0"/>
                <a:cs typeface="Calibri" panose="020F0502020204030204" pitchFamily="34" charset="0"/>
              </a:rPr>
              <a:t>L’intervention d'un(e) </a:t>
            </a:r>
            <a:r>
              <a:rPr lang="fr-FR" sz="1400" b="1" dirty="0">
                <a:solidFill>
                  <a:schemeClr val="tx1"/>
                </a:solidFill>
                <a:latin typeface="Montserrat" panose="00000500000000000000" pitchFamily="2" charset="0"/>
                <a:cs typeface="Calibri" panose="020F0502020204030204" pitchFamily="34" charset="0"/>
              </a:rPr>
              <a:t>technicien(ne) de l'intervention sociale et familiale</a:t>
            </a:r>
            <a:r>
              <a:rPr lang="fr-FR" sz="1400" dirty="0">
                <a:solidFill>
                  <a:schemeClr val="tx1"/>
                </a:solidFill>
                <a:latin typeface="Montserrat" panose="00000500000000000000" pitchFamily="2" charset="0"/>
                <a:cs typeface="Calibri" panose="020F0502020204030204" pitchFamily="34" charset="0"/>
              </a:rPr>
              <a:t>, pour aider la famille dans ses tâches quotidiennes (aide ménagère, garde d’enfant etc.)</a:t>
            </a:r>
          </a:p>
        </p:txBody>
      </p:sp>
      <p:sp>
        <p:nvSpPr>
          <p:cNvPr id="11" name="Rectangle 10">
            <a:extLst>
              <a:ext uri="{FF2B5EF4-FFF2-40B4-BE49-F238E27FC236}">
                <a16:creationId xmlns:a16="http://schemas.microsoft.com/office/drawing/2014/main" id="{5365B39D-01EF-4172-8A4C-F4B7C4A03C5F}"/>
              </a:ext>
            </a:extLst>
          </p:cNvPr>
          <p:cNvSpPr/>
          <p:nvPr/>
        </p:nvSpPr>
        <p:spPr>
          <a:xfrm>
            <a:off x="4219076" y="3913551"/>
            <a:ext cx="5986063" cy="95410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defRPr/>
            </a:pPr>
            <a:r>
              <a:rPr lang="fr-FR" sz="1400" dirty="0">
                <a:solidFill>
                  <a:schemeClr val="tx1"/>
                </a:solidFill>
                <a:latin typeface="Montserrat" panose="00000500000000000000" pitchFamily="2" charset="0"/>
                <a:cs typeface="Calibri" panose="020F0502020204030204" pitchFamily="34" charset="0"/>
              </a:rPr>
              <a:t>Un </a:t>
            </a:r>
            <a:r>
              <a:rPr lang="fr-FR" sz="1400" b="1" dirty="0">
                <a:solidFill>
                  <a:schemeClr val="tx1"/>
                </a:solidFill>
                <a:latin typeface="Montserrat" panose="00000500000000000000" pitchFamily="2" charset="0"/>
                <a:cs typeface="Calibri" panose="020F0502020204030204" pitchFamily="34" charset="0"/>
              </a:rPr>
              <a:t>accompagnement</a:t>
            </a:r>
            <a:r>
              <a:rPr lang="fr-FR" sz="1400" dirty="0">
                <a:solidFill>
                  <a:schemeClr val="tx1"/>
                </a:solidFill>
                <a:latin typeface="Montserrat" panose="00000500000000000000" pitchFamily="2" charset="0"/>
                <a:cs typeface="Calibri" panose="020F0502020204030204" pitchFamily="34" charset="0"/>
              </a:rPr>
              <a:t> </a:t>
            </a:r>
            <a:r>
              <a:rPr lang="fr-FR" sz="1400" b="1" dirty="0">
                <a:solidFill>
                  <a:schemeClr val="tx1"/>
                </a:solidFill>
                <a:latin typeface="Montserrat" panose="00000500000000000000" pitchFamily="2" charset="0"/>
                <a:cs typeface="Calibri" panose="020F0502020204030204" pitchFamily="34" charset="0"/>
              </a:rPr>
              <a:t>en économie sociale et familiale </a:t>
            </a:r>
            <a:r>
              <a:rPr lang="fr-FR" sz="1400" dirty="0">
                <a:solidFill>
                  <a:schemeClr val="tx1"/>
                </a:solidFill>
                <a:latin typeface="Montserrat" panose="00000500000000000000" pitchFamily="2" charset="0"/>
                <a:cs typeface="Calibri" panose="020F0502020204030204" pitchFamily="34" charset="0"/>
              </a:rPr>
              <a:t>(AESF), effectué par un professionnel formé à l'économie sociale et familiale, pour aider la famille à organiser la gestion de son budget</a:t>
            </a:r>
          </a:p>
        </p:txBody>
      </p:sp>
      <p:sp>
        <p:nvSpPr>
          <p:cNvPr id="12" name="Rectangle 11">
            <a:extLst>
              <a:ext uri="{FF2B5EF4-FFF2-40B4-BE49-F238E27FC236}">
                <a16:creationId xmlns:a16="http://schemas.microsoft.com/office/drawing/2014/main" id="{67CAE4C7-889F-4814-B40E-FE10EEAED864}"/>
              </a:ext>
            </a:extLst>
          </p:cNvPr>
          <p:cNvSpPr/>
          <p:nvPr/>
        </p:nvSpPr>
        <p:spPr>
          <a:xfrm>
            <a:off x="4219076" y="5074187"/>
            <a:ext cx="5986063" cy="73866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defRPr/>
            </a:pPr>
            <a:r>
              <a:rPr lang="fr-FR" sz="1400" dirty="0">
                <a:solidFill>
                  <a:schemeClr val="tx1"/>
                </a:solidFill>
                <a:latin typeface="Montserrat" panose="00000500000000000000" pitchFamily="2" charset="0"/>
                <a:cs typeface="Calibri" panose="020F0502020204030204" pitchFamily="34" charset="0"/>
              </a:rPr>
              <a:t>L'action éducative à domicile (AED) s'adresse aux parents confrontés à d'importantes </a:t>
            </a:r>
            <a:r>
              <a:rPr lang="fr-FR" sz="1400" b="1" dirty="0">
                <a:solidFill>
                  <a:schemeClr val="tx1"/>
                </a:solidFill>
                <a:latin typeface="Montserrat" panose="00000500000000000000" pitchFamily="2" charset="0"/>
                <a:cs typeface="Calibri" panose="020F0502020204030204" pitchFamily="34" charset="0"/>
              </a:rPr>
              <a:t>difficultés éducatives </a:t>
            </a:r>
            <a:r>
              <a:rPr lang="fr-FR" sz="1400" dirty="0">
                <a:solidFill>
                  <a:schemeClr val="tx1"/>
                </a:solidFill>
                <a:latin typeface="Montserrat" panose="00000500000000000000" pitchFamily="2" charset="0"/>
                <a:cs typeface="Calibri" panose="020F0502020204030204" pitchFamily="34" charset="0"/>
              </a:rPr>
              <a:t>(carences éducatives, difficultés relationnelles </a:t>
            </a:r>
            <a:r>
              <a:rPr lang="fr-FR" sz="1400" dirty="0" err="1">
                <a:solidFill>
                  <a:schemeClr val="tx1"/>
                </a:solidFill>
                <a:latin typeface="Montserrat" panose="00000500000000000000" pitchFamily="2" charset="0"/>
                <a:cs typeface="Calibri" panose="020F0502020204030204" pitchFamily="34" charset="0"/>
              </a:rPr>
              <a:t>etc</a:t>
            </a:r>
            <a:r>
              <a:rPr lang="fr-FR" sz="1400" dirty="0">
                <a:solidFill>
                  <a:schemeClr val="tx1"/>
                </a:solidFill>
                <a:latin typeface="Montserrat" panose="00000500000000000000" pitchFamily="2" charset="0"/>
                <a:cs typeface="Calibri" panose="020F0502020204030204" pitchFamily="34" charset="0"/>
              </a:rPr>
              <a:t>)</a:t>
            </a:r>
          </a:p>
        </p:txBody>
      </p:sp>
      <p:sp>
        <p:nvSpPr>
          <p:cNvPr id="7" name="Sous-titre 6">
            <a:extLst>
              <a:ext uri="{FF2B5EF4-FFF2-40B4-BE49-F238E27FC236}">
                <a16:creationId xmlns:a16="http://schemas.microsoft.com/office/drawing/2014/main" id="{7DFEC926-3CFD-40C0-8E49-06DAB4DF3393}"/>
              </a:ext>
            </a:extLst>
          </p:cNvPr>
          <p:cNvSpPr>
            <a:spLocks noGrp="1"/>
          </p:cNvSpPr>
          <p:nvPr>
            <p:ph type="subTitle" idx="11"/>
          </p:nvPr>
        </p:nvSpPr>
        <p:spPr>
          <a:xfrm>
            <a:off x="506697" y="1425344"/>
            <a:ext cx="10854410" cy="622300"/>
          </a:xfrm>
        </p:spPr>
        <p:txBody>
          <a:bodyPr>
            <a:noAutofit/>
          </a:bodyPr>
          <a:lstStyle/>
          <a:p>
            <a:pPr marL="114297" algn="just">
              <a:lnSpc>
                <a:spcPct val="100000"/>
              </a:lnSpc>
              <a:buClr>
                <a:srgbClr val="3065A2"/>
              </a:buClr>
              <a:buSzPct val="140000"/>
            </a:pPr>
            <a:r>
              <a:rPr lang="fr-FR" u="none" dirty="0">
                <a:solidFill>
                  <a:schemeClr val="tx1"/>
                </a:solidFill>
                <a:latin typeface="Montserrat" panose="00000500000000000000" pitchFamily="2" charset="0"/>
              </a:rPr>
              <a:t>Les actions éducatives </a:t>
            </a:r>
            <a:r>
              <a:rPr lang="fr-FR" b="0" u="none" dirty="0">
                <a:solidFill>
                  <a:schemeClr val="tx1"/>
                </a:solidFill>
                <a:latin typeface="Montserrat" panose="00000500000000000000" pitchFamily="2" charset="0"/>
              </a:rPr>
              <a:t>peuvent prendre 4 formes différentes :</a:t>
            </a:r>
          </a:p>
        </p:txBody>
      </p:sp>
      <p:sp>
        <p:nvSpPr>
          <p:cNvPr id="16" name="Rectangle 15">
            <a:extLst>
              <a:ext uri="{FF2B5EF4-FFF2-40B4-BE49-F238E27FC236}">
                <a16:creationId xmlns:a16="http://schemas.microsoft.com/office/drawing/2014/main" id="{5BD2616D-4627-4023-898F-06806BCB0873}"/>
              </a:ext>
            </a:extLst>
          </p:cNvPr>
          <p:cNvSpPr/>
          <p:nvPr/>
        </p:nvSpPr>
        <p:spPr>
          <a:xfrm>
            <a:off x="1842979" y="2076975"/>
            <a:ext cx="2116215" cy="7386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297" algn="ctr">
              <a:spcAft>
                <a:spcPts val="1000"/>
              </a:spcAft>
            </a:pPr>
            <a:r>
              <a:rPr lang="fr-FR" sz="1400" b="1" dirty="0">
                <a:solidFill>
                  <a:schemeClr val="bg1"/>
                </a:solidFill>
                <a:latin typeface="Montserrat" panose="00000500000000000000" pitchFamily="2" charset="0"/>
                <a:cs typeface="Calibri" panose="020F0502020204030204" pitchFamily="34" charset="0"/>
              </a:rPr>
              <a:t>Aide financière</a:t>
            </a:r>
          </a:p>
        </p:txBody>
      </p:sp>
      <p:sp>
        <p:nvSpPr>
          <p:cNvPr id="17" name="Rectangle 16">
            <a:extLst>
              <a:ext uri="{FF2B5EF4-FFF2-40B4-BE49-F238E27FC236}">
                <a16:creationId xmlns:a16="http://schemas.microsoft.com/office/drawing/2014/main" id="{91B33829-8210-477E-B77A-DBFD6094739C}"/>
              </a:ext>
            </a:extLst>
          </p:cNvPr>
          <p:cNvSpPr/>
          <p:nvPr/>
        </p:nvSpPr>
        <p:spPr>
          <a:xfrm>
            <a:off x="1842979" y="2987341"/>
            <a:ext cx="2116217" cy="6978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297" algn="ctr">
              <a:spcAft>
                <a:spcPts val="1000"/>
              </a:spcAft>
            </a:pPr>
            <a:r>
              <a:rPr lang="fr-FR" sz="1400" b="1" dirty="0">
                <a:solidFill>
                  <a:schemeClr val="bg1"/>
                </a:solidFill>
                <a:latin typeface="Montserrat" panose="00000500000000000000" pitchFamily="2" charset="0"/>
                <a:cs typeface="Calibri" panose="020F0502020204030204" pitchFamily="34" charset="0"/>
              </a:rPr>
              <a:t>Aide ménagère</a:t>
            </a:r>
          </a:p>
        </p:txBody>
      </p:sp>
      <p:sp>
        <p:nvSpPr>
          <p:cNvPr id="18" name="Rectangle 17">
            <a:extLst>
              <a:ext uri="{FF2B5EF4-FFF2-40B4-BE49-F238E27FC236}">
                <a16:creationId xmlns:a16="http://schemas.microsoft.com/office/drawing/2014/main" id="{4961B59E-9324-464C-AB88-39F6DA64DF2F}"/>
              </a:ext>
            </a:extLst>
          </p:cNvPr>
          <p:cNvSpPr/>
          <p:nvPr/>
        </p:nvSpPr>
        <p:spPr>
          <a:xfrm>
            <a:off x="1842979" y="3921082"/>
            <a:ext cx="2116215" cy="9465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297" algn="ctr">
              <a:spcAft>
                <a:spcPts val="1000"/>
              </a:spcAft>
            </a:pPr>
            <a:r>
              <a:rPr lang="fr-FR" sz="1400" b="1" dirty="0">
                <a:solidFill>
                  <a:schemeClr val="bg1"/>
                </a:solidFill>
                <a:latin typeface="Montserrat" panose="00000500000000000000" pitchFamily="2" charset="0"/>
                <a:cs typeface="Calibri" panose="020F0502020204030204" pitchFamily="34" charset="0"/>
              </a:rPr>
              <a:t>Accompagnement financier</a:t>
            </a:r>
          </a:p>
        </p:txBody>
      </p:sp>
      <p:sp>
        <p:nvSpPr>
          <p:cNvPr id="19" name="Rectangle 18">
            <a:extLst>
              <a:ext uri="{FF2B5EF4-FFF2-40B4-BE49-F238E27FC236}">
                <a16:creationId xmlns:a16="http://schemas.microsoft.com/office/drawing/2014/main" id="{756C4746-7F1D-4773-82CA-6FCB8E86B767}"/>
              </a:ext>
            </a:extLst>
          </p:cNvPr>
          <p:cNvSpPr/>
          <p:nvPr/>
        </p:nvSpPr>
        <p:spPr>
          <a:xfrm>
            <a:off x="1842978" y="5116166"/>
            <a:ext cx="2116216" cy="6978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297" algn="ctr">
              <a:spcAft>
                <a:spcPts val="1000"/>
              </a:spcAft>
            </a:pPr>
            <a:r>
              <a:rPr lang="fr-FR" sz="1400" b="1" dirty="0">
                <a:solidFill>
                  <a:schemeClr val="bg1"/>
                </a:solidFill>
                <a:latin typeface="Montserrat" panose="00000500000000000000" pitchFamily="2" charset="0"/>
                <a:cs typeface="Calibri" panose="020F0502020204030204" pitchFamily="34" charset="0"/>
              </a:rPr>
              <a:t>Accompagnement éducatif</a:t>
            </a:r>
          </a:p>
        </p:txBody>
      </p:sp>
      <p:sp>
        <p:nvSpPr>
          <p:cNvPr id="4" name="Espace réservé du numéro de diapositive 4">
            <a:extLst>
              <a:ext uri="{FF2B5EF4-FFF2-40B4-BE49-F238E27FC236}">
                <a16:creationId xmlns:a16="http://schemas.microsoft.com/office/drawing/2014/main" id="{5B9F517A-09EE-AF51-39A0-90FB3832E27D}"/>
              </a:ext>
            </a:extLst>
          </p:cNvPr>
          <p:cNvSpPr>
            <a:spLocks noGrp="1"/>
          </p:cNvSpPr>
          <p:nvPr>
            <p:ph type="sldNum" sz="quarter" idx="4"/>
          </p:nvPr>
        </p:nvSpPr>
        <p:spPr>
          <a:xfrm>
            <a:off x="1595439" y="6456364"/>
            <a:ext cx="547687" cy="396875"/>
          </a:xfrm>
        </p:spPr>
        <p:txBody>
          <a:bodyPr/>
          <a:lstStyle/>
          <a:p>
            <a:pPr defTabSz="914377">
              <a:defRPr/>
            </a:pPr>
            <a:fld id="{6E2D2B3B-882E-40F3-A32F-6DD516915044}" type="slidenum">
              <a:rPr lang="en-US">
                <a:solidFill>
                  <a:schemeClr val="accent1"/>
                </a:solidFill>
              </a:rPr>
              <a:pPr defTabSz="914377">
                <a:defRPr/>
              </a:pPr>
              <a:t>10</a:t>
            </a:fld>
            <a:endParaRPr lang="en-US" dirty="0">
              <a:solidFill>
                <a:schemeClr val="accent1"/>
              </a:solidFill>
            </a:endParaRPr>
          </a:p>
        </p:txBody>
      </p:sp>
      <p:sp>
        <p:nvSpPr>
          <p:cNvPr id="5" name="Titre 12">
            <a:extLst>
              <a:ext uri="{FF2B5EF4-FFF2-40B4-BE49-F238E27FC236}">
                <a16:creationId xmlns:a16="http://schemas.microsoft.com/office/drawing/2014/main" id="{42A52D0F-BD0E-3C98-B687-DD5A61834502}"/>
              </a:ext>
            </a:extLst>
          </p:cNvPr>
          <p:cNvSpPr>
            <a:spLocks noGrp="1"/>
          </p:cNvSpPr>
          <p:nvPr>
            <p:ph type="title"/>
          </p:nvPr>
        </p:nvSpPr>
        <p:spPr>
          <a:xfrm>
            <a:off x="561753" y="367190"/>
            <a:ext cx="11068493" cy="809877"/>
          </a:xfrm>
        </p:spPr>
        <p:txBody>
          <a:bodyPr vert="horz"/>
          <a:lstStyle/>
          <a:p>
            <a:r>
              <a:rPr lang="fr-FR" sz="1800" dirty="0">
                <a:solidFill>
                  <a:schemeClr val="accent1"/>
                </a:solidFill>
              </a:rPr>
              <a:t>Parcours d’un enfant de 0 à 18 ans </a:t>
            </a:r>
            <a:br>
              <a:rPr lang="fr-FR" sz="2400" dirty="0">
                <a:solidFill>
                  <a:schemeClr val="accent1"/>
                </a:solidFill>
              </a:rPr>
            </a:br>
            <a:r>
              <a:rPr lang="fr-FR" dirty="0"/>
              <a:t>Cas 1 : les actions éducatives</a:t>
            </a:r>
          </a:p>
        </p:txBody>
      </p:sp>
      <p:sp>
        <p:nvSpPr>
          <p:cNvPr id="10" name="Rectangle 9">
            <a:extLst>
              <a:ext uri="{FF2B5EF4-FFF2-40B4-BE49-F238E27FC236}">
                <a16:creationId xmlns:a16="http://schemas.microsoft.com/office/drawing/2014/main" id="{2CD974E6-7159-9592-DDC8-565F33568D7A}"/>
              </a:ext>
            </a:extLst>
          </p:cNvPr>
          <p:cNvSpPr/>
          <p:nvPr/>
        </p:nvSpPr>
        <p:spPr>
          <a:xfrm>
            <a:off x="1530036" y="4949011"/>
            <a:ext cx="9144000" cy="1101840"/>
          </a:xfrm>
          <a:prstGeom prst="rect">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D9B77C9F-85E5-238F-6A27-161949AAE4D8}"/>
              </a:ext>
            </a:extLst>
          </p:cNvPr>
          <p:cNvSpPr txBox="1"/>
          <p:nvPr/>
        </p:nvSpPr>
        <p:spPr>
          <a:xfrm>
            <a:off x="504240" y="6176027"/>
            <a:ext cx="9329286" cy="246221"/>
          </a:xfrm>
          <a:prstGeom prst="rect">
            <a:avLst/>
          </a:prstGeom>
          <a:noFill/>
        </p:spPr>
        <p:txBody>
          <a:bodyPr wrap="square">
            <a:spAutoFit/>
          </a:bodyPr>
          <a:lstStyle/>
          <a:p>
            <a:pPr>
              <a:spcAft>
                <a:spcPts val="1200"/>
              </a:spcAft>
            </a:pPr>
            <a:r>
              <a:rPr lang="fr-FR" sz="1000" i="1" dirty="0">
                <a:latin typeface="Montserrat" panose="00000500000000000000" pitchFamily="2" charset="0"/>
                <a:cs typeface="Calibri" panose="020F0502020204030204" pitchFamily="34" charset="0"/>
              </a:rPr>
              <a:t>Source : L’Aide Sociale à l’Enfance, Les Dossiers de la Drees, Edition 2024, n°119 </a:t>
            </a:r>
            <a:endParaRPr lang="fr-FR" sz="1000" i="1" dirty="0">
              <a:latin typeface="Calibri" panose="020F0502020204030204" pitchFamily="34" charset="0"/>
              <a:cs typeface="Calibri" panose="020F0502020204030204" pitchFamily="34" charset="0"/>
            </a:endParaRPr>
          </a:p>
        </p:txBody>
      </p:sp>
      <p:sp>
        <p:nvSpPr>
          <p:cNvPr id="8" name="TextBox 84">
            <a:extLst>
              <a:ext uri="{FF2B5EF4-FFF2-40B4-BE49-F238E27FC236}">
                <a16:creationId xmlns:a16="http://schemas.microsoft.com/office/drawing/2014/main" id="{FC8E9F1E-CC1B-18AB-2CB8-40ED88EF89DC}"/>
              </a:ext>
            </a:extLst>
          </p:cNvPr>
          <p:cNvSpPr txBox="1"/>
          <p:nvPr/>
        </p:nvSpPr>
        <p:spPr>
          <a:xfrm>
            <a:off x="8784960" y="5773497"/>
            <a:ext cx="1877004" cy="241414"/>
          </a:xfrm>
          <a:prstGeom prst="rect">
            <a:avLst/>
          </a:prstGeom>
          <a:noFill/>
        </p:spPr>
        <p:txBody>
          <a:bodyPr wrap="square" lIns="36000" tIns="0" rIns="36000" bIns="0" rtlCol="0" anchor="b">
            <a:noAutofit/>
          </a:bodyPr>
          <a:lstStyle/>
          <a:p>
            <a:pPr algn="ctr">
              <a:spcAft>
                <a:spcPts val="600"/>
              </a:spcAft>
            </a:pPr>
            <a:r>
              <a:rPr lang="fr-FR" sz="1200" i="1" dirty="0">
                <a:solidFill>
                  <a:schemeClr val="accent1"/>
                </a:solidFill>
                <a:latin typeface="Montserrat" panose="00000500000000000000" pitchFamily="2" charset="0"/>
              </a:rPr>
              <a:t>Zoom page suivante</a:t>
            </a:r>
          </a:p>
        </p:txBody>
      </p:sp>
    </p:spTree>
    <p:extLst>
      <p:ext uri="{BB962C8B-B14F-4D97-AF65-F5344CB8AC3E}">
        <p14:creationId xmlns:p14="http://schemas.microsoft.com/office/powerpoint/2010/main" val="2428990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t 5" hidden="1">
            <a:extLst>
              <a:ext uri="{FF2B5EF4-FFF2-40B4-BE49-F238E27FC236}">
                <a16:creationId xmlns:a16="http://schemas.microsoft.com/office/drawing/2014/main" id="{ABB50207-9368-4356-9CA9-CCC11B2539A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e think-cell" r:id="rId4" imgW="395" imgH="396" progId="TCLayout.ActiveDocument.1">
                  <p:embed/>
                </p:oleObj>
              </mc:Choice>
              <mc:Fallback>
                <p:oleObj name="Diapositive think-cell" r:id="rId4" imgW="395" imgH="396" progId="TCLayout.ActiveDocument.1">
                  <p:embed/>
                  <p:pic>
                    <p:nvPicPr>
                      <p:cNvPr id="6" name="Objet 5" hidden="1">
                        <a:extLst>
                          <a:ext uri="{FF2B5EF4-FFF2-40B4-BE49-F238E27FC236}">
                            <a16:creationId xmlns:a16="http://schemas.microsoft.com/office/drawing/2014/main" id="{ABB50207-9368-4356-9CA9-CCC11B2539A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3" name="Rectangle 42">
            <a:extLst>
              <a:ext uri="{FF2B5EF4-FFF2-40B4-BE49-F238E27FC236}">
                <a16:creationId xmlns:a16="http://schemas.microsoft.com/office/drawing/2014/main" id="{22548722-93D8-44F6-8153-A23A7BA18A24}"/>
              </a:ext>
            </a:extLst>
          </p:cNvPr>
          <p:cNvSpPr/>
          <p:nvPr/>
        </p:nvSpPr>
        <p:spPr>
          <a:xfrm>
            <a:off x="8459194" y="2258748"/>
            <a:ext cx="3052264" cy="285446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R="0" lvl="0" defTabSz="457200" rtl="0" eaLnBrk="1" fontAlgn="auto" latinLnBrk="0" hangingPunct="1">
              <a:lnSpc>
                <a:spcPct val="100000"/>
              </a:lnSpc>
              <a:spcBef>
                <a:spcPts val="0"/>
              </a:spcBef>
              <a:spcAft>
                <a:spcPts val="400"/>
              </a:spcAft>
              <a:buClrTx/>
              <a:buSzTx/>
              <a:tabLst/>
              <a:defRPr/>
            </a:pPr>
            <a:r>
              <a:rPr kumimoji="0" lang="fr-FR" sz="1400" b="0" i="0" u="none" strike="noStrike" kern="1200" cap="none" spc="0" normalizeH="0" baseline="0" noProof="0" dirty="0">
                <a:ln>
                  <a:noFill/>
                </a:ln>
                <a:solidFill>
                  <a:srgbClr val="414856"/>
                </a:solidFill>
                <a:effectLst/>
                <a:uLnTx/>
                <a:uFillTx/>
                <a:latin typeface="Montserrat" panose="00000500000000000000" pitchFamily="2" charset="0"/>
                <a:cs typeface="Calibri" panose="020F0502020204030204" pitchFamily="34" charset="0"/>
              </a:rPr>
              <a:t>Cette mesure vise à élaborer un </a:t>
            </a:r>
            <a:r>
              <a:rPr kumimoji="0" lang="fr-FR" sz="1400" b="1" i="0" u="none" strike="noStrike" kern="1200" cap="none" spc="0" normalizeH="0" baseline="0" noProof="0" dirty="0">
                <a:ln>
                  <a:noFill/>
                </a:ln>
                <a:solidFill>
                  <a:srgbClr val="414856"/>
                </a:solidFill>
                <a:effectLst/>
                <a:uLnTx/>
                <a:uFillTx/>
                <a:latin typeface="Montserrat" panose="00000500000000000000" pitchFamily="2" charset="0"/>
                <a:cs typeface="Calibri" panose="020F0502020204030204" pitchFamily="34" charset="0"/>
              </a:rPr>
              <a:t>projet éducatif personnalisé en collaboration avec les parents</a:t>
            </a:r>
            <a:r>
              <a:rPr kumimoji="0" lang="fr-FR" sz="1400" b="0" i="0" u="none" strike="noStrike" kern="1200" cap="none" spc="0" normalizeH="0" baseline="0" noProof="0" dirty="0">
                <a:ln>
                  <a:noFill/>
                </a:ln>
                <a:solidFill>
                  <a:srgbClr val="414856"/>
                </a:solidFill>
                <a:effectLst/>
                <a:uLnTx/>
                <a:uFillTx/>
                <a:latin typeface="Montserrat" panose="00000500000000000000" pitchFamily="2" charset="0"/>
                <a:cs typeface="Calibri" panose="020F0502020204030204" pitchFamily="34" charset="0"/>
              </a:rPr>
              <a:t>, dans l'intérêt de l'enfant. Elle protège le jeune, soutient la famille dans ses difficultés et préserve ou restaure le lien familial, notamment lors d'un retour à domicile </a:t>
            </a:r>
          </a:p>
        </p:txBody>
      </p:sp>
      <p:sp>
        <p:nvSpPr>
          <p:cNvPr id="3" name="Titre 2">
            <a:extLst>
              <a:ext uri="{FF2B5EF4-FFF2-40B4-BE49-F238E27FC236}">
                <a16:creationId xmlns:a16="http://schemas.microsoft.com/office/drawing/2014/main" id="{949A6B14-F63E-4F5D-A3AF-623E320C9428}"/>
              </a:ext>
            </a:extLst>
          </p:cNvPr>
          <p:cNvSpPr>
            <a:spLocks noGrp="1"/>
          </p:cNvSpPr>
          <p:nvPr>
            <p:ph type="title"/>
          </p:nvPr>
        </p:nvSpPr>
        <p:spPr/>
        <p:txBody>
          <a:bodyPr vert="horz"/>
          <a:lstStyle/>
          <a:p>
            <a:r>
              <a:rPr lang="fr-FR" sz="1800" dirty="0">
                <a:solidFill>
                  <a:schemeClr val="accent1"/>
                </a:solidFill>
              </a:rPr>
              <a:t>Parcours d’un enfant de 0 à 18 ans </a:t>
            </a:r>
            <a:br>
              <a:rPr lang="fr-FR" sz="2400" dirty="0">
                <a:solidFill>
                  <a:schemeClr val="accent1"/>
                </a:solidFill>
              </a:rPr>
            </a:br>
            <a:r>
              <a:rPr lang="fr-FR" dirty="0"/>
              <a:t>Zoom : l’accompagnement éducatif</a:t>
            </a:r>
          </a:p>
        </p:txBody>
      </p:sp>
      <p:sp>
        <p:nvSpPr>
          <p:cNvPr id="20" name="ZoneTexte 19">
            <a:extLst>
              <a:ext uri="{FF2B5EF4-FFF2-40B4-BE49-F238E27FC236}">
                <a16:creationId xmlns:a16="http://schemas.microsoft.com/office/drawing/2014/main" id="{0C9D5C34-D71A-44AC-90D2-4AB66AA7BCF7}"/>
              </a:ext>
            </a:extLst>
          </p:cNvPr>
          <p:cNvSpPr txBox="1"/>
          <p:nvPr/>
        </p:nvSpPr>
        <p:spPr>
          <a:xfrm>
            <a:off x="485409" y="1282696"/>
            <a:ext cx="10160000" cy="307777"/>
          </a:xfrm>
          <a:prstGeom prst="rect">
            <a:avLst/>
          </a:prstGeom>
          <a:noFill/>
        </p:spPr>
        <p:txBody>
          <a:bodyPr wrap="square" rtlCol="0">
            <a:spAutoFit/>
          </a:bodyPr>
          <a:lstStyle/>
          <a:p>
            <a:r>
              <a:rPr lang="fr-FR" sz="1400" i="1" dirty="0">
                <a:latin typeface="Montserrat" panose="00000500000000000000" pitchFamily="2" charset="0"/>
              </a:rPr>
              <a:t>Trois types de mesure sont à distinguer dans l’accompagnement éducatif :</a:t>
            </a:r>
          </a:p>
        </p:txBody>
      </p:sp>
      <p:sp>
        <p:nvSpPr>
          <p:cNvPr id="22" name="Rectangle 21">
            <a:extLst>
              <a:ext uri="{FF2B5EF4-FFF2-40B4-BE49-F238E27FC236}">
                <a16:creationId xmlns:a16="http://schemas.microsoft.com/office/drawing/2014/main" id="{CA3AF6A9-919A-4922-BD44-5DFFB0A6D26E}"/>
              </a:ext>
            </a:extLst>
          </p:cNvPr>
          <p:cNvSpPr/>
          <p:nvPr/>
        </p:nvSpPr>
        <p:spPr>
          <a:xfrm>
            <a:off x="1437908" y="2480129"/>
            <a:ext cx="6562906" cy="262345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R="0" lvl="0" defTabSz="457200" rtl="0" eaLnBrk="1" fontAlgn="auto" latinLnBrk="0" hangingPunct="1">
              <a:lnSpc>
                <a:spcPct val="100000"/>
              </a:lnSpc>
              <a:spcBef>
                <a:spcPts val="0"/>
              </a:spcBef>
              <a:spcAft>
                <a:spcPts val="400"/>
              </a:spcAft>
              <a:buClrTx/>
              <a:buSzTx/>
              <a:tabLst/>
              <a:defRPr/>
            </a:pPr>
            <a:r>
              <a:rPr kumimoji="0" lang="fr-FR" sz="1400" b="0" i="0" u="none" strike="noStrike" kern="1200" cap="none" spc="0" normalizeH="0" baseline="0" noProof="0" dirty="0">
                <a:ln>
                  <a:noFill/>
                </a:ln>
                <a:solidFill>
                  <a:srgbClr val="414856"/>
                </a:solidFill>
                <a:effectLst/>
                <a:uLnTx/>
                <a:uFillTx/>
                <a:latin typeface="Montserrat" panose="00000500000000000000" pitchFamily="2" charset="0"/>
                <a:cs typeface="Calibri" panose="020F0502020204030204" pitchFamily="34" charset="0"/>
              </a:rPr>
              <a:t>Ces mesures sont mises en pratique par un service d’action éducative qui intervient dans la famille pour </a:t>
            </a:r>
            <a:r>
              <a:rPr kumimoji="0" lang="fr-FR" sz="1400" b="1" i="0" u="none" strike="noStrike" kern="1200" cap="none" spc="0" normalizeH="0" baseline="0" noProof="0" dirty="0">
                <a:ln>
                  <a:noFill/>
                </a:ln>
                <a:solidFill>
                  <a:srgbClr val="414856"/>
                </a:solidFill>
                <a:effectLst/>
                <a:uLnTx/>
                <a:uFillTx/>
                <a:latin typeface="Montserrat" panose="00000500000000000000" pitchFamily="2" charset="0"/>
                <a:cs typeface="Calibri" panose="020F0502020204030204" pitchFamily="34" charset="0"/>
              </a:rPr>
              <a:t>l’aider à trouver des solutions d’amélioration </a:t>
            </a:r>
            <a:r>
              <a:rPr kumimoji="0" lang="fr-FR" sz="1400" b="0" i="0" u="none" strike="noStrike" kern="1200" cap="none" spc="0" normalizeH="0" baseline="0" noProof="0" dirty="0">
                <a:ln>
                  <a:noFill/>
                </a:ln>
                <a:solidFill>
                  <a:srgbClr val="414856"/>
                </a:solidFill>
                <a:effectLst/>
                <a:uLnTx/>
                <a:uFillTx/>
                <a:latin typeface="Montserrat" panose="00000500000000000000" pitchFamily="2" charset="0"/>
                <a:cs typeface="Calibri" panose="020F0502020204030204" pitchFamily="34" charset="0"/>
              </a:rPr>
              <a:t>et, in fine, permettre à l’enfant </a:t>
            </a:r>
            <a:r>
              <a:rPr kumimoji="0" lang="fr-FR" sz="1400" b="1" i="0" u="none" strike="noStrike" kern="1200" cap="none" spc="0" normalizeH="0" baseline="0" noProof="0" dirty="0">
                <a:ln>
                  <a:noFill/>
                </a:ln>
                <a:solidFill>
                  <a:srgbClr val="414856"/>
                </a:solidFill>
                <a:effectLst/>
                <a:uLnTx/>
                <a:uFillTx/>
                <a:latin typeface="Montserrat" panose="00000500000000000000" pitchFamily="2" charset="0"/>
                <a:cs typeface="Calibri" panose="020F0502020204030204" pitchFamily="34" charset="0"/>
              </a:rPr>
              <a:t>d’évoluer dans un environnement favorable </a:t>
            </a:r>
            <a:r>
              <a:rPr kumimoji="0" lang="fr-FR" sz="1400" b="0" i="0" u="none" strike="noStrike" kern="1200" cap="none" spc="0" normalizeH="0" baseline="0" noProof="0" dirty="0">
                <a:ln>
                  <a:noFill/>
                </a:ln>
                <a:solidFill>
                  <a:srgbClr val="414856"/>
                </a:solidFill>
                <a:effectLst/>
                <a:uLnTx/>
                <a:uFillTx/>
                <a:latin typeface="Montserrat" panose="00000500000000000000" pitchFamily="2" charset="0"/>
                <a:cs typeface="Calibri" panose="020F0502020204030204" pitchFamily="34" charset="0"/>
              </a:rPr>
              <a:t>à son </a:t>
            </a:r>
            <a:r>
              <a:rPr kumimoji="0" lang="fr-FR" sz="1400" b="1" i="0" u="none" strike="noStrike" kern="1200" cap="none" spc="0" normalizeH="0" baseline="0" noProof="0" dirty="0">
                <a:ln>
                  <a:noFill/>
                </a:ln>
                <a:solidFill>
                  <a:srgbClr val="414856"/>
                </a:solidFill>
                <a:effectLst/>
                <a:uLnTx/>
                <a:uFillTx/>
                <a:latin typeface="Montserrat" panose="00000500000000000000" pitchFamily="2" charset="0"/>
                <a:cs typeface="Calibri" panose="020F0502020204030204" pitchFamily="34" charset="0"/>
              </a:rPr>
              <a:t>développement</a:t>
            </a:r>
            <a:r>
              <a:rPr kumimoji="0" lang="fr-FR" sz="1400" b="0" i="0" u="none" strike="noStrike" kern="1200" cap="none" spc="0" normalizeH="0" baseline="0" noProof="0" dirty="0">
                <a:ln>
                  <a:noFill/>
                </a:ln>
                <a:solidFill>
                  <a:srgbClr val="414856"/>
                </a:solidFill>
                <a:effectLst/>
                <a:uLnTx/>
                <a:uFillTx/>
                <a:latin typeface="Montserrat" panose="00000500000000000000" pitchFamily="2" charset="0"/>
                <a:cs typeface="Calibri" panose="020F0502020204030204" pitchFamily="34" charset="0"/>
              </a:rPr>
              <a:t> </a:t>
            </a:r>
            <a:r>
              <a:rPr kumimoji="0" lang="fr-FR" sz="1400" b="1" i="0" u="none" strike="noStrike" kern="1200" cap="none" spc="0" normalizeH="0" baseline="0" noProof="0" dirty="0">
                <a:ln>
                  <a:noFill/>
                </a:ln>
                <a:solidFill>
                  <a:srgbClr val="414856"/>
                </a:solidFill>
                <a:effectLst/>
                <a:uLnTx/>
                <a:uFillTx/>
                <a:latin typeface="Montserrat" panose="00000500000000000000" pitchFamily="2" charset="0"/>
                <a:cs typeface="Calibri" panose="020F0502020204030204" pitchFamily="34" charset="0"/>
              </a:rPr>
              <a:t>tout en restant auprès de ses parents</a:t>
            </a:r>
            <a:r>
              <a:rPr kumimoji="0" lang="fr-FR" sz="1400" b="0" i="0" u="none" strike="noStrike" kern="1200" cap="none" spc="0" normalizeH="0" baseline="0" noProof="0" dirty="0">
                <a:ln>
                  <a:noFill/>
                </a:ln>
                <a:solidFill>
                  <a:srgbClr val="414856"/>
                </a:solidFill>
                <a:effectLst/>
                <a:uLnTx/>
                <a:uFillTx/>
                <a:latin typeface="Montserrat" panose="00000500000000000000" pitchFamily="2" charset="0"/>
                <a:cs typeface="Calibri" panose="020F0502020204030204" pitchFamily="34" charset="0"/>
              </a:rPr>
              <a:t> </a:t>
            </a:r>
          </a:p>
        </p:txBody>
      </p:sp>
      <p:grpSp>
        <p:nvGrpSpPr>
          <p:cNvPr id="37" name="Groupe 36">
            <a:extLst>
              <a:ext uri="{FF2B5EF4-FFF2-40B4-BE49-F238E27FC236}">
                <a16:creationId xmlns:a16="http://schemas.microsoft.com/office/drawing/2014/main" id="{CD38BD5C-C3FC-41A1-927B-C4776EEE74EA}"/>
              </a:ext>
            </a:extLst>
          </p:cNvPr>
          <p:cNvGrpSpPr/>
          <p:nvPr/>
        </p:nvGrpSpPr>
        <p:grpSpPr>
          <a:xfrm>
            <a:off x="1437909" y="1692072"/>
            <a:ext cx="6562907" cy="801352"/>
            <a:chOff x="1059226" y="1777345"/>
            <a:chExt cx="6562907" cy="598152"/>
          </a:xfrm>
          <a:solidFill>
            <a:schemeClr val="accent2"/>
          </a:solidFill>
        </p:grpSpPr>
        <p:sp>
          <p:nvSpPr>
            <p:cNvPr id="23" name="Rectangle 22">
              <a:extLst>
                <a:ext uri="{FF2B5EF4-FFF2-40B4-BE49-F238E27FC236}">
                  <a16:creationId xmlns:a16="http://schemas.microsoft.com/office/drawing/2014/main" id="{86BA2A49-637A-4882-AA05-09456E47C608}"/>
                </a:ext>
              </a:extLst>
            </p:cNvPr>
            <p:cNvSpPr/>
            <p:nvPr/>
          </p:nvSpPr>
          <p:spPr>
            <a:xfrm>
              <a:off x="1059226" y="1777345"/>
              <a:ext cx="3052264" cy="59815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marR="0" lvl="0" indent="0" algn="ctr" defTabSz="457200" rtl="0" eaLnBrk="1" fontAlgn="auto" latinLnBrk="0" hangingPunct="1">
                <a:lnSpc>
                  <a:spcPct val="100000"/>
                </a:lnSpc>
                <a:spcBef>
                  <a:spcPts val="0"/>
                </a:spcBef>
                <a:spcAft>
                  <a:spcPts val="1000"/>
                </a:spcAft>
                <a:buClrTx/>
                <a:buSzTx/>
                <a:buFontTx/>
                <a:buNone/>
                <a:tabLst/>
                <a:defRPr/>
              </a:pPr>
              <a:r>
                <a:rPr kumimoji="0" lang="fr-FR" sz="1400" b="1" i="0" u="none" strike="noStrike" kern="1200" cap="none" spc="0" normalizeH="0" baseline="0" noProof="0" dirty="0">
                  <a:ln>
                    <a:noFill/>
                  </a:ln>
                  <a:solidFill>
                    <a:srgbClr val="FFFFFF"/>
                  </a:solidFill>
                  <a:effectLst/>
                  <a:uLnTx/>
                  <a:uFillTx/>
                  <a:latin typeface="Montserrat" panose="00000500000000000000" pitchFamily="2" charset="0"/>
                  <a:cs typeface="Calibri" panose="020F0502020204030204" pitchFamily="34" charset="0"/>
                </a:rPr>
                <a:t>L’Action Educative en Milieu Ouvert</a:t>
              </a:r>
              <a:br>
                <a:rPr kumimoji="0" lang="fr-FR" sz="1400" b="1" i="0" u="none" strike="noStrike" kern="1200" cap="none" spc="0" normalizeH="0" baseline="0" noProof="0" dirty="0">
                  <a:ln>
                    <a:noFill/>
                  </a:ln>
                  <a:solidFill>
                    <a:srgbClr val="FFFFFF"/>
                  </a:solidFill>
                  <a:effectLst/>
                  <a:uLnTx/>
                  <a:uFillTx/>
                  <a:latin typeface="Montserrat" panose="00000500000000000000" pitchFamily="2" charset="0"/>
                  <a:cs typeface="Calibri" panose="020F0502020204030204" pitchFamily="34" charset="0"/>
                </a:rPr>
              </a:br>
              <a:r>
                <a:rPr kumimoji="0" lang="fr-FR" sz="1400" i="1" u="none" strike="noStrike" kern="1200" cap="none" spc="0" normalizeH="0" baseline="0" noProof="0" dirty="0">
                  <a:ln>
                    <a:noFill/>
                  </a:ln>
                  <a:solidFill>
                    <a:srgbClr val="FFFFFF"/>
                  </a:solidFill>
                  <a:effectLst/>
                  <a:uLnTx/>
                  <a:uFillTx/>
                  <a:latin typeface="Montserrat" panose="00000500000000000000" pitchFamily="2" charset="0"/>
                  <a:cs typeface="Calibri" panose="020F0502020204030204" pitchFamily="34" charset="0"/>
                </a:rPr>
                <a:t>(AEMO)</a:t>
              </a:r>
            </a:p>
          </p:txBody>
        </p:sp>
        <p:sp>
          <p:nvSpPr>
            <p:cNvPr id="25" name="Rectangle 24">
              <a:extLst>
                <a:ext uri="{FF2B5EF4-FFF2-40B4-BE49-F238E27FC236}">
                  <a16:creationId xmlns:a16="http://schemas.microsoft.com/office/drawing/2014/main" id="{099852CD-EE94-4603-AFA9-FE54201F5FE2}"/>
                </a:ext>
              </a:extLst>
            </p:cNvPr>
            <p:cNvSpPr/>
            <p:nvPr/>
          </p:nvSpPr>
          <p:spPr>
            <a:xfrm>
              <a:off x="4569869" y="1777345"/>
              <a:ext cx="3052264" cy="59815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marR="0" lvl="0" indent="0" algn="ctr" defTabSz="457200" rtl="0" eaLnBrk="1" fontAlgn="auto" latinLnBrk="0" hangingPunct="1">
                <a:lnSpc>
                  <a:spcPct val="100000"/>
                </a:lnSpc>
                <a:spcBef>
                  <a:spcPts val="0"/>
                </a:spcBef>
                <a:spcAft>
                  <a:spcPts val="1000"/>
                </a:spcAft>
                <a:buClrTx/>
                <a:buSzTx/>
                <a:buFontTx/>
                <a:buNone/>
                <a:tabLst/>
                <a:defRPr/>
              </a:pPr>
              <a:r>
                <a:rPr kumimoji="0" lang="fr-FR" sz="1400" b="1" i="0" u="none" strike="noStrike" kern="1200" cap="none" spc="0" normalizeH="0" baseline="0" noProof="0" dirty="0">
                  <a:ln>
                    <a:noFill/>
                  </a:ln>
                  <a:solidFill>
                    <a:srgbClr val="FFFFFF"/>
                  </a:solidFill>
                  <a:effectLst/>
                  <a:uLnTx/>
                  <a:uFillTx/>
                  <a:latin typeface="Montserrat" panose="00000500000000000000" pitchFamily="2" charset="0"/>
                  <a:cs typeface="Calibri" panose="020F0502020204030204" pitchFamily="34" charset="0"/>
                </a:rPr>
                <a:t>L’Aide Educative à Domicile</a:t>
              </a:r>
              <a:br>
                <a:rPr kumimoji="0" lang="fr-FR" sz="1400" b="1" i="0" u="none" strike="noStrike" kern="1200" cap="none" spc="0" normalizeH="0" baseline="0" noProof="0" dirty="0">
                  <a:ln>
                    <a:noFill/>
                  </a:ln>
                  <a:solidFill>
                    <a:srgbClr val="FFFFFF"/>
                  </a:solidFill>
                  <a:effectLst/>
                  <a:uLnTx/>
                  <a:uFillTx/>
                  <a:latin typeface="Montserrat" panose="00000500000000000000" pitchFamily="2" charset="0"/>
                  <a:cs typeface="Calibri" panose="020F0502020204030204" pitchFamily="34" charset="0"/>
                </a:rPr>
              </a:br>
              <a:r>
                <a:rPr kumimoji="0" lang="fr-FR" sz="1400" i="1" u="none" strike="noStrike" kern="1200" cap="none" spc="0" normalizeH="0" baseline="0" noProof="0" dirty="0">
                  <a:ln>
                    <a:noFill/>
                  </a:ln>
                  <a:solidFill>
                    <a:srgbClr val="FFFFFF"/>
                  </a:solidFill>
                  <a:effectLst/>
                  <a:uLnTx/>
                  <a:uFillTx/>
                  <a:latin typeface="Montserrat" panose="00000500000000000000" pitchFamily="2" charset="0"/>
                  <a:cs typeface="Calibri" panose="020F0502020204030204" pitchFamily="34" charset="0"/>
                </a:rPr>
                <a:t>(AED)</a:t>
              </a:r>
            </a:p>
          </p:txBody>
        </p:sp>
      </p:grpSp>
      <p:sp>
        <p:nvSpPr>
          <p:cNvPr id="27" name="Rectangle 26">
            <a:extLst>
              <a:ext uri="{FF2B5EF4-FFF2-40B4-BE49-F238E27FC236}">
                <a16:creationId xmlns:a16="http://schemas.microsoft.com/office/drawing/2014/main" id="{C7FE9E6E-A361-4DED-885D-F01DB962E1BD}"/>
              </a:ext>
            </a:extLst>
          </p:cNvPr>
          <p:cNvSpPr/>
          <p:nvPr/>
        </p:nvSpPr>
        <p:spPr>
          <a:xfrm>
            <a:off x="8459194" y="1692072"/>
            <a:ext cx="3052264" cy="8013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marR="0" lvl="0" indent="0" algn="ctr" defTabSz="457200" rtl="0" eaLnBrk="1" fontAlgn="auto" latinLnBrk="0" hangingPunct="1">
              <a:lnSpc>
                <a:spcPct val="100000"/>
              </a:lnSpc>
              <a:spcBef>
                <a:spcPts val="0"/>
              </a:spcBef>
              <a:spcAft>
                <a:spcPts val="1000"/>
              </a:spcAft>
              <a:buClrTx/>
              <a:buSzTx/>
              <a:buFontTx/>
              <a:buNone/>
              <a:tabLst/>
              <a:defRPr/>
            </a:pPr>
            <a:r>
              <a:rPr kumimoji="0" lang="fr-FR" sz="1400" b="1" i="0" u="none" strike="noStrike" kern="1200" cap="none" spc="0" normalizeH="0" baseline="0" noProof="0" dirty="0">
                <a:ln>
                  <a:noFill/>
                </a:ln>
                <a:solidFill>
                  <a:srgbClr val="FFFFFF"/>
                </a:solidFill>
                <a:effectLst/>
                <a:uLnTx/>
                <a:uFillTx/>
                <a:latin typeface="Montserrat" panose="00000500000000000000" pitchFamily="2" charset="0"/>
                <a:cs typeface="Calibri" panose="020F0502020204030204" pitchFamily="34" charset="0"/>
              </a:rPr>
              <a:t>Le Placement Educatif à Domicile</a:t>
            </a:r>
            <a:br>
              <a:rPr kumimoji="0" lang="fr-FR" sz="1400" b="1" i="0" u="none" strike="noStrike" kern="1200" cap="none" spc="0" normalizeH="0" baseline="0" noProof="0" dirty="0">
                <a:ln>
                  <a:noFill/>
                </a:ln>
                <a:solidFill>
                  <a:srgbClr val="FFFFFF"/>
                </a:solidFill>
                <a:effectLst/>
                <a:uLnTx/>
                <a:uFillTx/>
                <a:latin typeface="Montserrat" panose="00000500000000000000" pitchFamily="2" charset="0"/>
                <a:cs typeface="Calibri" panose="020F0502020204030204" pitchFamily="34" charset="0"/>
              </a:rPr>
            </a:br>
            <a:r>
              <a:rPr kumimoji="0" lang="fr-FR" sz="1400" i="1" u="none" strike="noStrike" kern="1200" cap="none" spc="0" normalizeH="0" baseline="0" noProof="0" dirty="0">
                <a:ln>
                  <a:noFill/>
                </a:ln>
                <a:solidFill>
                  <a:srgbClr val="FFFFFF"/>
                </a:solidFill>
                <a:effectLst/>
                <a:uLnTx/>
                <a:uFillTx/>
                <a:latin typeface="Montserrat" panose="00000500000000000000" pitchFamily="2" charset="0"/>
                <a:cs typeface="Calibri" panose="020F0502020204030204" pitchFamily="34" charset="0"/>
              </a:rPr>
              <a:t>(PEAD)</a:t>
            </a:r>
          </a:p>
        </p:txBody>
      </p:sp>
      <p:sp>
        <p:nvSpPr>
          <p:cNvPr id="29" name="Triangle isocèle 28">
            <a:extLst>
              <a:ext uri="{FF2B5EF4-FFF2-40B4-BE49-F238E27FC236}">
                <a16:creationId xmlns:a16="http://schemas.microsoft.com/office/drawing/2014/main" id="{E422F0CF-3A05-4FD5-A2A1-A5A89C749311}"/>
              </a:ext>
            </a:extLst>
          </p:cNvPr>
          <p:cNvSpPr/>
          <p:nvPr/>
        </p:nvSpPr>
        <p:spPr>
          <a:xfrm flipV="1">
            <a:off x="1437909" y="2493424"/>
            <a:ext cx="3052264" cy="11733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Montserrat" panose="00000500000000000000" pitchFamily="2" charset="0"/>
            </a:endParaRPr>
          </a:p>
        </p:txBody>
      </p:sp>
      <p:sp>
        <p:nvSpPr>
          <p:cNvPr id="30" name="Triangle isocèle 29">
            <a:extLst>
              <a:ext uri="{FF2B5EF4-FFF2-40B4-BE49-F238E27FC236}">
                <a16:creationId xmlns:a16="http://schemas.microsoft.com/office/drawing/2014/main" id="{B40C2CF9-2BE6-4303-9994-748607CD06CD}"/>
              </a:ext>
            </a:extLst>
          </p:cNvPr>
          <p:cNvSpPr/>
          <p:nvPr/>
        </p:nvSpPr>
        <p:spPr>
          <a:xfrm flipV="1">
            <a:off x="4948552" y="2493424"/>
            <a:ext cx="3052264" cy="11733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Montserrat" panose="00000500000000000000" pitchFamily="2" charset="0"/>
            </a:endParaRPr>
          </a:p>
        </p:txBody>
      </p:sp>
      <p:sp>
        <p:nvSpPr>
          <p:cNvPr id="31" name="Triangle isocèle 30">
            <a:extLst>
              <a:ext uri="{FF2B5EF4-FFF2-40B4-BE49-F238E27FC236}">
                <a16:creationId xmlns:a16="http://schemas.microsoft.com/office/drawing/2014/main" id="{E85E8D95-88D8-4FCF-9DDA-C2B75CCB0D3D}"/>
              </a:ext>
            </a:extLst>
          </p:cNvPr>
          <p:cNvSpPr/>
          <p:nvPr/>
        </p:nvSpPr>
        <p:spPr>
          <a:xfrm flipV="1">
            <a:off x="8459194" y="2493424"/>
            <a:ext cx="3052264" cy="11733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Montserrat" panose="00000500000000000000" pitchFamily="2" charset="0"/>
            </a:endParaRPr>
          </a:p>
        </p:txBody>
      </p:sp>
      <p:cxnSp>
        <p:nvCxnSpPr>
          <p:cNvPr id="36" name="Connecteur droit avec flèche 35">
            <a:extLst>
              <a:ext uri="{FF2B5EF4-FFF2-40B4-BE49-F238E27FC236}">
                <a16:creationId xmlns:a16="http://schemas.microsoft.com/office/drawing/2014/main" id="{18F5B10E-E4A3-4F86-8F86-A85A00D368EC}"/>
              </a:ext>
            </a:extLst>
          </p:cNvPr>
          <p:cNvCxnSpPr>
            <a:cxnSpLocks/>
          </p:cNvCxnSpPr>
          <p:nvPr/>
        </p:nvCxnSpPr>
        <p:spPr>
          <a:xfrm flipV="1">
            <a:off x="1437909" y="5713506"/>
            <a:ext cx="6562907" cy="0"/>
          </a:xfrm>
          <a:prstGeom prst="straightConnector1">
            <a:avLst/>
          </a:prstGeom>
          <a:ln>
            <a:solidFill>
              <a:srgbClr val="3B3C3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341C0886-6897-4622-8BFF-7AC068FFFF79}"/>
              </a:ext>
            </a:extLst>
          </p:cNvPr>
          <p:cNvSpPr/>
          <p:nvPr/>
        </p:nvSpPr>
        <p:spPr>
          <a:xfrm>
            <a:off x="2605065" y="5559618"/>
            <a:ext cx="4375550" cy="3077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i="1">
                <a:solidFill>
                  <a:srgbClr val="3B3C31"/>
                </a:solidFill>
                <a:latin typeface="Montserrat" panose="00000500000000000000" pitchFamily="2" charset="0"/>
              </a:rPr>
              <a:t>Une fois toutes les deux à trois semaines</a:t>
            </a:r>
          </a:p>
        </p:txBody>
      </p:sp>
      <p:cxnSp>
        <p:nvCxnSpPr>
          <p:cNvPr id="39" name="Connecteur droit avec flèche 38">
            <a:extLst>
              <a:ext uri="{FF2B5EF4-FFF2-40B4-BE49-F238E27FC236}">
                <a16:creationId xmlns:a16="http://schemas.microsoft.com/office/drawing/2014/main" id="{CF719017-A17A-4E50-A6ED-E1F1779DC424}"/>
              </a:ext>
            </a:extLst>
          </p:cNvPr>
          <p:cNvCxnSpPr>
            <a:cxnSpLocks/>
          </p:cNvCxnSpPr>
          <p:nvPr/>
        </p:nvCxnSpPr>
        <p:spPr>
          <a:xfrm flipV="1">
            <a:off x="8459194" y="5713506"/>
            <a:ext cx="3052264" cy="0"/>
          </a:xfrm>
          <a:prstGeom prst="straightConnector1">
            <a:avLst/>
          </a:prstGeom>
          <a:ln>
            <a:solidFill>
              <a:srgbClr val="3B3C3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99CB9331-BA01-48EB-9B50-E497EC351668}"/>
              </a:ext>
            </a:extLst>
          </p:cNvPr>
          <p:cNvSpPr/>
          <p:nvPr/>
        </p:nvSpPr>
        <p:spPr>
          <a:xfrm>
            <a:off x="8724060" y="5559618"/>
            <a:ext cx="2522532" cy="3077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b="1" i="1">
                <a:solidFill>
                  <a:srgbClr val="3B3C31"/>
                </a:solidFill>
                <a:latin typeface="Montserrat" panose="00000500000000000000" pitchFamily="2" charset="0"/>
              </a:rPr>
              <a:t>Deux à trois fois par semaine</a:t>
            </a:r>
          </a:p>
        </p:txBody>
      </p:sp>
      <p:sp>
        <p:nvSpPr>
          <p:cNvPr id="41" name="ZoneTexte 40">
            <a:extLst>
              <a:ext uri="{FF2B5EF4-FFF2-40B4-BE49-F238E27FC236}">
                <a16:creationId xmlns:a16="http://schemas.microsoft.com/office/drawing/2014/main" id="{CFEA3171-6753-4792-9762-BAF0CB35D28F}"/>
              </a:ext>
            </a:extLst>
          </p:cNvPr>
          <p:cNvSpPr txBox="1"/>
          <p:nvPr/>
        </p:nvSpPr>
        <p:spPr>
          <a:xfrm>
            <a:off x="195846" y="5296461"/>
            <a:ext cx="990228" cy="938719"/>
          </a:xfrm>
          <a:prstGeom prst="rect">
            <a:avLst/>
          </a:prstGeom>
          <a:noFill/>
        </p:spPr>
        <p:txBody>
          <a:bodyPr wrap="square" rtlCol="0">
            <a:spAutoFit/>
          </a:bodyPr>
          <a:lstStyle/>
          <a:p>
            <a:pPr algn="ctr"/>
            <a:r>
              <a:rPr lang="fr-FR" sz="1100" i="1" dirty="0">
                <a:latin typeface="Montserrat" panose="00000500000000000000" pitchFamily="2" charset="0"/>
              </a:rPr>
              <a:t>Fréquence de visite des équipes éducatives</a:t>
            </a:r>
          </a:p>
        </p:txBody>
      </p:sp>
      <p:sp>
        <p:nvSpPr>
          <p:cNvPr id="2" name="Rectangle 1">
            <a:extLst>
              <a:ext uri="{FF2B5EF4-FFF2-40B4-BE49-F238E27FC236}">
                <a16:creationId xmlns:a16="http://schemas.microsoft.com/office/drawing/2014/main" id="{C01AB203-40C8-4B0F-A4B0-B2A954015E26}"/>
              </a:ext>
            </a:extLst>
          </p:cNvPr>
          <p:cNvSpPr/>
          <p:nvPr/>
        </p:nvSpPr>
        <p:spPr>
          <a:xfrm>
            <a:off x="2015917" y="4693223"/>
            <a:ext cx="2111829" cy="39477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latin typeface="Montserrat" panose="00000500000000000000" pitchFamily="2" charset="0"/>
              </a:rPr>
              <a:t>Sur décision du Juge</a:t>
            </a:r>
            <a:br>
              <a:rPr lang="fr-FR" sz="1200" dirty="0">
                <a:latin typeface="Montserrat" panose="00000500000000000000" pitchFamily="2" charset="0"/>
              </a:rPr>
            </a:br>
            <a:r>
              <a:rPr lang="fr-FR" sz="1200" dirty="0">
                <a:latin typeface="Montserrat" panose="00000500000000000000" pitchFamily="2" charset="0"/>
              </a:rPr>
              <a:t>des Enfants</a:t>
            </a:r>
          </a:p>
        </p:txBody>
      </p:sp>
      <p:sp>
        <p:nvSpPr>
          <p:cNvPr id="24" name="Rectangle 23">
            <a:extLst>
              <a:ext uri="{FF2B5EF4-FFF2-40B4-BE49-F238E27FC236}">
                <a16:creationId xmlns:a16="http://schemas.microsoft.com/office/drawing/2014/main" id="{D336D3DF-326D-429D-A645-205FBAB311DE}"/>
              </a:ext>
            </a:extLst>
          </p:cNvPr>
          <p:cNvSpPr/>
          <p:nvPr/>
        </p:nvSpPr>
        <p:spPr>
          <a:xfrm>
            <a:off x="5418769" y="4693223"/>
            <a:ext cx="2111829" cy="39477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latin typeface="Montserrat" panose="00000500000000000000" pitchFamily="2" charset="0"/>
              </a:rPr>
              <a:t>Sur demande ou avec l’accord de la famille</a:t>
            </a:r>
          </a:p>
        </p:txBody>
      </p:sp>
      <p:sp>
        <p:nvSpPr>
          <p:cNvPr id="26" name="Rectangle 25">
            <a:extLst>
              <a:ext uri="{FF2B5EF4-FFF2-40B4-BE49-F238E27FC236}">
                <a16:creationId xmlns:a16="http://schemas.microsoft.com/office/drawing/2014/main" id="{B935CFC5-E943-80A6-C5F6-8208FC52BA77}"/>
              </a:ext>
            </a:extLst>
          </p:cNvPr>
          <p:cNvSpPr/>
          <p:nvPr/>
        </p:nvSpPr>
        <p:spPr>
          <a:xfrm>
            <a:off x="8929411" y="4693928"/>
            <a:ext cx="2111829" cy="39477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latin typeface="Montserrat" panose="00000500000000000000" pitchFamily="2" charset="0"/>
              </a:rPr>
              <a:t>Administratif ou judiciaire</a:t>
            </a:r>
          </a:p>
        </p:txBody>
      </p:sp>
    </p:spTree>
    <p:extLst>
      <p:ext uri="{BB962C8B-B14F-4D97-AF65-F5344CB8AC3E}">
        <p14:creationId xmlns:p14="http://schemas.microsoft.com/office/powerpoint/2010/main" val="15553906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Objet 19" hidden="1">
            <a:extLst>
              <a:ext uri="{FF2B5EF4-FFF2-40B4-BE49-F238E27FC236}">
                <a16:creationId xmlns:a16="http://schemas.microsoft.com/office/drawing/2014/main" id="{6A99F448-6752-4C04-BC61-05110FD2D0F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e think-cell" r:id="rId4" imgW="395" imgH="396" progId="TCLayout.ActiveDocument.1">
                  <p:embed/>
                </p:oleObj>
              </mc:Choice>
              <mc:Fallback>
                <p:oleObj name="Diapositive think-cell" r:id="rId4" imgW="395" imgH="396" progId="TCLayout.ActiveDocument.1">
                  <p:embed/>
                  <p:pic>
                    <p:nvPicPr>
                      <p:cNvPr id="20" name="Objet 19" hidden="1">
                        <a:extLst>
                          <a:ext uri="{FF2B5EF4-FFF2-40B4-BE49-F238E27FC236}">
                            <a16:creationId xmlns:a16="http://schemas.microsoft.com/office/drawing/2014/main" id="{6A99F448-6752-4C04-BC61-05110FD2D0F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re 1"/>
          <p:cNvSpPr>
            <a:spLocks noGrp="1"/>
          </p:cNvSpPr>
          <p:nvPr>
            <p:ph type="title"/>
          </p:nvPr>
        </p:nvSpPr>
        <p:spPr/>
        <p:txBody>
          <a:bodyPr vert="horz"/>
          <a:lstStyle/>
          <a:p>
            <a:r>
              <a:rPr lang="fr-FR" sz="1800" dirty="0">
                <a:solidFill>
                  <a:schemeClr val="accent1"/>
                </a:solidFill>
              </a:rPr>
              <a:t>Parcours d’un enfant de 0 à 18 ans </a:t>
            </a:r>
            <a:br>
              <a:rPr lang="fr-FR" sz="2400" dirty="0">
                <a:solidFill>
                  <a:schemeClr val="accent1"/>
                </a:solidFill>
              </a:rPr>
            </a:br>
            <a:r>
              <a:rPr lang="fr-FR" dirty="0"/>
              <a:t>Les différents types d’actions mises en place par l’ASE</a:t>
            </a:r>
          </a:p>
        </p:txBody>
      </p:sp>
      <p:sp>
        <p:nvSpPr>
          <p:cNvPr id="5" name="Espace réservé du numéro de diapositive 4"/>
          <p:cNvSpPr>
            <a:spLocks noGrp="1"/>
          </p:cNvSpPr>
          <p:nvPr>
            <p:ph type="sldNum" sz="quarter" idx="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6E2D2B3B-882E-40F3-A32F-6DD516915044}" type="slidenum">
              <a:rPr kumimoji="0" lang="en-US" sz="1100" b="0" i="0" u="none" strike="noStrike" kern="1200" cap="none" spc="0" normalizeH="0" baseline="0" noProof="0">
                <a:ln>
                  <a:noFill/>
                </a:ln>
                <a:solidFill>
                  <a:srgbClr val="60BDE0"/>
                </a:solidFill>
                <a:effectLst/>
                <a:uLnTx/>
                <a:uFillTx/>
                <a:latin typeface="Oswald Regular"/>
                <a:ea typeface="+mn-ea"/>
              </a:rPr>
              <a:pPr marL="0" marR="0" lvl="0" indent="0" algn="l" defTabSz="457200" rtl="0" eaLnBrk="1" fontAlgn="auto" latinLnBrk="0" hangingPunct="1">
                <a:lnSpc>
                  <a:spcPct val="100000"/>
                </a:lnSpc>
                <a:spcBef>
                  <a:spcPts val="0"/>
                </a:spcBef>
                <a:spcAft>
                  <a:spcPts val="0"/>
                </a:spcAft>
                <a:buClrTx/>
                <a:buSzTx/>
                <a:buFontTx/>
                <a:buNone/>
                <a:tabLst/>
                <a:defRPr/>
              </a:pPr>
              <a:t>12</a:t>
            </a:fld>
            <a:endParaRPr kumimoji="0" lang="en-US" sz="1100" b="0" i="0" u="none" strike="noStrike" kern="1200" cap="none" spc="0" normalizeH="0" baseline="0" noProof="0" dirty="0">
              <a:ln>
                <a:noFill/>
              </a:ln>
              <a:solidFill>
                <a:srgbClr val="60BDE0"/>
              </a:solidFill>
              <a:effectLst/>
              <a:uLnTx/>
              <a:uFillTx/>
              <a:latin typeface="Oswald Regular"/>
              <a:ea typeface="+mn-ea"/>
            </a:endParaRPr>
          </a:p>
        </p:txBody>
      </p:sp>
      <p:sp>
        <p:nvSpPr>
          <p:cNvPr id="7" name="Rectangle 6"/>
          <p:cNvSpPr/>
          <p:nvPr/>
        </p:nvSpPr>
        <p:spPr>
          <a:xfrm>
            <a:off x="1070096" y="1937626"/>
            <a:ext cx="1722923" cy="69780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marR="0" lvl="0" indent="0" algn="ctr" defTabSz="457200" rtl="0" eaLnBrk="1" fontAlgn="auto" latinLnBrk="0" hangingPunct="1">
              <a:lnSpc>
                <a:spcPct val="100000"/>
              </a:lnSpc>
              <a:spcBef>
                <a:spcPts val="0"/>
              </a:spcBef>
              <a:spcAft>
                <a:spcPts val="1000"/>
              </a:spcAft>
              <a:buClrTx/>
              <a:buSzTx/>
              <a:buFontTx/>
              <a:buNone/>
              <a:tabLst/>
              <a:defRPr/>
            </a:pPr>
            <a:r>
              <a:rPr kumimoji="0" lang="fr-FR" sz="1300" b="1" i="0" u="none" strike="noStrike" kern="1200" cap="none" spc="0" normalizeH="0" baseline="0" noProof="0" dirty="0">
                <a:ln>
                  <a:noFill/>
                </a:ln>
                <a:solidFill>
                  <a:srgbClr val="FFFFFF"/>
                </a:solidFill>
                <a:effectLst/>
                <a:uLnTx/>
                <a:uFillTx/>
                <a:latin typeface="Montserrat" panose="00000500000000000000" pitchFamily="2" charset="0"/>
                <a:cs typeface="Calibri" panose="020F0502020204030204" pitchFamily="34" charset="0"/>
              </a:rPr>
              <a:t>Les actions éducatives </a:t>
            </a:r>
          </a:p>
        </p:txBody>
      </p:sp>
      <p:sp>
        <p:nvSpPr>
          <p:cNvPr id="8" name="Rectangle 7"/>
          <p:cNvSpPr/>
          <p:nvPr/>
        </p:nvSpPr>
        <p:spPr>
          <a:xfrm>
            <a:off x="3500410" y="1924327"/>
            <a:ext cx="1722923" cy="697809"/>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marR="0" lvl="0" indent="0" algn="ctr" defTabSz="457200" rtl="0" eaLnBrk="1" fontAlgn="auto" latinLnBrk="0" hangingPunct="1">
              <a:lnSpc>
                <a:spcPct val="100000"/>
              </a:lnSpc>
              <a:spcBef>
                <a:spcPts val="0"/>
              </a:spcBef>
              <a:spcAft>
                <a:spcPts val="1000"/>
              </a:spcAft>
              <a:buClrTx/>
              <a:buSzTx/>
              <a:buFontTx/>
              <a:buNone/>
              <a:tabLst/>
              <a:defRPr/>
            </a:pPr>
            <a:r>
              <a:rPr kumimoji="0" lang="fr-FR" sz="1300" b="1" i="0" u="none" strike="noStrike" kern="1200" cap="none" spc="0" normalizeH="0" baseline="0" noProof="0" dirty="0">
                <a:ln>
                  <a:noFill/>
                </a:ln>
                <a:solidFill>
                  <a:srgbClr val="FFFFFF"/>
                </a:solidFill>
                <a:effectLst/>
                <a:uLnTx/>
                <a:uFillTx/>
                <a:latin typeface="Montserrat" panose="00000500000000000000" pitchFamily="2" charset="0"/>
                <a:cs typeface="Calibri" panose="020F0502020204030204" pitchFamily="34" charset="0"/>
              </a:rPr>
              <a:t>Le placement en famille d’accueil</a:t>
            </a:r>
          </a:p>
        </p:txBody>
      </p:sp>
      <p:sp>
        <p:nvSpPr>
          <p:cNvPr id="9" name="Rectangle 8"/>
          <p:cNvSpPr/>
          <p:nvPr/>
        </p:nvSpPr>
        <p:spPr>
          <a:xfrm>
            <a:off x="6418449" y="1937626"/>
            <a:ext cx="1722923" cy="69780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algn="ctr" defTabSz="457200">
              <a:spcAft>
                <a:spcPts val="1000"/>
              </a:spcAft>
            </a:pPr>
            <a:r>
              <a:rPr lang="fr-FR" sz="1300" b="1" dirty="0">
                <a:solidFill>
                  <a:srgbClr val="FFFFFF"/>
                </a:solidFill>
                <a:latin typeface="Montserrat" panose="00000500000000000000" pitchFamily="2" charset="0"/>
                <a:cs typeface="Calibri" panose="020F0502020204030204" pitchFamily="34" charset="0"/>
              </a:rPr>
              <a:t>Le placement en institution</a:t>
            </a:r>
          </a:p>
        </p:txBody>
      </p:sp>
      <p:sp>
        <p:nvSpPr>
          <p:cNvPr id="10" name="Rectangle 9"/>
          <p:cNvSpPr/>
          <p:nvPr/>
        </p:nvSpPr>
        <p:spPr>
          <a:xfrm>
            <a:off x="9148947" y="1935682"/>
            <a:ext cx="1722923" cy="69780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algn="ctr" defTabSz="457200">
              <a:spcAft>
                <a:spcPts val="1000"/>
              </a:spcAft>
            </a:pPr>
            <a:r>
              <a:rPr lang="fr-FR" sz="1300" b="1" dirty="0">
                <a:solidFill>
                  <a:srgbClr val="FFFFFF"/>
                </a:solidFill>
                <a:latin typeface="Montserrat" panose="00000500000000000000" pitchFamily="2" charset="0"/>
                <a:cs typeface="Calibri" panose="020F0502020204030204" pitchFamily="34" charset="0"/>
              </a:rPr>
              <a:t>Les autres types de placement</a:t>
            </a:r>
          </a:p>
        </p:txBody>
      </p:sp>
      <p:sp>
        <p:nvSpPr>
          <p:cNvPr id="11" name="ZoneTexte 10"/>
          <p:cNvSpPr txBox="1"/>
          <p:nvPr/>
        </p:nvSpPr>
        <p:spPr>
          <a:xfrm>
            <a:off x="1105948" y="2692206"/>
            <a:ext cx="1651219" cy="654025"/>
          </a:xfrm>
          <a:prstGeom prst="rect">
            <a:avLst/>
          </a:prstGeom>
          <a:solidFill>
            <a:schemeClr val="bg1"/>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 46%</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des jeunes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050" b="1"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Soit ~173</a:t>
            </a:r>
            <a:r>
              <a:rPr lang="fr-FR" sz="1050" b="1" dirty="0">
                <a:solidFill>
                  <a:schemeClr val="bg1">
                    <a:lumMod val="65000"/>
                  </a:schemeClr>
                </a:solidFill>
                <a:latin typeface="Montserrat" panose="00000500000000000000" pitchFamily="2" charset="0"/>
                <a:cs typeface="Calibri" panose="020F0502020204030204" pitchFamily="34" charset="0"/>
              </a:rPr>
              <a:t>.000 jeunes</a:t>
            </a:r>
            <a:endParaRPr kumimoji="0" lang="fr-FR" sz="1050" b="1"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endParaRPr>
          </a:p>
        </p:txBody>
      </p:sp>
      <p:sp>
        <p:nvSpPr>
          <p:cNvPr id="12" name="ZoneTexte 11"/>
          <p:cNvSpPr txBox="1"/>
          <p:nvPr/>
        </p:nvSpPr>
        <p:spPr>
          <a:xfrm>
            <a:off x="976424" y="3572430"/>
            <a:ext cx="1910266" cy="1892826"/>
          </a:xfrm>
          <a:prstGeom prst="rect">
            <a:avLst/>
          </a:prstGeom>
          <a:noFill/>
        </p:spPr>
        <p:txBody>
          <a:bodyPr wrap="square" rtlCol="0">
            <a:spAutoFit/>
          </a:bodyPr>
          <a:lstStyle/>
          <a:p>
            <a:pPr marR="0" lvl="0" defTabSz="457200" rtl="0" eaLnBrk="1" fontAlgn="auto" latinLnBrk="0" hangingPunct="1">
              <a:lnSpc>
                <a:spcPct val="100000"/>
              </a:lnSpc>
              <a:spcBef>
                <a:spcPts val="0"/>
              </a:spcBef>
              <a:spcAft>
                <a:spcPts val="0"/>
              </a:spcAft>
              <a:buClrTx/>
              <a:buSzTx/>
              <a:tabLst/>
              <a:defRPr/>
            </a:pPr>
            <a:r>
              <a:rPr kumimoji="0" lang="fr-FR" sz="1300" b="0"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Accompagnement à travers plusieurs types d’actions : aide financière, aide ménagère, accompagnement à domicile par un professionnel de l’éducation etc.</a:t>
            </a:r>
          </a:p>
        </p:txBody>
      </p:sp>
      <p:sp>
        <p:nvSpPr>
          <p:cNvPr id="13" name="ZoneTexte 12"/>
          <p:cNvSpPr txBox="1"/>
          <p:nvPr/>
        </p:nvSpPr>
        <p:spPr>
          <a:xfrm>
            <a:off x="3189962" y="3572430"/>
            <a:ext cx="2343819" cy="2092881"/>
          </a:xfrm>
          <a:prstGeom prst="rect">
            <a:avLst/>
          </a:prstGeom>
          <a:noFill/>
        </p:spPr>
        <p:txBody>
          <a:bodyPr wrap="square" rtlCol="0">
            <a:spAutoFit/>
          </a:bodyPr>
          <a:lstStyle/>
          <a:p>
            <a:pPr marL="171450" marR="0" lvl="0" indent="-171450"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300" b="0" i="0" u="none" strike="noStrike" kern="1200" cap="none" spc="0" normalizeH="0" baseline="0" noProof="0" dirty="0">
                <a:ln>
                  <a:noFill/>
                </a:ln>
                <a:effectLst/>
                <a:uLnTx/>
                <a:uFillTx/>
                <a:latin typeface="Montserrat" panose="00000500000000000000" pitchFamily="2" charset="0"/>
                <a:cs typeface="Calibri" panose="020F0502020204030204" pitchFamily="34" charset="0"/>
              </a:rPr>
              <a:t>Placement du jeune à une famille d’accueil ou à un proche de confiance</a:t>
            </a:r>
          </a:p>
          <a:p>
            <a:pPr marR="0" lvl="0" defTabSz="457200" rtl="0" eaLnBrk="1" fontAlgn="auto" latinLnBrk="0" hangingPunct="1">
              <a:lnSpc>
                <a:spcPct val="100000"/>
              </a:lnSpc>
              <a:spcBef>
                <a:spcPts val="0"/>
              </a:spcBef>
              <a:spcAft>
                <a:spcPts val="0"/>
              </a:spcAft>
              <a:buClrTx/>
              <a:buSzTx/>
              <a:tabLst/>
              <a:defRPr/>
            </a:pPr>
            <a:endParaRPr kumimoji="0" lang="fr-FR" sz="1300" b="0" i="0" u="none" strike="noStrike" kern="1200" cap="none" spc="0" normalizeH="0" baseline="0" noProof="0" dirty="0">
              <a:ln>
                <a:noFill/>
              </a:ln>
              <a:effectLst/>
              <a:uLnTx/>
              <a:uFillTx/>
              <a:latin typeface="Montserrat" panose="00000500000000000000" pitchFamily="2" charset="0"/>
              <a:cs typeface="Calibri" panose="020F0502020204030204" pitchFamily="34" charset="0"/>
            </a:endParaRPr>
          </a:p>
          <a:p>
            <a:pPr marL="171450" marR="0" lvl="0" indent="-171450"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300" b="0" i="0" u="none" strike="noStrike" kern="1200" cap="none" spc="0" normalizeH="0" baseline="0" noProof="0" dirty="0">
                <a:ln>
                  <a:noFill/>
                </a:ln>
                <a:effectLst/>
                <a:uLnTx/>
                <a:uFillTx/>
                <a:latin typeface="Montserrat" panose="00000500000000000000" pitchFamily="2" charset="0"/>
                <a:cs typeface="Calibri" panose="020F0502020204030204" pitchFamily="34" charset="0"/>
              </a:rPr>
              <a:t>Une « famille d’accueil » accueille en moyenne deux enfants contre rémunération du département</a:t>
            </a:r>
          </a:p>
        </p:txBody>
      </p:sp>
      <p:sp>
        <p:nvSpPr>
          <p:cNvPr id="15" name="ZoneTexte 14"/>
          <p:cNvSpPr txBox="1"/>
          <p:nvPr/>
        </p:nvSpPr>
        <p:spPr>
          <a:xfrm>
            <a:off x="8856513" y="3582055"/>
            <a:ext cx="2307790" cy="1492716"/>
          </a:xfrm>
          <a:prstGeom prst="rect">
            <a:avLst/>
          </a:prstGeom>
          <a:noFill/>
        </p:spPr>
        <p:txBody>
          <a:bodyPr wrap="square" rtlCol="0">
            <a:spAutoFit/>
          </a:bodyPr>
          <a:lstStyle/>
          <a:p>
            <a:pPr marR="0" lvl="0" defTabSz="457200" rtl="0" eaLnBrk="1" fontAlgn="auto" latinLnBrk="0" hangingPunct="1">
              <a:lnSpc>
                <a:spcPct val="100000"/>
              </a:lnSpc>
              <a:spcBef>
                <a:spcPts val="0"/>
              </a:spcBef>
              <a:spcAft>
                <a:spcPts val="0"/>
              </a:spcAft>
              <a:buClrTx/>
              <a:buSzTx/>
              <a:tabLst/>
              <a:defRPr/>
            </a:pPr>
            <a:r>
              <a:rPr kumimoji="0" lang="fr-FR" sz="1300" b="0"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Lorsqu’aucune place n’est trouvée en famille ou dans une institution, l’ASE peut avoir recours à d’autres types d’hébergement : internats,</a:t>
            </a:r>
            <a:r>
              <a:rPr kumimoji="0" lang="fr-FR" sz="1300" b="0" i="0" u="none" strike="noStrike" kern="1200" cap="none" spc="0" normalizeH="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 etc.</a:t>
            </a:r>
            <a:endParaRPr kumimoji="0" lang="fr-FR" sz="1300" b="0"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endParaRPr>
          </a:p>
        </p:txBody>
      </p:sp>
      <p:sp>
        <p:nvSpPr>
          <p:cNvPr id="16" name="ZoneTexte 15">
            <a:extLst>
              <a:ext uri="{FF2B5EF4-FFF2-40B4-BE49-F238E27FC236}">
                <a16:creationId xmlns:a16="http://schemas.microsoft.com/office/drawing/2014/main" id="{A6C33A7B-1091-4835-BBF1-5ABB0D147962}"/>
              </a:ext>
            </a:extLst>
          </p:cNvPr>
          <p:cNvSpPr txBox="1"/>
          <p:nvPr/>
        </p:nvSpPr>
        <p:spPr>
          <a:xfrm>
            <a:off x="3541953" y="2749967"/>
            <a:ext cx="1639837" cy="815608"/>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accent3"/>
                </a:solidFill>
                <a:effectLst/>
                <a:uLnTx/>
                <a:uFillTx/>
                <a:latin typeface="Montserrat" panose="00000500000000000000" pitchFamily="2" charset="0"/>
                <a:cs typeface="Calibri" panose="020F0502020204030204" pitchFamily="34" charset="0"/>
              </a:rPr>
              <a:t>~ 2</a:t>
            </a:r>
            <a:r>
              <a:rPr lang="fr-FR" sz="1300" b="1" dirty="0">
                <a:solidFill>
                  <a:schemeClr val="accent3"/>
                </a:solidFill>
                <a:latin typeface="Montserrat" panose="00000500000000000000" pitchFamily="2" charset="0"/>
                <a:cs typeface="Calibri" panose="020F0502020204030204" pitchFamily="34" charset="0"/>
              </a:rPr>
              <a:t>1</a:t>
            </a:r>
            <a:r>
              <a:rPr kumimoji="0" lang="fr-FR" sz="1300" b="1" i="0" u="none" strike="noStrike" kern="1200" cap="none" spc="0" normalizeH="0" baseline="0" noProof="0" dirty="0">
                <a:ln>
                  <a:noFill/>
                </a:ln>
                <a:solidFill>
                  <a:schemeClr val="accent3"/>
                </a:solidFill>
                <a:effectLst/>
                <a:uLnTx/>
                <a:uFillTx/>
                <a:latin typeface="Montserrat" panose="00000500000000000000" pitchFamily="2" charset="0"/>
                <a:cs typeface="Calibri" panose="020F0502020204030204" pitchFamily="34" charset="0"/>
              </a:rPr>
              <a: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accent3"/>
                </a:solidFill>
                <a:effectLst/>
                <a:uLnTx/>
                <a:uFillTx/>
                <a:latin typeface="Montserrat" panose="00000500000000000000" pitchFamily="2" charset="0"/>
                <a:cs typeface="Calibri" panose="020F0502020204030204" pitchFamily="34" charset="0"/>
              </a:rPr>
              <a:t>des jeunes</a:t>
            </a:r>
          </a:p>
          <a:p>
            <a:pPr algn="ctr" defTabSz="457200">
              <a:defRPr/>
            </a:pPr>
            <a:r>
              <a:rPr lang="fr-FR" sz="1050" b="1" dirty="0">
                <a:solidFill>
                  <a:schemeClr val="accent3"/>
                </a:solidFill>
                <a:latin typeface="Montserrat" panose="00000500000000000000" pitchFamily="2" charset="0"/>
                <a:cs typeface="Calibri" panose="020F0502020204030204" pitchFamily="34" charset="0"/>
              </a:rPr>
              <a:t>Soit ~80.000 jeunes</a:t>
            </a:r>
          </a:p>
        </p:txBody>
      </p:sp>
      <p:sp>
        <p:nvSpPr>
          <p:cNvPr id="17" name="ZoneTexte 16">
            <a:extLst>
              <a:ext uri="{FF2B5EF4-FFF2-40B4-BE49-F238E27FC236}">
                <a16:creationId xmlns:a16="http://schemas.microsoft.com/office/drawing/2014/main" id="{4245A6D1-634C-4FEE-8F36-419EE16BDF64}"/>
              </a:ext>
            </a:extLst>
          </p:cNvPr>
          <p:cNvSpPr txBox="1"/>
          <p:nvPr/>
        </p:nvSpPr>
        <p:spPr>
          <a:xfrm>
            <a:off x="6287809" y="2749967"/>
            <a:ext cx="1984203" cy="677108"/>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 20%</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des jeunes</a:t>
            </a:r>
          </a:p>
          <a:p>
            <a:pPr algn="ctr" defTabSz="457200">
              <a:defRPr/>
            </a:pPr>
            <a:r>
              <a:rPr lang="fr-FR" sz="1050" b="1" dirty="0">
                <a:solidFill>
                  <a:schemeClr val="bg1">
                    <a:lumMod val="65000"/>
                  </a:schemeClr>
                </a:solidFill>
                <a:latin typeface="Montserrat" panose="00000500000000000000" pitchFamily="2" charset="0"/>
                <a:cs typeface="Calibri" panose="020F0502020204030204" pitchFamily="34" charset="0"/>
              </a:rPr>
              <a:t>Soit ~78.000 jeunes</a:t>
            </a:r>
          </a:p>
        </p:txBody>
      </p:sp>
      <p:sp>
        <p:nvSpPr>
          <p:cNvPr id="18" name="ZoneTexte 17">
            <a:extLst>
              <a:ext uri="{FF2B5EF4-FFF2-40B4-BE49-F238E27FC236}">
                <a16:creationId xmlns:a16="http://schemas.microsoft.com/office/drawing/2014/main" id="{AE6F396A-657A-49A2-B0FA-66B11B0C4811}"/>
              </a:ext>
            </a:extLst>
          </p:cNvPr>
          <p:cNvSpPr txBox="1"/>
          <p:nvPr/>
        </p:nvSpPr>
        <p:spPr>
          <a:xfrm>
            <a:off x="9190490" y="2692206"/>
            <a:ext cx="1639837" cy="815608"/>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 13%</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des jeunes</a:t>
            </a:r>
          </a:p>
          <a:p>
            <a:pPr algn="ctr" defTabSz="457200">
              <a:defRPr/>
            </a:pPr>
            <a:r>
              <a:rPr lang="fr-FR" sz="1050" b="1" dirty="0">
                <a:solidFill>
                  <a:schemeClr val="bg1">
                    <a:lumMod val="65000"/>
                  </a:schemeClr>
                </a:solidFill>
                <a:latin typeface="Montserrat" panose="00000500000000000000" pitchFamily="2" charset="0"/>
                <a:cs typeface="Calibri" panose="020F0502020204030204" pitchFamily="34" charset="0"/>
              </a:rPr>
              <a:t>Soit ~46.000 jeunes</a:t>
            </a:r>
          </a:p>
        </p:txBody>
      </p:sp>
      <p:sp>
        <p:nvSpPr>
          <p:cNvPr id="19" name="ZoneTexte 18">
            <a:extLst>
              <a:ext uri="{FF2B5EF4-FFF2-40B4-BE49-F238E27FC236}">
                <a16:creationId xmlns:a16="http://schemas.microsoft.com/office/drawing/2014/main" id="{4851DCA9-DDE0-4C13-841A-031E17272502}"/>
              </a:ext>
            </a:extLst>
          </p:cNvPr>
          <p:cNvSpPr txBox="1"/>
          <p:nvPr/>
        </p:nvSpPr>
        <p:spPr>
          <a:xfrm>
            <a:off x="6003957" y="3572430"/>
            <a:ext cx="2551907" cy="2292935"/>
          </a:xfrm>
          <a:prstGeom prst="rect">
            <a:avLst/>
          </a:prstGeom>
          <a:noFill/>
        </p:spPr>
        <p:txBody>
          <a:bodyPr wrap="square" rtlCol="0">
            <a:spAutoFit/>
          </a:bodyPr>
          <a:lstStyle/>
          <a:p>
            <a:pPr marL="171450" marR="0" lvl="0" indent="-171450"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300" b="0"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L’institution est gérée par le département ou un organisme associatif</a:t>
            </a:r>
          </a:p>
          <a:p>
            <a:pPr marR="0" lvl="0" defTabSz="457200" rtl="0" eaLnBrk="1" fontAlgn="auto" latinLnBrk="0" hangingPunct="1">
              <a:lnSpc>
                <a:spcPct val="100000"/>
              </a:lnSpc>
              <a:spcBef>
                <a:spcPts val="0"/>
              </a:spcBef>
              <a:spcAft>
                <a:spcPts val="0"/>
              </a:spcAft>
              <a:buClrTx/>
              <a:buSzTx/>
              <a:tabLst/>
              <a:defRPr/>
            </a:pPr>
            <a:endParaRPr kumimoji="0" lang="fr-FR" sz="1300" b="0"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endParaRPr>
          </a:p>
          <a:p>
            <a:pPr marL="171450" marR="0" lvl="0" indent="-171450"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300" b="0"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Ce lieu peut être : une Maison d’Enfants</a:t>
            </a:r>
            <a:r>
              <a:rPr kumimoji="0" lang="fr-FR" sz="1300" b="0" i="0" u="none" strike="noStrike" kern="1200" cap="none" spc="0" normalizeH="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 </a:t>
            </a:r>
            <a:r>
              <a:rPr kumimoji="0" lang="fr-FR" sz="1300" b="0"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à caractère social (MECS), un foyer de l’enfance, un village d’enfants, ou un lieu de vie et d’accueil. </a:t>
            </a:r>
          </a:p>
          <a:p>
            <a:pPr marL="171450" marR="0" lvl="0" indent="-171450"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300" b="0"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endParaRPr>
          </a:p>
        </p:txBody>
      </p:sp>
      <p:sp>
        <p:nvSpPr>
          <p:cNvPr id="3" name="Ellipse 2">
            <a:extLst>
              <a:ext uri="{FF2B5EF4-FFF2-40B4-BE49-F238E27FC236}">
                <a16:creationId xmlns:a16="http://schemas.microsoft.com/office/drawing/2014/main" id="{C7C6BD07-521F-4073-B34A-EA41D4DABEDC}"/>
              </a:ext>
            </a:extLst>
          </p:cNvPr>
          <p:cNvSpPr/>
          <p:nvPr/>
        </p:nvSpPr>
        <p:spPr>
          <a:xfrm>
            <a:off x="1787557" y="1718808"/>
            <a:ext cx="288000" cy="288000"/>
          </a:xfrm>
          <a:prstGeom prst="ellipse">
            <a:avLst/>
          </a:prstGeom>
          <a:solidFill>
            <a:schemeClr val="bg1">
              <a:lumMod val="8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b="1">
                <a:solidFill>
                  <a:srgbClr val="3B3C31"/>
                </a:solidFill>
                <a:latin typeface="Montserrat" panose="00000500000000000000" pitchFamily="2" charset="0"/>
              </a:rPr>
              <a:t>1</a:t>
            </a:r>
          </a:p>
        </p:txBody>
      </p:sp>
      <p:sp>
        <p:nvSpPr>
          <p:cNvPr id="22" name="Ellipse 21">
            <a:extLst>
              <a:ext uri="{FF2B5EF4-FFF2-40B4-BE49-F238E27FC236}">
                <a16:creationId xmlns:a16="http://schemas.microsoft.com/office/drawing/2014/main" id="{E7D95CE3-1F16-4E91-A5B6-4731E87DB767}"/>
              </a:ext>
            </a:extLst>
          </p:cNvPr>
          <p:cNvSpPr/>
          <p:nvPr/>
        </p:nvSpPr>
        <p:spPr>
          <a:xfrm>
            <a:off x="4217871" y="1718808"/>
            <a:ext cx="288000" cy="288000"/>
          </a:xfrm>
          <a:prstGeom prst="ellipse">
            <a:avLst/>
          </a:prstGeom>
          <a:solidFill>
            <a:schemeClr val="bg1">
              <a:lumMod val="85000"/>
            </a:schemeClr>
          </a:solidFill>
          <a:ln>
            <a:solidFill>
              <a:srgbClr val="004A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b="1">
                <a:solidFill>
                  <a:srgbClr val="004A84"/>
                </a:solidFill>
                <a:latin typeface="Montserrat" panose="00000500000000000000" pitchFamily="2" charset="0"/>
              </a:rPr>
              <a:t>2</a:t>
            </a:r>
          </a:p>
        </p:txBody>
      </p:sp>
      <p:sp>
        <p:nvSpPr>
          <p:cNvPr id="23" name="Ellipse 22">
            <a:extLst>
              <a:ext uri="{FF2B5EF4-FFF2-40B4-BE49-F238E27FC236}">
                <a16:creationId xmlns:a16="http://schemas.microsoft.com/office/drawing/2014/main" id="{D721EF65-8F05-4F1A-9448-8738075A9243}"/>
              </a:ext>
            </a:extLst>
          </p:cNvPr>
          <p:cNvSpPr/>
          <p:nvPr/>
        </p:nvSpPr>
        <p:spPr>
          <a:xfrm>
            <a:off x="7135910" y="1713783"/>
            <a:ext cx="288000" cy="288000"/>
          </a:xfrm>
          <a:prstGeom prst="ellipse">
            <a:avLst/>
          </a:prstGeom>
          <a:solidFill>
            <a:schemeClr val="bg1">
              <a:lumMod val="85000"/>
            </a:schemeClr>
          </a:solidFill>
          <a:ln>
            <a:solidFill>
              <a:srgbClr val="004A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b="1">
                <a:solidFill>
                  <a:srgbClr val="004A84"/>
                </a:solidFill>
                <a:latin typeface="Montserrat" panose="00000500000000000000" pitchFamily="2" charset="0"/>
              </a:rPr>
              <a:t>3</a:t>
            </a:r>
          </a:p>
        </p:txBody>
      </p:sp>
      <p:sp>
        <p:nvSpPr>
          <p:cNvPr id="24" name="Ellipse 23">
            <a:extLst>
              <a:ext uri="{FF2B5EF4-FFF2-40B4-BE49-F238E27FC236}">
                <a16:creationId xmlns:a16="http://schemas.microsoft.com/office/drawing/2014/main" id="{27BC658A-2C80-45FC-82AF-C99D194811BE}"/>
              </a:ext>
            </a:extLst>
          </p:cNvPr>
          <p:cNvSpPr/>
          <p:nvPr/>
        </p:nvSpPr>
        <p:spPr>
          <a:xfrm>
            <a:off x="9866408" y="1708863"/>
            <a:ext cx="288000" cy="288000"/>
          </a:xfrm>
          <a:prstGeom prst="ellipse">
            <a:avLst/>
          </a:prstGeom>
          <a:solidFill>
            <a:schemeClr val="bg1">
              <a:lumMod val="85000"/>
            </a:schemeClr>
          </a:solidFill>
          <a:ln>
            <a:solidFill>
              <a:srgbClr val="004A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b="1">
                <a:solidFill>
                  <a:srgbClr val="004A84"/>
                </a:solidFill>
                <a:latin typeface="Montserrat" panose="00000500000000000000" pitchFamily="2" charset="0"/>
              </a:rPr>
              <a:t>4</a:t>
            </a:r>
          </a:p>
        </p:txBody>
      </p:sp>
      <p:sp>
        <p:nvSpPr>
          <p:cNvPr id="4" name="ZoneTexte 3">
            <a:extLst>
              <a:ext uri="{FF2B5EF4-FFF2-40B4-BE49-F238E27FC236}">
                <a16:creationId xmlns:a16="http://schemas.microsoft.com/office/drawing/2014/main" id="{51252031-2048-AFCF-3E06-49838C08C139}"/>
              </a:ext>
            </a:extLst>
          </p:cNvPr>
          <p:cNvSpPr txBox="1"/>
          <p:nvPr/>
        </p:nvSpPr>
        <p:spPr bwMode="auto">
          <a:xfrm>
            <a:off x="349998" y="6198157"/>
            <a:ext cx="7599405" cy="230832"/>
          </a:xfrm>
          <a:prstGeom prst="rect">
            <a:avLst/>
          </a:prstGeom>
          <a:noFill/>
          <a:ln>
            <a:noFill/>
          </a:ln>
        </p:spPr>
        <p:txBody>
          <a:bodyPr wrap="square">
            <a:spAutoFit/>
          </a:bodyPr>
          <a:lstStyle/>
          <a:p>
            <a:pPr fontAlgn="base"/>
            <a:r>
              <a:rPr lang="fr-FR" sz="900" i="1" dirty="0">
                <a:latin typeface="Montserrat" panose="00000500000000000000" pitchFamily="2" charset="0"/>
              </a:rPr>
              <a:t>Note: </a:t>
            </a:r>
          </a:p>
        </p:txBody>
      </p:sp>
    </p:spTree>
    <p:extLst>
      <p:ext uri="{BB962C8B-B14F-4D97-AF65-F5344CB8AC3E}">
        <p14:creationId xmlns:p14="http://schemas.microsoft.com/office/powerpoint/2010/main" val="16746726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2">
            <a:extLst>
              <a:ext uri="{FF2B5EF4-FFF2-40B4-BE49-F238E27FC236}">
                <a16:creationId xmlns:a16="http://schemas.microsoft.com/office/drawing/2014/main" id="{D8C3385B-BB30-90DE-0FB2-78D2BCC62EF7}"/>
              </a:ext>
            </a:extLst>
          </p:cNvPr>
          <p:cNvSpPr>
            <a:spLocks noGrp="1"/>
          </p:cNvSpPr>
          <p:nvPr>
            <p:ph type="title"/>
          </p:nvPr>
        </p:nvSpPr>
        <p:spPr>
          <a:xfrm>
            <a:off x="560561" y="274638"/>
            <a:ext cx="11068493" cy="809877"/>
          </a:xfrm>
        </p:spPr>
        <p:txBody>
          <a:bodyPr vert="horz"/>
          <a:lstStyle/>
          <a:p>
            <a:r>
              <a:rPr lang="fr-FR" sz="1800" dirty="0">
                <a:solidFill>
                  <a:schemeClr val="accent1"/>
                </a:solidFill>
              </a:rPr>
              <a:t>Parcours d’un enfant de 0 à 18 ans </a:t>
            </a:r>
            <a:br>
              <a:rPr lang="fr-FR" dirty="0"/>
            </a:br>
            <a:r>
              <a:rPr lang="fr-FR" dirty="0"/>
              <a:t>Cas 2 : le placement </a:t>
            </a:r>
          </a:p>
        </p:txBody>
      </p:sp>
      <p:sp>
        <p:nvSpPr>
          <p:cNvPr id="5" name="Espace réservé du numéro de diapositive 4"/>
          <p:cNvSpPr>
            <a:spLocks noGrp="1"/>
          </p:cNvSpPr>
          <p:nvPr>
            <p:ph type="sldNum" sz="quarter" idx="4"/>
          </p:nvPr>
        </p:nvSpPr>
        <p:spPr>
          <a:xfrm>
            <a:off x="94615" y="6434370"/>
            <a:ext cx="731520" cy="396240"/>
          </a:xfrm>
        </p:spPr>
        <p:txBody>
          <a:bodyPr/>
          <a:lstStyle/>
          <a:p>
            <a:fld id="{6E2D2B3B-882E-40F3-A32F-6DD516915044}" type="slidenum">
              <a:rPr lang="en-US" smtClean="0"/>
              <a:pPr/>
              <a:t>13</a:t>
            </a:fld>
            <a:endParaRPr lang="en-US" dirty="0"/>
          </a:p>
        </p:txBody>
      </p:sp>
      <p:sp>
        <p:nvSpPr>
          <p:cNvPr id="10" name="ZoneTexte 9">
            <a:extLst>
              <a:ext uri="{FF2B5EF4-FFF2-40B4-BE49-F238E27FC236}">
                <a16:creationId xmlns:a16="http://schemas.microsoft.com/office/drawing/2014/main" id="{A7FDBD24-F6B2-8D94-AFDC-5A39B0774062}"/>
              </a:ext>
            </a:extLst>
          </p:cNvPr>
          <p:cNvSpPr txBox="1"/>
          <p:nvPr/>
        </p:nvSpPr>
        <p:spPr bwMode="auto">
          <a:xfrm>
            <a:off x="349998" y="6198157"/>
            <a:ext cx="7599405" cy="230832"/>
          </a:xfrm>
          <a:prstGeom prst="rect">
            <a:avLst/>
          </a:prstGeom>
          <a:noFill/>
          <a:ln>
            <a:noFill/>
          </a:ln>
        </p:spPr>
        <p:txBody>
          <a:bodyPr wrap="square">
            <a:spAutoFit/>
          </a:bodyPr>
          <a:lstStyle/>
          <a:p>
            <a:pPr fontAlgn="base"/>
            <a:r>
              <a:rPr lang="fr-FR" sz="900" i="1" dirty="0">
                <a:latin typeface="Montserrat" panose="00000500000000000000" pitchFamily="2" charset="0"/>
              </a:rPr>
              <a:t>Source : DREES,  « Les dispositifs de l’aide sociale à l’enfance », L’aide et l’action sociales en France, 2020 </a:t>
            </a:r>
          </a:p>
        </p:txBody>
      </p:sp>
      <p:sp>
        <p:nvSpPr>
          <p:cNvPr id="12" name="Rectangle 11">
            <a:extLst>
              <a:ext uri="{FF2B5EF4-FFF2-40B4-BE49-F238E27FC236}">
                <a16:creationId xmlns:a16="http://schemas.microsoft.com/office/drawing/2014/main" id="{66664B79-D402-A4C1-7A15-92392ED35700}"/>
              </a:ext>
            </a:extLst>
          </p:cNvPr>
          <p:cNvSpPr/>
          <p:nvPr/>
        </p:nvSpPr>
        <p:spPr>
          <a:xfrm>
            <a:off x="690617" y="3285753"/>
            <a:ext cx="4842765" cy="2460529"/>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300" dirty="0">
              <a:latin typeface="Montserrat" panose="00000500000000000000" pitchFamily="2" charset="0"/>
            </a:endParaRPr>
          </a:p>
        </p:txBody>
      </p:sp>
      <p:grpSp>
        <p:nvGrpSpPr>
          <p:cNvPr id="26" name="Groupe 25">
            <a:extLst>
              <a:ext uri="{FF2B5EF4-FFF2-40B4-BE49-F238E27FC236}">
                <a16:creationId xmlns:a16="http://schemas.microsoft.com/office/drawing/2014/main" id="{ED493F39-5C11-D6C2-5741-FCD2B2BBCA0F}"/>
              </a:ext>
            </a:extLst>
          </p:cNvPr>
          <p:cNvGrpSpPr/>
          <p:nvPr/>
        </p:nvGrpSpPr>
        <p:grpSpPr>
          <a:xfrm>
            <a:off x="6540573" y="3054797"/>
            <a:ext cx="4970437" cy="1597949"/>
            <a:chOff x="6530948" y="3564933"/>
            <a:chExt cx="4970437" cy="1597949"/>
          </a:xfrm>
        </p:grpSpPr>
        <p:sp>
          <p:nvSpPr>
            <p:cNvPr id="22" name="Rectangle 21">
              <a:extLst>
                <a:ext uri="{FF2B5EF4-FFF2-40B4-BE49-F238E27FC236}">
                  <a16:creationId xmlns:a16="http://schemas.microsoft.com/office/drawing/2014/main" id="{418A8C16-F7BB-BA8F-DDA8-D1311A877313}"/>
                </a:ext>
              </a:extLst>
            </p:cNvPr>
            <p:cNvSpPr/>
            <p:nvPr/>
          </p:nvSpPr>
          <p:spPr>
            <a:xfrm>
              <a:off x="6658620" y="3798528"/>
              <a:ext cx="4842765" cy="1364354"/>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300" dirty="0">
                <a:latin typeface="Montserrat" panose="00000500000000000000" pitchFamily="2" charset="0"/>
              </a:endParaRPr>
            </a:p>
          </p:txBody>
        </p:sp>
        <p:sp>
          <p:nvSpPr>
            <p:cNvPr id="13" name="ZoneTexte 12">
              <a:extLst>
                <a:ext uri="{FF2B5EF4-FFF2-40B4-BE49-F238E27FC236}">
                  <a16:creationId xmlns:a16="http://schemas.microsoft.com/office/drawing/2014/main" id="{789AAF99-AC8E-382A-E802-C8E3BACEAE64}"/>
                </a:ext>
              </a:extLst>
            </p:cNvPr>
            <p:cNvSpPr txBox="1"/>
            <p:nvPr/>
          </p:nvSpPr>
          <p:spPr>
            <a:xfrm>
              <a:off x="6530948" y="3564933"/>
              <a:ext cx="4970435" cy="1477328"/>
            </a:xfrm>
            <a:prstGeom prst="rect">
              <a:avLst/>
            </a:prstGeom>
            <a:noFill/>
          </p:spPr>
          <p:txBody>
            <a:bodyPr wrap="square">
              <a:spAutoFit/>
            </a:bodyPr>
            <a:lstStyle/>
            <a:p>
              <a:pPr marL="114297">
                <a:lnSpc>
                  <a:spcPct val="100000"/>
                </a:lnSpc>
                <a:spcBef>
                  <a:spcPts val="600"/>
                </a:spcBef>
                <a:buClr>
                  <a:srgbClr val="3065A2"/>
                </a:buClr>
                <a:buSzPct val="140000"/>
              </a:pPr>
              <a:endParaRPr lang="fr-FR" sz="1400" b="1" dirty="0">
                <a:latin typeface="Montserrat" panose="00000500000000000000" pitchFamily="2" charset="0"/>
              </a:endParaRPr>
            </a:p>
            <a:p>
              <a:pPr marL="114297" algn="ctr">
                <a:lnSpc>
                  <a:spcPct val="100000"/>
                </a:lnSpc>
                <a:spcBef>
                  <a:spcPts val="600"/>
                </a:spcBef>
                <a:buClr>
                  <a:srgbClr val="3065A2"/>
                </a:buClr>
                <a:buSzPct val="140000"/>
              </a:pPr>
              <a:r>
                <a:rPr lang="fr-FR" b="1" dirty="0">
                  <a:latin typeface="Montserrat" panose="00000500000000000000" pitchFamily="2" charset="0"/>
                </a:rPr>
                <a:t>Mesures judiciaires de placement </a:t>
              </a:r>
            </a:p>
            <a:p>
              <a:pPr marL="114297" algn="ctr">
                <a:lnSpc>
                  <a:spcPct val="100000"/>
                </a:lnSpc>
                <a:spcBef>
                  <a:spcPts val="600"/>
                </a:spcBef>
                <a:buClr>
                  <a:srgbClr val="3065A2"/>
                </a:buClr>
                <a:buSzPct val="140000"/>
              </a:pPr>
              <a:r>
                <a:rPr lang="fr-FR" sz="1200" b="1" dirty="0">
                  <a:latin typeface="Montserrat" panose="00000500000000000000" pitchFamily="2" charset="0"/>
                </a:rPr>
                <a:t>Décidées par le juge des enfants, le mineur est confié à l'ASE, qui organise son placement</a:t>
              </a:r>
              <a:r>
                <a:rPr lang="fr-FR" sz="1200" dirty="0">
                  <a:latin typeface="Montserrat" panose="00000500000000000000" pitchFamily="2" charset="0"/>
                </a:rPr>
                <a:t>. Le placement peut également inclure une assistance éducative, la délégation ou le retrait partiel de l'autorité parentale, ou la tutelle d'État</a:t>
              </a:r>
            </a:p>
          </p:txBody>
        </p:sp>
      </p:grpSp>
      <p:sp>
        <p:nvSpPr>
          <p:cNvPr id="19" name="Accolade ouvrante 18">
            <a:extLst>
              <a:ext uri="{FF2B5EF4-FFF2-40B4-BE49-F238E27FC236}">
                <a16:creationId xmlns:a16="http://schemas.microsoft.com/office/drawing/2014/main" id="{71D9D30A-F361-74E2-B7C6-46D15C3294C1}"/>
              </a:ext>
            </a:extLst>
          </p:cNvPr>
          <p:cNvSpPr/>
          <p:nvPr/>
        </p:nvSpPr>
        <p:spPr>
          <a:xfrm rot="5400000">
            <a:off x="5777181" y="-240358"/>
            <a:ext cx="635252" cy="6400803"/>
          </a:xfrm>
          <a:prstGeom prst="lef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latin typeface="Montserrat" panose="00000500000000000000" pitchFamily="2" charset="0"/>
            </a:endParaRPr>
          </a:p>
        </p:txBody>
      </p:sp>
      <p:sp>
        <p:nvSpPr>
          <p:cNvPr id="21" name="ZoneTexte 20">
            <a:extLst>
              <a:ext uri="{FF2B5EF4-FFF2-40B4-BE49-F238E27FC236}">
                <a16:creationId xmlns:a16="http://schemas.microsoft.com/office/drawing/2014/main" id="{55483BB9-A75E-9F63-D3B9-D1A1068A1716}"/>
              </a:ext>
            </a:extLst>
          </p:cNvPr>
          <p:cNvSpPr txBox="1"/>
          <p:nvPr/>
        </p:nvSpPr>
        <p:spPr>
          <a:xfrm>
            <a:off x="690615" y="3363600"/>
            <a:ext cx="4789945" cy="2200602"/>
          </a:xfrm>
          <a:prstGeom prst="rect">
            <a:avLst/>
          </a:prstGeom>
          <a:noFill/>
        </p:spPr>
        <p:txBody>
          <a:bodyPr wrap="square">
            <a:spAutoFit/>
          </a:bodyPr>
          <a:lstStyle/>
          <a:p>
            <a:pPr marL="114297" algn="ctr">
              <a:lnSpc>
                <a:spcPct val="100000"/>
              </a:lnSpc>
              <a:spcBef>
                <a:spcPts val="600"/>
              </a:spcBef>
              <a:buClr>
                <a:srgbClr val="3065A2"/>
              </a:buClr>
              <a:buSzPct val="140000"/>
            </a:pPr>
            <a:r>
              <a:rPr lang="fr-FR" sz="1800" b="1" u="none" dirty="0">
                <a:solidFill>
                  <a:schemeClr val="tx1"/>
                </a:solidFill>
                <a:latin typeface="Montserrat" panose="00000500000000000000" pitchFamily="2" charset="0"/>
              </a:rPr>
              <a:t>Mesures administratives de placement </a:t>
            </a:r>
          </a:p>
          <a:p>
            <a:pPr marL="114297" algn="ctr">
              <a:lnSpc>
                <a:spcPct val="100000"/>
              </a:lnSpc>
              <a:spcBef>
                <a:spcPts val="600"/>
              </a:spcBef>
              <a:buClr>
                <a:srgbClr val="3065A2"/>
              </a:buClr>
              <a:buSzPct val="140000"/>
            </a:pPr>
            <a:r>
              <a:rPr lang="fr-FR" sz="1200" u="none" dirty="0">
                <a:solidFill>
                  <a:schemeClr val="tx1"/>
                </a:solidFill>
                <a:latin typeface="Montserrat" panose="00000500000000000000" pitchFamily="2" charset="0"/>
              </a:rPr>
              <a:t>Un mineur ne pouvant rester dans son milieu familial ou nécessitant un accueil spécialisé peut être </a:t>
            </a:r>
            <a:r>
              <a:rPr lang="fr-FR" sz="1200" b="1" u="none" dirty="0">
                <a:solidFill>
                  <a:schemeClr val="tx1"/>
                </a:solidFill>
                <a:latin typeface="Montserrat" panose="00000500000000000000" pitchFamily="2" charset="0"/>
              </a:rPr>
              <a:t>placé sous la responsabilité de l'ASE, sur décision du président du conseil départemental </a:t>
            </a:r>
            <a:r>
              <a:rPr lang="fr-FR" sz="1200" u="none" dirty="0">
                <a:solidFill>
                  <a:schemeClr val="tx1"/>
                </a:solidFill>
                <a:latin typeface="Montserrat" panose="00000500000000000000" pitchFamily="2" charset="0"/>
              </a:rPr>
              <a:t>et en accord avec la famille</a:t>
            </a:r>
            <a:r>
              <a:rPr lang="fr-FR" sz="1200" b="1" u="none" dirty="0">
                <a:solidFill>
                  <a:schemeClr val="tx1"/>
                </a:solidFill>
                <a:latin typeface="Montserrat" panose="00000500000000000000" pitchFamily="2" charset="0"/>
              </a:rPr>
              <a:t>.</a:t>
            </a:r>
            <a:r>
              <a:rPr lang="fr-FR" sz="1200" u="none" dirty="0">
                <a:solidFill>
                  <a:schemeClr val="tx1"/>
                </a:solidFill>
                <a:latin typeface="Montserrat" panose="00000500000000000000" pitchFamily="2" charset="0"/>
              </a:rPr>
              <a:t> Le jeune est accueilli, si possible près de chez lui. </a:t>
            </a:r>
            <a:br>
              <a:rPr lang="fr-FR" sz="1200" u="none" dirty="0">
                <a:solidFill>
                  <a:schemeClr val="tx1"/>
                </a:solidFill>
                <a:latin typeface="Montserrat" panose="00000500000000000000" pitchFamily="2" charset="0"/>
              </a:rPr>
            </a:br>
            <a:r>
              <a:rPr lang="fr-FR" sz="1200" u="none" dirty="0">
                <a:solidFill>
                  <a:schemeClr val="tx1"/>
                </a:solidFill>
                <a:latin typeface="Montserrat" panose="00000500000000000000" pitchFamily="2" charset="0"/>
              </a:rPr>
              <a:t>Les jeunes majeurs ou mineurs émancipés en difficulté peuvent également bénéficier d'un accueil provisoire. Enfin, les pupilles de l'État sont pris en charge par l'ASE.</a:t>
            </a:r>
          </a:p>
        </p:txBody>
      </p:sp>
      <p:sp>
        <p:nvSpPr>
          <p:cNvPr id="2" name="Rectangle 1">
            <a:extLst>
              <a:ext uri="{FF2B5EF4-FFF2-40B4-BE49-F238E27FC236}">
                <a16:creationId xmlns:a16="http://schemas.microsoft.com/office/drawing/2014/main" id="{6E9276F3-30C0-EC12-3DF7-11D4EAED6F4E}"/>
              </a:ext>
            </a:extLst>
          </p:cNvPr>
          <p:cNvSpPr/>
          <p:nvPr/>
        </p:nvSpPr>
        <p:spPr>
          <a:xfrm>
            <a:off x="2894405" y="1636761"/>
            <a:ext cx="6400803" cy="99493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300" dirty="0">
              <a:latin typeface="Montserrat" panose="00000500000000000000" pitchFamily="2" charset="0"/>
            </a:endParaRPr>
          </a:p>
        </p:txBody>
      </p:sp>
      <p:sp>
        <p:nvSpPr>
          <p:cNvPr id="3" name="ZoneTexte 2">
            <a:extLst>
              <a:ext uri="{FF2B5EF4-FFF2-40B4-BE49-F238E27FC236}">
                <a16:creationId xmlns:a16="http://schemas.microsoft.com/office/drawing/2014/main" id="{D7F2C033-AD17-F21A-696E-70B2CDD307E1}"/>
              </a:ext>
            </a:extLst>
          </p:cNvPr>
          <p:cNvSpPr txBox="1"/>
          <p:nvPr/>
        </p:nvSpPr>
        <p:spPr>
          <a:xfrm>
            <a:off x="2894404" y="1716115"/>
            <a:ext cx="6297722" cy="830997"/>
          </a:xfrm>
          <a:prstGeom prst="rect">
            <a:avLst/>
          </a:prstGeom>
          <a:noFill/>
        </p:spPr>
        <p:txBody>
          <a:bodyPr wrap="square">
            <a:spAutoFit/>
          </a:bodyPr>
          <a:lstStyle/>
          <a:p>
            <a:pPr algn="ctr"/>
            <a:r>
              <a:rPr lang="fr-FR" sz="1200" dirty="0">
                <a:latin typeface="Montserrat" panose="00000500000000000000" pitchFamily="2" charset="0"/>
              </a:rPr>
              <a:t>Lorsqu’un Juge des enfants prononce une Ordonnance Provisoire de Placement (OPP), </a:t>
            </a:r>
            <a:r>
              <a:rPr lang="fr-FR" sz="1200" b="1" dirty="0">
                <a:latin typeface="Montserrat" panose="00000500000000000000" pitchFamily="2" charset="0"/>
              </a:rPr>
              <a:t>l’enfant est confié au Président du Conseil départemental</a:t>
            </a:r>
            <a:r>
              <a:rPr lang="fr-FR" sz="1200" dirty="0">
                <a:latin typeface="Montserrat" panose="00000500000000000000" pitchFamily="2" charset="0"/>
              </a:rPr>
              <a:t>, dont les </a:t>
            </a:r>
            <a:r>
              <a:rPr lang="fr-FR" sz="1200" b="1" dirty="0">
                <a:latin typeface="Montserrat" panose="00000500000000000000" pitchFamily="2" charset="0"/>
              </a:rPr>
              <a:t>services de l’Aide Sociale à l’Enfance (ASE) organisent son placement </a:t>
            </a:r>
            <a:r>
              <a:rPr lang="fr-FR" sz="1200" dirty="0">
                <a:latin typeface="Montserrat" panose="00000500000000000000" pitchFamily="2" charset="0"/>
              </a:rPr>
              <a:t>et les modalités d’accueil.</a:t>
            </a:r>
          </a:p>
        </p:txBody>
      </p:sp>
    </p:spTree>
    <p:extLst>
      <p:ext uri="{BB962C8B-B14F-4D97-AF65-F5344CB8AC3E}">
        <p14:creationId xmlns:p14="http://schemas.microsoft.com/office/powerpoint/2010/main" val="13398891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2">
            <a:extLst>
              <a:ext uri="{FF2B5EF4-FFF2-40B4-BE49-F238E27FC236}">
                <a16:creationId xmlns:a16="http://schemas.microsoft.com/office/drawing/2014/main" id="{043E7B3E-27F8-251E-F8AF-1824CEA1FD61}"/>
              </a:ext>
            </a:extLst>
          </p:cNvPr>
          <p:cNvSpPr>
            <a:spLocks noGrp="1"/>
          </p:cNvSpPr>
          <p:nvPr>
            <p:ph type="title"/>
          </p:nvPr>
        </p:nvSpPr>
        <p:spPr>
          <a:xfrm>
            <a:off x="560561" y="274638"/>
            <a:ext cx="11068493" cy="809877"/>
          </a:xfrm>
        </p:spPr>
        <p:txBody>
          <a:bodyPr vert="horz"/>
          <a:lstStyle/>
          <a:p>
            <a:r>
              <a:rPr lang="fr-FR" sz="1800" dirty="0">
                <a:solidFill>
                  <a:schemeClr val="accent1"/>
                </a:solidFill>
              </a:rPr>
              <a:t>Parcours d’un enfant de 0 à 18 ans </a:t>
            </a:r>
            <a:br>
              <a:rPr lang="fr-FR" dirty="0"/>
            </a:br>
            <a:r>
              <a:rPr lang="fr-FR" dirty="0"/>
              <a:t>Le placement familial</a:t>
            </a:r>
          </a:p>
        </p:txBody>
      </p:sp>
      <p:sp>
        <p:nvSpPr>
          <p:cNvPr id="6" name="Rectangle : coins arrondis 5">
            <a:extLst>
              <a:ext uri="{FF2B5EF4-FFF2-40B4-BE49-F238E27FC236}">
                <a16:creationId xmlns:a16="http://schemas.microsoft.com/office/drawing/2014/main" id="{FFAB97FC-B3EE-A56F-901B-2960092C4018}"/>
              </a:ext>
            </a:extLst>
          </p:cNvPr>
          <p:cNvSpPr/>
          <p:nvPr/>
        </p:nvSpPr>
        <p:spPr>
          <a:xfrm>
            <a:off x="3878032" y="1567934"/>
            <a:ext cx="2678606" cy="682677"/>
          </a:xfrm>
          <a:prstGeom prst="roundRect">
            <a:avLst>
              <a:gd name="adj" fmla="val 0"/>
            </a:avLst>
          </a:prstGeom>
          <a:solidFill>
            <a:schemeClr val="accent2"/>
          </a:solidFill>
          <a:ln>
            <a:solidFill>
              <a:schemeClr val="bg1"/>
            </a:soli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FR" sz="1400" b="1" dirty="0">
                <a:latin typeface="Montserrat" panose="00000500000000000000" pitchFamily="2" charset="0"/>
                <a:cs typeface="Calibri" panose="020F0502020204030204" pitchFamily="34" charset="0"/>
              </a:rPr>
              <a:t>Famille d’accueil</a:t>
            </a:r>
          </a:p>
        </p:txBody>
      </p:sp>
      <p:sp>
        <p:nvSpPr>
          <p:cNvPr id="7" name="ZoneTexte 6">
            <a:extLst>
              <a:ext uri="{FF2B5EF4-FFF2-40B4-BE49-F238E27FC236}">
                <a16:creationId xmlns:a16="http://schemas.microsoft.com/office/drawing/2014/main" id="{B04F79DA-D164-7BBB-A4BA-7F9CAEBB9080}"/>
              </a:ext>
            </a:extLst>
          </p:cNvPr>
          <p:cNvSpPr txBox="1"/>
          <p:nvPr/>
        </p:nvSpPr>
        <p:spPr>
          <a:xfrm>
            <a:off x="3914594" y="2345661"/>
            <a:ext cx="3301313" cy="523220"/>
          </a:xfrm>
          <a:prstGeom prst="rect">
            <a:avLst/>
          </a:prstGeom>
          <a:noFill/>
        </p:spPr>
        <p:txBody>
          <a:bodyPr wrap="square">
            <a:spAutoFit/>
          </a:bodyPr>
          <a:lstStyle/>
          <a:p>
            <a:pPr marL="342891" fontAlgn="ctr">
              <a:lnSpc>
                <a:spcPct val="100000"/>
              </a:lnSpc>
              <a:spcBef>
                <a:spcPts val="0"/>
              </a:spcBef>
              <a:spcAft>
                <a:spcPts val="300"/>
              </a:spcAft>
              <a:buClr>
                <a:srgbClr val="3065A2"/>
              </a:buClr>
              <a:buSzPct val="105000"/>
            </a:pPr>
            <a:r>
              <a:rPr lang="fr-FR" sz="1400" b="1" dirty="0">
                <a:solidFill>
                  <a:schemeClr val="accent3"/>
                </a:solidFill>
                <a:latin typeface="Montserrat" panose="00000500000000000000" pitchFamily="2" charset="0"/>
              </a:rPr>
              <a:t>~88% </a:t>
            </a:r>
            <a:r>
              <a:rPr lang="fr-FR" sz="1400" dirty="0">
                <a:solidFill>
                  <a:schemeClr val="accent3"/>
                </a:solidFill>
                <a:latin typeface="Montserrat" panose="00000500000000000000" pitchFamily="2" charset="0"/>
              </a:rPr>
              <a:t>des enfants en placement familial</a:t>
            </a:r>
          </a:p>
        </p:txBody>
      </p:sp>
      <p:sp>
        <p:nvSpPr>
          <p:cNvPr id="10" name="Espace réservé du contenu 10">
            <a:extLst>
              <a:ext uri="{FF2B5EF4-FFF2-40B4-BE49-F238E27FC236}">
                <a16:creationId xmlns:a16="http://schemas.microsoft.com/office/drawing/2014/main" id="{792246F7-0822-847A-631A-48E9A29877BF}"/>
              </a:ext>
            </a:extLst>
          </p:cNvPr>
          <p:cNvSpPr txBox="1">
            <a:spLocks/>
          </p:cNvSpPr>
          <p:nvPr/>
        </p:nvSpPr>
        <p:spPr>
          <a:xfrm>
            <a:off x="7529005" y="2944030"/>
            <a:ext cx="4099410" cy="2237044"/>
          </a:xfrm>
          <a:prstGeom prst="rect">
            <a:avLst/>
          </a:prstGeom>
        </p:spPr>
        <p:txBody>
          <a:bodyPr vert="horz" lIns="0" tIns="45720" rIns="0" bIns="45720" numCol="1" rtlCol="0" anchor="t">
            <a:noAutofit/>
          </a:bodyPr>
          <a:lstStyle>
            <a:lvl1pPr marL="112950" indent="0" algn="l" defTabSz="914400" rtl="0" eaLnBrk="1" latinLnBrk="0" hangingPunct="1">
              <a:lnSpc>
                <a:spcPct val="120000"/>
              </a:lnSpc>
              <a:spcBef>
                <a:spcPct val="20000"/>
              </a:spcBef>
              <a:buClr>
                <a:srgbClr val="0092D2"/>
              </a:buClr>
              <a:buFont typeface="Arial"/>
              <a:buNone/>
              <a:defRPr lang="fr-FR" sz="1200" b="0" i="0" u="none" kern="1500" baseline="0">
                <a:solidFill>
                  <a:srgbClr val="505150"/>
                </a:solidFill>
                <a:uFillTx/>
                <a:latin typeface="Century Gothic"/>
                <a:ea typeface="+mn-ea"/>
                <a:cs typeface="Century Gothic"/>
              </a:defRPr>
            </a:lvl1pPr>
            <a:lvl2pPr marL="581580" indent="-171450" algn="l" defTabSz="914400" rtl="0" eaLnBrk="1" latinLnBrk="0" hangingPunct="1">
              <a:lnSpc>
                <a:spcPct val="120000"/>
              </a:lnSpc>
              <a:spcBef>
                <a:spcPct val="20000"/>
              </a:spcBef>
              <a:buClr>
                <a:srgbClr val="0092D2"/>
              </a:buClr>
              <a:buFont typeface="Arial"/>
              <a:buChar char="•"/>
              <a:defRPr lang="fr-FR" sz="1200" b="0" i="0" u="none" kern="1500" baseline="0">
                <a:solidFill>
                  <a:srgbClr val="505150"/>
                </a:solidFill>
                <a:uFillTx/>
                <a:latin typeface="Century Gothic"/>
                <a:ea typeface="+mn-ea"/>
                <a:cs typeface="Century Gothic"/>
              </a:defRPr>
            </a:lvl2pPr>
            <a:lvl3pPr marL="947340" indent="-171450" algn="l" defTabSz="914400" rtl="0" eaLnBrk="1" latinLnBrk="0" hangingPunct="1">
              <a:lnSpc>
                <a:spcPct val="120000"/>
              </a:lnSpc>
              <a:spcBef>
                <a:spcPct val="20000"/>
              </a:spcBef>
              <a:buClr>
                <a:srgbClr val="0092D2"/>
              </a:buClr>
              <a:buSzPct val="100000"/>
              <a:buFont typeface="Lucida Grande"/>
              <a:buChar char="-"/>
              <a:defRPr lang="fr-FR" sz="1200" b="0" i="0" u="none" kern="1500" baseline="0">
                <a:solidFill>
                  <a:srgbClr val="505150"/>
                </a:solidFill>
                <a:uFillTx/>
                <a:latin typeface="Century Gothic"/>
                <a:ea typeface="+mn-ea"/>
                <a:cs typeface="Century Gothic"/>
              </a:defRPr>
            </a:lvl3pPr>
            <a:lvl4pPr marL="1221660" indent="-171450" algn="l" defTabSz="914400" rtl="0" eaLnBrk="1" latinLnBrk="0" hangingPunct="1">
              <a:lnSpc>
                <a:spcPct val="120000"/>
              </a:lnSpc>
              <a:spcBef>
                <a:spcPct val="20000"/>
              </a:spcBef>
              <a:buClr>
                <a:srgbClr val="0092D2"/>
              </a:buClr>
              <a:buFont typeface="Lucida Grande"/>
              <a:buChar char="&gt;"/>
              <a:defRPr lang="fr-FR" sz="1200" b="0" i="0" u="none" kern="1500" baseline="0">
                <a:solidFill>
                  <a:srgbClr val="505150"/>
                </a:solidFill>
                <a:uFillTx/>
                <a:latin typeface="Century Gothic"/>
                <a:ea typeface="+mn-ea"/>
                <a:cs typeface="Century Gothic"/>
              </a:defRPr>
            </a:lvl4pPr>
            <a:lvl5pPr marL="1324530" indent="0" algn="l" defTabSz="914400" rtl="0" eaLnBrk="1" latinLnBrk="0" hangingPunct="1">
              <a:lnSpc>
                <a:spcPct val="120000"/>
              </a:lnSpc>
              <a:spcBef>
                <a:spcPct val="20000"/>
              </a:spcBef>
              <a:buClr>
                <a:srgbClr val="0092D2"/>
              </a:buClr>
              <a:buFont typeface="Arial"/>
              <a:buNone/>
              <a:defRPr lang="en-US" sz="1200" b="0" i="0" u="none" kern="1500" baseline="0">
                <a:solidFill>
                  <a:srgbClr val="505150"/>
                </a:solidFill>
                <a:uFillTx/>
                <a:latin typeface="Century Gothic"/>
                <a:ea typeface="+mn-ea"/>
                <a:cs typeface="Century Gothic"/>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285744" indent="-285744">
              <a:buFont typeface="Arial" panose="020B0604020202020204" pitchFamily="34" charset="0"/>
              <a:buChar char="•"/>
              <a:defRPr/>
            </a:pPr>
            <a:r>
              <a:rPr lang="fr-FR" sz="1200" dirty="0">
                <a:solidFill>
                  <a:schemeClr val="tx2"/>
                </a:solidFill>
                <a:latin typeface="Montserrat" panose="00000500000000000000" pitchFamily="2" charset="0"/>
                <a:cs typeface="Calibri" panose="020F0502020204030204" pitchFamily="34" charset="0"/>
              </a:rPr>
              <a:t>Le tiers de confiance est un </a:t>
            </a:r>
            <a:r>
              <a:rPr lang="fr-FR" sz="1200" b="1" dirty="0">
                <a:solidFill>
                  <a:schemeClr val="tx2"/>
                </a:solidFill>
                <a:latin typeface="Montserrat" panose="00000500000000000000" pitchFamily="2" charset="0"/>
                <a:cs typeface="Calibri" panose="020F0502020204030204" pitchFamily="34" charset="0"/>
              </a:rPr>
              <a:t>membre de la famille </a:t>
            </a:r>
            <a:r>
              <a:rPr lang="fr-FR" sz="1200" dirty="0">
                <a:solidFill>
                  <a:schemeClr val="tx2"/>
                </a:solidFill>
                <a:latin typeface="Montserrat" panose="00000500000000000000" pitchFamily="2" charset="0"/>
                <a:cs typeface="Calibri" panose="020F0502020204030204" pitchFamily="34" charset="0"/>
              </a:rPr>
              <a:t>ou un </a:t>
            </a:r>
            <a:r>
              <a:rPr lang="fr-FR" sz="1200" b="1" dirty="0">
                <a:solidFill>
                  <a:schemeClr val="tx2"/>
                </a:solidFill>
                <a:latin typeface="Montserrat" panose="00000500000000000000" pitchFamily="2" charset="0"/>
                <a:cs typeface="Calibri" panose="020F0502020204030204" pitchFamily="34" charset="0"/>
              </a:rPr>
              <a:t>proche </a:t>
            </a:r>
            <a:r>
              <a:rPr lang="fr-FR" sz="1200" dirty="0">
                <a:solidFill>
                  <a:schemeClr val="tx2"/>
                </a:solidFill>
                <a:latin typeface="Montserrat" panose="00000500000000000000" pitchFamily="2" charset="0"/>
                <a:cs typeface="Calibri" panose="020F0502020204030204" pitchFamily="34" charset="0"/>
              </a:rPr>
              <a:t>de l’enfant placé </a:t>
            </a:r>
          </a:p>
          <a:p>
            <a:pPr marL="285744" indent="-285744">
              <a:buFont typeface="Arial" panose="020B0604020202020204" pitchFamily="34" charset="0"/>
              <a:buChar char="•"/>
              <a:defRPr/>
            </a:pPr>
            <a:r>
              <a:rPr lang="fr-FR" sz="1200" dirty="0">
                <a:solidFill>
                  <a:schemeClr val="tx2"/>
                </a:solidFill>
                <a:latin typeface="Montserrat" panose="00000500000000000000" pitchFamily="2" charset="0"/>
                <a:cs typeface="Calibri" panose="020F0502020204030204" pitchFamily="34" charset="0"/>
              </a:rPr>
              <a:t>Une évaluation préalable est réalisée auprès de cette personne, afin d’apprécier le contexte affectif et matériel dans lequel elle vit et de déterminer sa capacité à accueillir et à accompagner l’enfant au quotidien</a:t>
            </a:r>
          </a:p>
          <a:p>
            <a:pPr marL="285744" indent="-285744">
              <a:buFont typeface="Arial" panose="020B0604020202020204" pitchFamily="34" charset="0"/>
              <a:buChar char="•"/>
              <a:defRPr/>
            </a:pPr>
            <a:r>
              <a:rPr lang="fr-FR" sz="1200" dirty="0">
                <a:solidFill>
                  <a:schemeClr val="tx2"/>
                </a:solidFill>
                <a:latin typeface="Montserrat" panose="00000500000000000000" pitchFamily="2" charset="0"/>
                <a:cs typeface="Calibri" panose="020F0502020204030204" pitchFamily="34" charset="0"/>
              </a:rPr>
              <a:t>Il reçoit une rémunération qui varie selon les départements et l'âge de l’enfant dont il a la charge (entre 350 et 450 euros par mois)</a:t>
            </a:r>
          </a:p>
        </p:txBody>
      </p:sp>
      <p:sp>
        <p:nvSpPr>
          <p:cNvPr id="11" name="Rectangle : coins arrondis 10">
            <a:extLst>
              <a:ext uri="{FF2B5EF4-FFF2-40B4-BE49-F238E27FC236}">
                <a16:creationId xmlns:a16="http://schemas.microsoft.com/office/drawing/2014/main" id="{30305CA4-AF3C-64A8-DA60-65951C83FB88}"/>
              </a:ext>
            </a:extLst>
          </p:cNvPr>
          <p:cNvSpPr/>
          <p:nvPr/>
        </p:nvSpPr>
        <p:spPr>
          <a:xfrm>
            <a:off x="8189712" y="1567933"/>
            <a:ext cx="2678606" cy="682677"/>
          </a:xfrm>
          <a:prstGeom prst="roundRect">
            <a:avLst>
              <a:gd name="adj" fmla="val 0"/>
            </a:avLst>
          </a:prstGeom>
          <a:solidFill>
            <a:schemeClr val="accent2"/>
          </a:solidFill>
          <a:ln>
            <a:solidFill>
              <a:schemeClr val="bg1"/>
            </a:soli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FR" sz="1400" b="1" dirty="0">
                <a:latin typeface="Montserrat" panose="00000500000000000000" pitchFamily="2" charset="0"/>
                <a:cs typeface="Calibri" panose="020F0502020204030204" pitchFamily="34" charset="0"/>
              </a:rPr>
              <a:t>Tiers digne de confiance</a:t>
            </a:r>
          </a:p>
        </p:txBody>
      </p:sp>
      <p:sp>
        <p:nvSpPr>
          <p:cNvPr id="13" name="ZoneTexte 12">
            <a:extLst>
              <a:ext uri="{FF2B5EF4-FFF2-40B4-BE49-F238E27FC236}">
                <a16:creationId xmlns:a16="http://schemas.microsoft.com/office/drawing/2014/main" id="{E1425306-641F-C63A-4F0C-BAD83E9A3E09}"/>
              </a:ext>
            </a:extLst>
          </p:cNvPr>
          <p:cNvSpPr txBox="1"/>
          <p:nvPr/>
        </p:nvSpPr>
        <p:spPr>
          <a:xfrm>
            <a:off x="8277407" y="2345661"/>
            <a:ext cx="3301313" cy="523220"/>
          </a:xfrm>
          <a:prstGeom prst="rect">
            <a:avLst/>
          </a:prstGeom>
          <a:noFill/>
        </p:spPr>
        <p:txBody>
          <a:bodyPr wrap="square">
            <a:spAutoFit/>
          </a:bodyPr>
          <a:lstStyle/>
          <a:p>
            <a:pPr marL="342891" fontAlgn="ctr">
              <a:lnSpc>
                <a:spcPct val="100000"/>
              </a:lnSpc>
              <a:spcBef>
                <a:spcPts val="0"/>
              </a:spcBef>
              <a:spcAft>
                <a:spcPts val="300"/>
              </a:spcAft>
              <a:buClr>
                <a:srgbClr val="3065A2"/>
              </a:buClr>
              <a:buSzPct val="105000"/>
            </a:pPr>
            <a:r>
              <a:rPr lang="fr-FR" sz="1400" b="1" dirty="0">
                <a:solidFill>
                  <a:schemeClr val="accent3"/>
                </a:solidFill>
                <a:latin typeface="Montserrat" panose="00000500000000000000" pitchFamily="2" charset="0"/>
              </a:rPr>
              <a:t>~12% </a:t>
            </a:r>
            <a:r>
              <a:rPr lang="fr-FR" sz="1400" dirty="0">
                <a:solidFill>
                  <a:schemeClr val="accent3"/>
                </a:solidFill>
                <a:latin typeface="Montserrat" panose="00000500000000000000" pitchFamily="2" charset="0"/>
              </a:rPr>
              <a:t>des enfants en placement familial</a:t>
            </a:r>
          </a:p>
        </p:txBody>
      </p:sp>
      <p:sp>
        <p:nvSpPr>
          <p:cNvPr id="15" name="Espace réservé du numéro de diapositive 4">
            <a:extLst>
              <a:ext uri="{FF2B5EF4-FFF2-40B4-BE49-F238E27FC236}">
                <a16:creationId xmlns:a16="http://schemas.microsoft.com/office/drawing/2014/main" id="{5570881A-8E1D-A0D3-A32F-02ACD439217C}"/>
              </a:ext>
            </a:extLst>
          </p:cNvPr>
          <p:cNvSpPr txBox="1">
            <a:spLocks/>
          </p:cNvSpPr>
          <p:nvPr/>
        </p:nvSpPr>
        <p:spPr>
          <a:xfrm>
            <a:off x="94615" y="6434370"/>
            <a:ext cx="731520" cy="396240"/>
          </a:xfrm>
          <a:prstGeom prst="bracketPair">
            <a:avLst>
              <a:gd name="adj" fmla="val 17949"/>
            </a:avLst>
          </a:prstGeom>
        </p:spPr>
        <p:txBody>
          <a:bodyPr/>
          <a:lstStyle>
            <a:defPPr>
              <a:defRPr lang="fr-FR"/>
            </a:defPPr>
            <a:lvl1pPr marL="0" algn="l" defTabSz="914400" rtl="0" eaLnBrk="1" latinLnBrk="0" hangingPunct="1">
              <a:defRPr sz="1100" b="0" i="0" kern="1200">
                <a:solidFill>
                  <a:schemeClr val="accent4"/>
                </a:solidFill>
                <a:latin typeface="Oswald Regular"/>
                <a:ea typeface="+mn-ea"/>
                <a:cs typeface="Oswald Regular"/>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7200">
              <a:defRPr/>
            </a:pPr>
            <a:fld id="{6E2D2B3B-882E-40F3-A32F-6DD516915044}" type="slidenum">
              <a:rPr lang="en-US" smtClean="0">
                <a:solidFill>
                  <a:srgbClr val="60BDE0"/>
                </a:solidFill>
              </a:rPr>
              <a:pPr defTabSz="457200">
                <a:defRPr/>
              </a:pPr>
              <a:t>14</a:t>
            </a:fld>
            <a:endParaRPr lang="en-US" dirty="0">
              <a:solidFill>
                <a:srgbClr val="60BDE0"/>
              </a:solidFill>
            </a:endParaRPr>
          </a:p>
        </p:txBody>
      </p:sp>
      <p:sp>
        <p:nvSpPr>
          <p:cNvPr id="21" name="Rectangle 20">
            <a:extLst>
              <a:ext uri="{FF2B5EF4-FFF2-40B4-BE49-F238E27FC236}">
                <a16:creationId xmlns:a16="http://schemas.microsoft.com/office/drawing/2014/main" id="{4B74896F-09DF-2700-6D83-50EF8422E5CD}"/>
              </a:ext>
            </a:extLst>
          </p:cNvPr>
          <p:cNvSpPr/>
          <p:nvPr/>
        </p:nvSpPr>
        <p:spPr>
          <a:xfrm>
            <a:off x="561752" y="2156792"/>
            <a:ext cx="2419807" cy="3747053"/>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300" dirty="0">
              <a:latin typeface="Montserrat" panose="00000500000000000000" pitchFamily="2" charset="0"/>
            </a:endParaRPr>
          </a:p>
        </p:txBody>
      </p:sp>
      <p:sp>
        <p:nvSpPr>
          <p:cNvPr id="2" name="ZoneTexte 1">
            <a:extLst>
              <a:ext uri="{FF2B5EF4-FFF2-40B4-BE49-F238E27FC236}">
                <a16:creationId xmlns:a16="http://schemas.microsoft.com/office/drawing/2014/main" id="{9CA97C76-F26B-65B1-D547-8857BD35D66B}"/>
              </a:ext>
            </a:extLst>
          </p:cNvPr>
          <p:cNvSpPr txBox="1"/>
          <p:nvPr/>
        </p:nvSpPr>
        <p:spPr>
          <a:xfrm>
            <a:off x="613279" y="2489080"/>
            <a:ext cx="2203253" cy="2754600"/>
          </a:xfrm>
          <a:prstGeom prst="rect">
            <a:avLst/>
          </a:prstGeom>
          <a:noFill/>
        </p:spPr>
        <p:txBody>
          <a:bodyPr wrap="square">
            <a:spAutoFit/>
          </a:bodyPr>
          <a:lstStyle/>
          <a:p>
            <a:pPr>
              <a:lnSpc>
                <a:spcPct val="100000"/>
              </a:lnSpc>
              <a:spcBef>
                <a:spcPts val="600"/>
              </a:spcBef>
              <a:buClr>
                <a:srgbClr val="3065A2"/>
              </a:buClr>
              <a:buSzPct val="140000"/>
            </a:pPr>
            <a:r>
              <a:rPr lang="fr-FR" sz="1200" u="none" dirty="0">
                <a:solidFill>
                  <a:schemeClr val="tx1"/>
                </a:solidFill>
                <a:latin typeface="Montserrat" panose="00000500000000000000" pitchFamily="2" charset="0"/>
              </a:rPr>
              <a:t>Sur décision du juge des enfants, environ </a:t>
            </a:r>
            <a:r>
              <a:rPr lang="fr-FR" sz="1200" b="1" u="none" dirty="0">
                <a:solidFill>
                  <a:schemeClr val="tx1"/>
                </a:solidFill>
                <a:latin typeface="Montserrat" panose="00000500000000000000" pitchFamily="2" charset="0"/>
              </a:rPr>
              <a:t>la moitié des jeunes placés </a:t>
            </a:r>
            <a:r>
              <a:rPr lang="fr-FR" sz="1200" u="none" dirty="0">
                <a:solidFill>
                  <a:schemeClr val="tx1"/>
                </a:solidFill>
                <a:latin typeface="Montserrat" panose="00000500000000000000" pitchFamily="2" charset="0"/>
              </a:rPr>
              <a:t>(soit près de 80 000) sont accueillis en </a:t>
            </a:r>
            <a:r>
              <a:rPr lang="fr-FR" sz="1200" b="1" u="none" dirty="0">
                <a:solidFill>
                  <a:schemeClr val="tx1"/>
                </a:solidFill>
                <a:latin typeface="Montserrat" panose="00000500000000000000" pitchFamily="2" charset="0"/>
              </a:rPr>
              <a:t>famille d'accueil </a:t>
            </a:r>
            <a:r>
              <a:rPr lang="fr-FR" sz="1200" u="none" dirty="0">
                <a:solidFill>
                  <a:schemeClr val="tx1"/>
                </a:solidFill>
                <a:latin typeface="Montserrat" panose="00000500000000000000" pitchFamily="2" charset="0"/>
              </a:rPr>
              <a:t>ou confiés à un </a:t>
            </a:r>
            <a:r>
              <a:rPr lang="fr-FR" sz="1200" b="1" u="none" dirty="0">
                <a:solidFill>
                  <a:schemeClr val="tx1"/>
                </a:solidFill>
                <a:latin typeface="Montserrat" panose="00000500000000000000" pitchFamily="2" charset="0"/>
              </a:rPr>
              <a:t>proche de confiance</a:t>
            </a:r>
            <a:endParaRPr lang="fr-FR" sz="1200" u="none" dirty="0">
              <a:solidFill>
                <a:schemeClr val="tx1"/>
              </a:solidFill>
              <a:latin typeface="Montserrat" panose="00000500000000000000" pitchFamily="2" charset="0"/>
            </a:endParaRPr>
          </a:p>
          <a:p>
            <a:pPr>
              <a:lnSpc>
                <a:spcPct val="100000"/>
              </a:lnSpc>
              <a:spcBef>
                <a:spcPts val="600"/>
              </a:spcBef>
              <a:buClr>
                <a:srgbClr val="3065A2"/>
              </a:buClr>
              <a:buSzPct val="140000"/>
            </a:pPr>
            <a:r>
              <a:rPr lang="fr-FR" sz="1200" u="none" dirty="0">
                <a:solidFill>
                  <a:schemeClr val="tx1"/>
                </a:solidFill>
                <a:latin typeface="Montserrat" panose="00000500000000000000" pitchFamily="2" charset="0"/>
              </a:rPr>
              <a:t>Cette solution est plus fréquente pour les enfants de 3 à 5 ans (66 %) que pour les adolescents, dont seulement 19 % des 16-17 ans sont placés en famille d'accueil </a:t>
            </a:r>
            <a:endParaRPr lang="fr-FR" sz="1200" b="1" u="none" dirty="0">
              <a:solidFill>
                <a:schemeClr val="tx1"/>
              </a:solidFill>
              <a:latin typeface="Montserrat" panose="00000500000000000000" pitchFamily="2" charset="0"/>
            </a:endParaRPr>
          </a:p>
        </p:txBody>
      </p:sp>
      <p:sp>
        <p:nvSpPr>
          <p:cNvPr id="3" name="ZoneTexte 2">
            <a:extLst>
              <a:ext uri="{FF2B5EF4-FFF2-40B4-BE49-F238E27FC236}">
                <a16:creationId xmlns:a16="http://schemas.microsoft.com/office/drawing/2014/main" id="{7B356B78-544F-0A81-E677-2C62B1594C5A}"/>
              </a:ext>
            </a:extLst>
          </p:cNvPr>
          <p:cNvSpPr txBox="1"/>
          <p:nvPr/>
        </p:nvSpPr>
        <p:spPr bwMode="auto">
          <a:xfrm>
            <a:off x="460375" y="6141422"/>
            <a:ext cx="9684652" cy="230832"/>
          </a:xfrm>
          <a:prstGeom prst="rect">
            <a:avLst/>
          </a:prstGeom>
          <a:noFill/>
          <a:ln>
            <a:noFill/>
          </a:ln>
        </p:spPr>
        <p:txBody>
          <a:bodyPr wrap="square">
            <a:spAutoFit/>
          </a:bodyPr>
          <a:lstStyle/>
          <a:p>
            <a:pPr fontAlgn="base"/>
            <a:r>
              <a:rPr lang="fr-FR" sz="900" i="1" dirty="0">
                <a:latin typeface="Montserrat" panose="00000500000000000000" pitchFamily="2" charset="0"/>
              </a:rPr>
              <a:t>Source : DREES,  « Les enfants vivant en famille d’accueil au prisme de l’</a:t>
            </a:r>
            <a:r>
              <a:rPr lang="fr-FR" sz="900" i="1" dirty="0" err="1">
                <a:latin typeface="Montserrat" panose="00000500000000000000" pitchFamily="2" charset="0"/>
              </a:rPr>
              <a:t>enquete</a:t>
            </a:r>
            <a:r>
              <a:rPr lang="fr-FR" sz="900" i="1" dirty="0">
                <a:latin typeface="Montserrat" panose="00000500000000000000" pitchFamily="2" charset="0"/>
              </a:rPr>
              <a:t> annuelle de recensement, Les dossiers de la DREES nº116, mars 2024 </a:t>
            </a:r>
          </a:p>
        </p:txBody>
      </p:sp>
      <p:sp>
        <p:nvSpPr>
          <p:cNvPr id="14" name="Espace réservé du contenu 10">
            <a:extLst>
              <a:ext uri="{FF2B5EF4-FFF2-40B4-BE49-F238E27FC236}">
                <a16:creationId xmlns:a16="http://schemas.microsoft.com/office/drawing/2014/main" id="{E4AA6D32-B284-3618-2A6E-E9CBF2F0C336}"/>
              </a:ext>
            </a:extLst>
          </p:cNvPr>
          <p:cNvSpPr txBox="1">
            <a:spLocks/>
          </p:cNvSpPr>
          <p:nvPr/>
        </p:nvSpPr>
        <p:spPr>
          <a:xfrm>
            <a:off x="3372694" y="2944030"/>
            <a:ext cx="3991284" cy="2237044"/>
          </a:xfrm>
          <a:prstGeom prst="rect">
            <a:avLst/>
          </a:prstGeom>
        </p:spPr>
        <p:txBody>
          <a:bodyPr vert="horz" lIns="0" tIns="45720" rIns="0" bIns="45720" numCol="1" rtlCol="0" anchor="t">
            <a:noAutofit/>
          </a:bodyPr>
          <a:lstStyle>
            <a:lvl1pPr marL="112950" indent="0" algn="l" defTabSz="914400" rtl="0" eaLnBrk="1" latinLnBrk="0" hangingPunct="1">
              <a:lnSpc>
                <a:spcPct val="120000"/>
              </a:lnSpc>
              <a:spcBef>
                <a:spcPct val="20000"/>
              </a:spcBef>
              <a:buClr>
                <a:srgbClr val="0092D2"/>
              </a:buClr>
              <a:buFont typeface="Arial"/>
              <a:buNone/>
              <a:defRPr lang="fr-FR" sz="1200" b="0" i="0" u="none" kern="1500" baseline="0">
                <a:solidFill>
                  <a:srgbClr val="505150"/>
                </a:solidFill>
                <a:uFillTx/>
                <a:latin typeface="Century Gothic"/>
                <a:ea typeface="+mn-ea"/>
                <a:cs typeface="Century Gothic"/>
              </a:defRPr>
            </a:lvl1pPr>
            <a:lvl2pPr marL="581580" indent="-171450" algn="l" defTabSz="914400" rtl="0" eaLnBrk="1" latinLnBrk="0" hangingPunct="1">
              <a:lnSpc>
                <a:spcPct val="120000"/>
              </a:lnSpc>
              <a:spcBef>
                <a:spcPct val="20000"/>
              </a:spcBef>
              <a:buClr>
                <a:srgbClr val="0092D2"/>
              </a:buClr>
              <a:buFont typeface="Arial"/>
              <a:buChar char="•"/>
              <a:defRPr lang="fr-FR" sz="1200" b="0" i="0" u="none" kern="1500" baseline="0">
                <a:solidFill>
                  <a:srgbClr val="505150"/>
                </a:solidFill>
                <a:uFillTx/>
                <a:latin typeface="Century Gothic"/>
                <a:ea typeface="+mn-ea"/>
                <a:cs typeface="Century Gothic"/>
              </a:defRPr>
            </a:lvl2pPr>
            <a:lvl3pPr marL="947340" indent="-171450" algn="l" defTabSz="914400" rtl="0" eaLnBrk="1" latinLnBrk="0" hangingPunct="1">
              <a:lnSpc>
                <a:spcPct val="120000"/>
              </a:lnSpc>
              <a:spcBef>
                <a:spcPct val="20000"/>
              </a:spcBef>
              <a:buClr>
                <a:srgbClr val="0092D2"/>
              </a:buClr>
              <a:buSzPct val="100000"/>
              <a:buFont typeface="Lucida Grande"/>
              <a:buChar char="-"/>
              <a:defRPr lang="fr-FR" sz="1200" b="0" i="0" u="none" kern="1500" baseline="0">
                <a:solidFill>
                  <a:srgbClr val="505150"/>
                </a:solidFill>
                <a:uFillTx/>
                <a:latin typeface="Century Gothic"/>
                <a:ea typeface="+mn-ea"/>
                <a:cs typeface="Century Gothic"/>
              </a:defRPr>
            </a:lvl3pPr>
            <a:lvl4pPr marL="1221660" indent="-171450" algn="l" defTabSz="914400" rtl="0" eaLnBrk="1" latinLnBrk="0" hangingPunct="1">
              <a:lnSpc>
                <a:spcPct val="120000"/>
              </a:lnSpc>
              <a:spcBef>
                <a:spcPct val="20000"/>
              </a:spcBef>
              <a:buClr>
                <a:srgbClr val="0092D2"/>
              </a:buClr>
              <a:buFont typeface="Lucida Grande"/>
              <a:buChar char="&gt;"/>
              <a:defRPr lang="fr-FR" sz="1200" b="0" i="0" u="none" kern="1500" baseline="0">
                <a:solidFill>
                  <a:srgbClr val="505150"/>
                </a:solidFill>
                <a:uFillTx/>
                <a:latin typeface="Century Gothic"/>
                <a:ea typeface="+mn-ea"/>
                <a:cs typeface="Century Gothic"/>
              </a:defRPr>
            </a:lvl4pPr>
            <a:lvl5pPr marL="1324530" indent="0" algn="l" defTabSz="914400" rtl="0" eaLnBrk="1" latinLnBrk="0" hangingPunct="1">
              <a:lnSpc>
                <a:spcPct val="120000"/>
              </a:lnSpc>
              <a:spcBef>
                <a:spcPct val="20000"/>
              </a:spcBef>
              <a:buClr>
                <a:srgbClr val="0092D2"/>
              </a:buClr>
              <a:buFont typeface="Arial"/>
              <a:buNone/>
              <a:defRPr lang="en-US" sz="1200" b="0" i="0" u="none" kern="1500" baseline="0">
                <a:solidFill>
                  <a:srgbClr val="505150"/>
                </a:solidFill>
                <a:uFillTx/>
                <a:latin typeface="Century Gothic"/>
                <a:ea typeface="+mn-ea"/>
                <a:cs typeface="Century Gothic"/>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284400" indent="-171450">
              <a:buFont typeface="Arial" panose="020B0604020202020204" pitchFamily="34" charset="0"/>
              <a:buChar char="•"/>
            </a:pPr>
            <a:r>
              <a:rPr lang="fr-FR" dirty="0">
                <a:solidFill>
                  <a:schemeClr val="tx1"/>
                </a:solidFill>
                <a:latin typeface="Montserrat" panose="00000500000000000000" pitchFamily="2" charset="0"/>
              </a:rPr>
              <a:t>Un assistant familial (« famille d’accueil » héberge à son domicile </a:t>
            </a:r>
            <a:r>
              <a:rPr lang="fr-FR" b="1" dirty="0">
                <a:solidFill>
                  <a:schemeClr val="tx1"/>
                </a:solidFill>
                <a:latin typeface="Montserrat" panose="00000500000000000000" pitchFamily="2" charset="0"/>
              </a:rPr>
              <a:t>un ou plusieurs enfants </a:t>
            </a:r>
            <a:r>
              <a:rPr lang="fr-FR" dirty="0">
                <a:solidFill>
                  <a:schemeClr val="tx1"/>
                </a:solidFill>
                <a:latin typeface="Montserrat" panose="00000500000000000000" pitchFamily="2" charset="0"/>
              </a:rPr>
              <a:t>(entre 0 et 21 ans) en difficulté </a:t>
            </a:r>
          </a:p>
          <a:p>
            <a:pPr marL="284400" indent="-171450">
              <a:buFont typeface="Arial" panose="020B0604020202020204" pitchFamily="34" charset="0"/>
              <a:buChar char="•"/>
            </a:pPr>
            <a:r>
              <a:rPr lang="fr-FR" dirty="0">
                <a:solidFill>
                  <a:schemeClr val="tx1"/>
                </a:solidFill>
                <a:latin typeface="Montserrat" panose="00000500000000000000" pitchFamily="2" charset="0"/>
              </a:rPr>
              <a:t>L’assistant familial est </a:t>
            </a:r>
            <a:r>
              <a:rPr lang="fr-FR" b="1" dirty="0">
                <a:solidFill>
                  <a:schemeClr val="tx1"/>
                </a:solidFill>
                <a:latin typeface="Montserrat" panose="00000500000000000000" pitchFamily="2" charset="0"/>
              </a:rPr>
              <a:t>salarié du département </a:t>
            </a:r>
            <a:r>
              <a:rPr lang="fr-FR" dirty="0">
                <a:solidFill>
                  <a:schemeClr val="tx1"/>
                </a:solidFill>
                <a:latin typeface="Montserrat" panose="00000500000000000000" pitchFamily="2" charset="0"/>
              </a:rPr>
              <a:t>(ou d’une association d’aide à l’enfance), avec un salaire d’environ 1.700€ pour 1 enfant </a:t>
            </a:r>
          </a:p>
          <a:p>
            <a:pPr marL="284400" indent="-171450">
              <a:buFont typeface="Arial" panose="020B0604020202020204" pitchFamily="34" charset="0"/>
              <a:buChar char="•"/>
            </a:pPr>
            <a:r>
              <a:rPr lang="fr-FR" dirty="0">
                <a:solidFill>
                  <a:schemeClr val="tx1"/>
                </a:solidFill>
                <a:latin typeface="Montserrat" panose="00000500000000000000" pitchFamily="2" charset="0"/>
              </a:rPr>
              <a:t>En 2024, 60 100 </a:t>
            </a:r>
            <a:r>
              <a:rPr lang="fr-FR" b="1" dirty="0">
                <a:solidFill>
                  <a:schemeClr val="tx1"/>
                </a:solidFill>
                <a:latin typeface="Montserrat" panose="00000500000000000000" pitchFamily="2" charset="0"/>
              </a:rPr>
              <a:t>jeunes confiés à l’ASE</a:t>
            </a:r>
            <a:r>
              <a:rPr lang="fr-FR" dirty="0">
                <a:solidFill>
                  <a:schemeClr val="tx1"/>
                </a:solidFill>
                <a:latin typeface="Montserrat" panose="00000500000000000000" pitchFamily="2" charset="0"/>
              </a:rPr>
              <a:t>, soit 21 %, vivent principalement en famille d’accueil contre 56% en 2006</a:t>
            </a:r>
          </a:p>
          <a:p>
            <a:pPr marL="284400" indent="-171450">
              <a:buFont typeface="Arial" panose="020B0604020202020204" pitchFamily="34" charset="0"/>
              <a:buChar char="•"/>
            </a:pPr>
            <a:r>
              <a:rPr lang="fr-FR" dirty="0">
                <a:solidFill>
                  <a:schemeClr val="tx1"/>
                </a:solidFill>
                <a:latin typeface="Montserrat" panose="00000500000000000000" pitchFamily="2" charset="0"/>
              </a:rPr>
              <a:t>Le nombre de </a:t>
            </a:r>
            <a:r>
              <a:rPr lang="fr-FR" b="1" dirty="0">
                <a:solidFill>
                  <a:schemeClr val="tx1"/>
                </a:solidFill>
                <a:latin typeface="Montserrat" panose="00000500000000000000" pitchFamily="2" charset="0"/>
              </a:rPr>
              <a:t>familles d’accueil est en baisse </a:t>
            </a:r>
            <a:r>
              <a:rPr lang="fr-FR" dirty="0">
                <a:solidFill>
                  <a:schemeClr val="tx1"/>
                </a:solidFill>
                <a:latin typeface="Montserrat" panose="00000500000000000000" pitchFamily="2" charset="0"/>
              </a:rPr>
              <a:t>en France : 25 600 familles d’accueil contre 38 000 en 2021</a:t>
            </a:r>
          </a:p>
        </p:txBody>
      </p:sp>
    </p:spTree>
    <p:extLst>
      <p:ext uri="{BB962C8B-B14F-4D97-AF65-F5344CB8AC3E}">
        <p14:creationId xmlns:p14="http://schemas.microsoft.com/office/powerpoint/2010/main" val="6389114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AEF04E-82FD-AC4D-CBCA-59A894EF91E0}"/>
              </a:ext>
            </a:extLst>
          </p:cNvPr>
          <p:cNvSpPr>
            <a:spLocks noGrp="1"/>
          </p:cNvSpPr>
          <p:nvPr>
            <p:ph type="title"/>
          </p:nvPr>
        </p:nvSpPr>
        <p:spPr/>
        <p:txBody>
          <a:bodyPr/>
          <a:lstStyle/>
          <a:p>
            <a:r>
              <a:rPr lang="fr-FR" sz="1800" dirty="0">
                <a:solidFill>
                  <a:schemeClr val="accent1"/>
                </a:solidFill>
              </a:rPr>
              <a:t>Parcours d’un enfant de 0 à 18 ans </a:t>
            </a:r>
            <a:br>
              <a:rPr lang="fr-FR" sz="2400" dirty="0">
                <a:solidFill>
                  <a:schemeClr val="accent1"/>
                </a:solidFill>
              </a:rPr>
            </a:br>
            <a:r>
              <a:rPr lang="fr-FR" dirty="0"/>
              <a:t>Devenir un(e) assistant(e) familial(e)</a:t>
            </a:r>
          </a:p>
        </p:txBody>
      </p:sp>
      <p:sp>
        <p:nvSpPr>
          <p:cNvPr id="11" name="Rectangle 10">
            <a:extLst>
              <a:ext uri="{FF2B5EF4-FFF2-40B4-BE49-F238E27FC236}">
                <a16:creationId xmlns:a16="http://schemas.microsoft.com/office/drawing/2014/main" id="{EE157F30-C02E-DDD0-02E3-44544875DD4A}"/>
              </a:ext>
            </a:extLst>
          </p:cNvPr>
          <p:cNvSpPr/>
          <p:nvPr/>
        </p:nvSpPr>
        <p:spPr>
          <a:xfrm>
            <a:off x="7031013" y="2056240"/>
            <a:ext cx="4500052" cy="3622666"/>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300" dirty="0">
              <a:latin typeface="Montserrat" panose="00000500000000000000" pitchFamily="2" charset="0"/>
            </a:endParaRPr>
          </a:p>
        </p:txBody>
      </p:sp>
      <p:sp>
        <p:nvSpPr>
          <p:cNvPr id="3" name="Espace réservé du contenu 2">
            <a:extLst>
              <a:ext uri="{FF2B5EF4-FFF2-40B4-BE49-F238E27FC236}">
                <a16:creationId xmlns:a16="http://schemas.microsoft.com/office/drawing/2014/main" id="{F0401819-7A71-6BA7-68D6-3DF32A03F9A7}"/>
              </a:ext>
            </a:extLst>
          </p:cNvPr>
          <p:cNvSpPr>
            <a:spLocks noGrp="1"/>
          </p:cNvSpPr>
          <p:nvPr>
            <p:ph idx="1"/>
          </p:nvPr>
        </p:nvSpPr>
        <p:spPr>
          <a:xfrm>
            <a:off x="560561" y="2015792"/>
            <a:ext cx="5967104" cy="3681707"/>
          </a:xfrm>
        </p:spPr>
        <p:txBody>
          <a:bodyPr>
            <a:normAutofit fontScale="85000" lnSpcReduction="20000"/>
          </a:bodyPr>
          <a:lstStyle/>
          <a:p>
            <a:r>
              <a:rPr lang="fr-FR" sz="1500" dirty="0">
                <a:solidFill>
                  <a:schemeClr val="tx1"/>
                </a:solidFill>
                <a:latin typeface="Montserrat" panose="00000500000000000000" pitchFamily="2" charset="0"/>
              </a:rPr>
              <a:t>Pour devenir assistant(e) familial(e), un agrément doit être accordé : </a:t>
            </a:r>
          </a:p>
          <a:p>
            <a:pPr marL="341550" indent="-228600">
              <a:buFont typeface="+mj-lt"/>
              <a:buAutoNum type="arabicPeriod"/>
            </a:pPr>
            <a:r>
              <a:rPr lang="fr-FR" sz="1500" dirty="0">
                <a:solidFill>
                  <a:schemeClr val="tx1"/>
                </a:solidFill>
                <a:latin typeface="Montserrat" panose="00000500000000000000" pitchFamily="2" charset="0"/>
              </a:rPr>
              <a:t>La </a:t>
            </a:r>
            <a:r>
              <a:rPr lang="fr-FR" sz="1500" b="1" dirty="0">
                <a:solidFill>
                  <a:schemeClr val="tx1"/>
                </a:solidFill>
                <a:latin typeface="Montserrat" panose="00000500000000000000" pitchFamily="2" charset="0"/>
              </a:rPr>
              <a:t>demande est instruite </a:t>
            </a:r>
            <a:r>
              <a:rPr lang="fr-FR" sz="1500" dirty="0">
                <a:solidFill>
                  <a:schemeClr val="tx1"/>
                </a:solidFill>
                <a:latin typeface="Montserrat" panose="00000500000000000000" pitchFamily="2" charset="0"/>
              </a:rPr>
              <a:t>par la PMI (Protection Maternelle Infantile) du département (délai : ~4 mois), qui réalise : </a:t>
            </a:r>
          </a:p>
          <a:p>
            <a:pPr marL="753030" lvl="1">
              <a:spcAft>
                <a:spcPts val="100"/>
              </a:spcAft>
              <a:buFont typeface="Arial" panose="020B0604020202020204" pitchFamily="34" charset="0"/>
              <a:buChar char="•"/>
            </a:pPr>
            <a:r>
              <a:rPr lang="fr-FR" sz="1500" dirty="0">
                <a:solidFill>
                  <a:schemeClr val="tx1"/>
                </a:solidFill>
                <a:latin typeface="Montserrat" panose="00000500000000000000" pitchFamily="2" charset="0"/>
              </a:rPr>
              <a:t>Une étude du dossier administratif</a:t>
            </a:r>
          </a:p>
          <a:p>
            <a:pPr marL="753030" lvl="1">
              <a:spcAft>
                <a:spcPts val="100"/>
              </a:spcAft>
              <a:buFont typeface="Arial" panose="020B0604020202020204" pitchFamily="34" charset="0"/>
              <a:buChar char="•"/>
            </a:pPr>
            <a:r>
              <a:rPr lang="fr-FR" sz="1500" dirty="0">
                <a:solidFill>
                  <a:schemeClr val="tx1"/>
                </a:solidFill>
                <a:latin typeface="Montserrat" panose="00000500000000000000" pitchFamily="2" charset="0"/>
              </a:rPr>
              <a:t>Des entretiens individuels et visites à domicile</a:t>
            </a:r>
          </a:p>
          <a:p>
            <a:pPr marL="753030" lvl="1">
              <a:spcAft>
                <a:spcPts val="100"/>
              </a:spcAft>
              <a:buFont typeface="Arial" panose="020B0604020202020204" pitchFamily="34" charset="0"/>
              <a:buChar char="•"/>
            </a:pPr>
            <a:r>
              <a:rPr lang="fr-FR" sz="1500" dirty="0">
                <a:solidFill>
                  <a:schemeClr val="tx1"/>
                </a:solidFill>
                <a:latin typeface="Montserrat" panose="00000500000000000000" pitchFamily="2" charset="0"/>
              </a:rPr>
              <a:t>Une évaluation des conditions d’accueil </a:t>
            </a:r>
          </a:p>
          <a:p>
            <a:pPr>
              <a:spcAft>
                <a:spcPts val="100"/>
              </a:spcAft>
            </a:pPr>
            <a:endParaRPr lang="fr-FR" sz="1500" dirty="0">
              <a:solidFill>
                <a:schemeClr val="tx1"/>
              </a:solidFill>
              <a:latin typeface="Montserrat" panose="00000500000000000000" pitchFamily="2" charset="0"/>
            </a:endParaRPr>
          </a:p>
          <a:p>
            <a:pPr marL="341550" indent="-228600">
              <a:buAutoNum type="arabicPeriod" startAt="2"/>
            </a:pPr>
            <a:r>
              <a:rPr lang="fr-FR" sz="1500" dirty="0">
                <a:solidFill>
                  <a:schemeClr val="tx1"/>
                </a:solidFill>
                <a:latin typeface="Montserrat" panose="00000500000000000000" pitchFamily="2" charset="0"/>
              </a:rPr>
              <a:t>Si les conditions sont réunies, </a:t>
            </a:r>
            <a:r>
              <a:rPr lang="fr-FR" sz="1500" b="1" dirty="0">
                <a:solidFill>
                  <a:schemeClr val="tx1"/>
                </a:solidFill>
                <a:latin typeface="Montserrat" panose="00000500000000000000" pitchFamily="2" charset="0"/>
              </a:rPr>
              <a:t>l’agrément est accordé pour 5 ans </a:t>
            </a:r>
            <a:r>
              <a:rPr lang="fr-FR" sz="1500" dirty="0">
                <a:solidFill>
                  <a:schemeClr val="tx1"/>
                </a:solidFill>
                <a:latin typeface="Montserrat" panose="00000500000000000000" pitchFamily="2" charset="0"/>
              </a:rPr>
              <a:t>et précise le nombre de jeunes que la famille peut accueillir (jusqu’à 3, sauf dérogation). </a:t>
            </a:r>
          </a:p>
          <a:p>
            <a:endParaRPr lang="fr-FR" dirty="0"/>
          </a:p>
          <a:p>
            <a:endParaRPr lang="fr-FR" sz="1500" dirty="0">
              <a:solidFill>
                <a:schemeClr val="tx1"/>
              </a:solidFill>
              <a:latin typeface="Montserrat" panose="00000500000000000000" pitchFamily="2" charset="0"/>
            </a:endParaRPr>
          </a:p>
          <a:p>
            <a:r>
              <a:rPr lang="fr-FR" sz="1400" b="1" i="1" dirty="0">
                <a:solidFill>
                  <a:schemeClr val="tx1"/>
                </a:solidFill>
                <a:latin typeface="Montserrat" panose="00000500000000000000" pitchFamily="2" charset="0"/>
              </a:rPr>
              <a:t>A noter : </a:t>
            </a:r>
          </a:p>
          <a:p>
            <a:pPr marL="398700" indent="-285750">
              <a:buFont typeface="Arial" panose="020B0604020202020204" pitchFamily="34" charset="0"/>
              <a:buChar char="•"/>
            </a:pPr>
            <a:r>
              <a:rPr lang="fr-FR" sz="1400" dirty="0">
                <a:solidFill>
                  <a:schemeClr val="tx1"/>
                </a:solidFill>
                <a:latin typeface="Montserrat" panose="00000500000000000000" pitchFamily="2" charset="0"/>
              </a:rPr>
              <a:t>Un extrait du bulletin n°2 du casier judiciaire est requis pour chaque majeur résidant au domicile</a:t>
            </a:r>
          </a:p>
          <a:p>
            <a:pPr marL="398700" indent="-285750">
              <a:buFont typeface="Arial" panose="020B0604020202020204" pitchFamily="34" charset="0"/>
              <a:buChar char="•"/>
            </a:pPr>
            <a:r>
              <a:rPr lang="fr-FR" sz="1400" dirty="0">
                <a:solidFill>
                  <a:schemeClr val="tx1"/>
                </a:solidFill>
                <a:latin typeface="Montserrat" panose="00000500000000000000" pitchFamily="2" charset="0"/>
              </a:rPr>
              <a:t>Le cumul d’un emploi avec l’activité d’assistant familial est possible, à condition que cela ne nuise pas au bien-être de l’enfant accueilli.</a:t>
            </a:r>
          </a:p>
          <a:p>
            <a:pPr marL="398700" indent="-285750">
              <a:buFont typeface="Arial" panose="020B0604020202020204" pitchFamily="34" charset="0"/>
              <a:buChar char="•"/>
            </a:pPr>
            <a:endParaRPr lang="fr-FR" sz="1400" i="1" dirty="0">
              <a:solidFill>
                <a:schemeClr val="tx1"/>
              </a:solidFill>
              <a:latin typeface="Montserrat" panose="00000500000000000000" pitchFamily="2" charset="0"/>
            </a:endParaRPr>
          </a:p>
        </p:txBody>
      </p:sp>
      <p:sp>
        <p:nvSpPr>
          <p:cNvPr id="5" name="Espace réservé du numéro de diapositive 4">
            <a:extLst>
              <a:ext uri="{FF2B5EF4-FFF2-40B4-BE49-F238E27FC236}">
                <a16:creationId xmlns:a16="http://schemas.microsoft.com/office/drawing/2014/main" id="{97D3915E-72E1-9999-2997-577BE4C36944}"/>
              </a:ext>
            </a:extLst>
          </p:cNvPr>
          <p:cNvSpPr>
            <a:spLocks noGrp="1"/>
          </p:cNvSpPr>
          <p:nvPr>
            <p:ph type="sldNum" sz="quarter" idx="4"/>
          </p:nvPr>
        </p:nvSpPr>
        <p:spPr/>
        <p:txBody>
          <a:bodyPr/>
          <a:lstStyle/>
          <a:p>
            <a:fld id="{6E2D2B3B-882E-40F3-A32F-6DD516915044}" type="slidenum">
              <a:rPr lang="en-US" smtClean="0"/>
              <a:pPr/>
              <a:t>15</a:t>
            </a:fld>
            <a:endParaRPr lang="en-US" dirty="0"/>
          </a:p>
        </p:txBody>
      </p:sp>
      <p:sp>
        <p:nvSpPr>
          <p:cNvPr id="4" name="ZoneTexte 3">
            <a:extLst>
              <a:ext uri="{FF2B5EF4-FFF2-40B4-BE49-F238E27FC236}">
                <a16:creationId xmlns:a16="http://schemas.microsoft.com/office/drawing/2014/main" id="{F3D799A0-35E2-F837-6F6A-66021CCFEA35}"/>
              </a:ext>
            </a:extLst>
          </p:cNvPr>
          <p:cNvSpPr txBox="1"/>
          <p:nvPr/>
        </p:nvSpPr>
        <p:spPr>
          <a:xfrm>
            <a:off x="7105740" y="2056239"/>
            <a:ext cx="4425325" cy="3726661"/>
          </a:xfrm>
          <a:prstGeom prst="rect">
            <a:avLst/>
          </a:prstGeom>
          <a:noFill/>
        </p:spPr>
        <p:txBody>
          <a:bodyPr wrap="square">
            <a:spAutoFit/>
          </a:bodyPr>
          <a:lstStyle/>
          <a:p>
            <a:r>
              <a:rPr lang="fr-FR" sz="1400" b="1" dirty="0">
                <a:solidFill>
                  <a:schemeClr val="accent1"/>
                </a:solidFill>
                <a:latin typeface="Montserrat" panose="00000500000000000000" pitchFamily="2" charset="0"/>
              </a:rPr>
              <a:t>Conditions pour obtenir un agrément en tant qu’assistant(e) familial(e)</a:t>
            </a:r>
          </a:p>
          <a:p>
            <a:endParaRPr lang="fr-FR" sz="1400" b="1" dirty="0">
              <a:solidFill>
                <a:schemeClr val="accent1"/>
              </a:solidFill>
              <a:latin typeface="Montserrat" panose="00000500000000000000" pitchFamily="2" charset="0"/>
            </a:endParaRPr>
          </a:p>
          <a:p>
            <a:pPr marL="171450" indent="-171450">
              <a:lnSpc>
                <a:spcPct val="150000"/>
              </a:lnSpc>
              <a:spcBef>
                <a:spcPts val="100"/>
              </a:spcBef>
              <a:buFont typeface="Arial" panose="020B0604020202020204" pitchFamily="34" charset="0"/>
              <a:buChar char="•"/>
            </a:pPr>
            <a:r>
              <a:rPr lang="fr-FR" sz="1200" dirty="0">
                <a:latin typeface="Montserrat" panose="00000500000000000000" pitchFamily="2" charset="0"/>
              </a:rPr>
              <a:t>Être de </a:t>
            </a:r>
            <a:r>
              <a:rPr lang="fr-FR" sz="1200" b="1" dirty="0">
                <a:latin typeface="Montserrat" panose="00000500000000000000" pitchFamily="2" charset="0"/>
              </a:rPr>
              <a:t>nationalité française </a:t>
            </a:r>
            <a:r>
              <a:rPr lang="fr-FR" sz="1200" dirty="0">
                <a:latin typeface="Montserrat" panose="00000500000000000000" pitchFamily="2" charset="0"/>
              </a:rPr>
              <a:t>ou </a:t>
            </a:r>
            <a:r>
              <a:rPr lang="fr-FR" sz="1200" b="1" dirty="0">
                <a:latin typeface="Montserrat" panose="00000500000000000000" pitchFamily="2" charset="0"/>
              </a:rPr>
              <a:t>citoyen</a:t>
            </a:r>
            <a:r>
              <a:rPr lang="fr-FR" sz="1200" dirty="0">
                <a:latin typeface="Montserrat" panose="00000500000000000000" pitchFamily="2" charset="0"/>
              </a:rPr>
              <a:t> de l’Espace Économique Européen (</a:t>
            </a:r>
            <a:r>
              <a:rPr lang="fr-FR" sz="1200" b="1" dirty="0">
                <a:latin typeface="Montserrat" panose="00000500000000000000" pitchFamily="2" charset="0"/>
              </a:rPr>
              <a:t>EEE</a:t>
            </a:r>
            <a:r>
              <a:rPr lang="fr-FR" sz="1200" dirty="0">
                <a:latin typeface="Montserrat" panose="00000500000000000000" pitchFamily="2" charset="0"/>
              </a:rPr>
              <a:t>)</a:t>
            </a:r>
          </a:p>
          <a:p>
            <a:pPr marL="171450" indent="-171450">
              <a:lnSpc>
                <a:spcPct val="150000"/>
              </a:lnSpc>
              <a:spcBef>
                <a:spcPts val="100"/>
              </a:spcBef>
              <a:buFont typeface="Arial" panose="020B0604020202020204" pitchFamily="34" charset="0"/>
              <a:buChar char="•"/>
            </a:pPr>
            <a:r>
              <a:rPr lang="fr-FR" sz="1200" dirty="0">
                <a:latin typeface="Montserrat" panose="00000500000000000000" pitchFamily="2" charset="0"/>
              </a:rPr>
              <a:t>Ne </a:t>
            </a:r>
            <a:r>
              <a:rPr lang="fr-FR" sz="1200" b="1" dirty="0">
                <a:latin typeface="Montserrat" panose="00000500000000000000" pitchFamily="2" charset="0"/>
              </a:rPr>
              <a:t>pas avoir été condamné </a:t>
            </a:r>
            <a:r>
              <a:rPr lang="fr-FR" sz="1200" dirty="0">
                <a:latin typeface="Montserrat" panose="00000500000000000000" pitchFamily="2" charset="0"/>
              </a:rPr>
              <a:t>pour des faits en lien avec des enfants</a:t>
            </a:r>
          </a:p>
          <a:p>
            <a:pPr marL="171450" indent="-171450">
              <a:lnSpc>
                <a:spcPct val="150000"/>
              </a:lnSpc>
              <a:spcBef>
                <a:spcPts val="100"/>
              </a:spcBef>
              <a:buFont typeface="Arial" panose="020B0604020202020204" pitchFamily="34" charset="0"/>
              <a:buChar char="•"/>
            </a:pPr>
            <a:r>
              <a:rPr lang="fr-FR" sz="1200" dirty="0">
                <a:latin typeface="Montserrat" panose="00000500000000000000" pitchFamily="2" charset="0"/>
              </a:rPr>
              <a:t>Passer un </a:t>
            </a:r>
            <a:r>
              <a:rPr lang="fr-FR" sz="1200" b="1" dirty="0">
                <a:latin typeface="Montserrat" panose="00000500000000000000" pitchFamily="2" charset="0"/>
              </a:rPr>
              <a:t>examen médical </a:t>
            </a:r>
            <a:r>
              <a:rPr lang="fr-FR" sz="1200" dirty="0">
                <a:latin typeface="Montserrat" panose="00000500000000000000" pitchFamily="2" charset="0"/>
              </a:rPr>
              <a:t>garantissant une bonne santé physique et mentale</a:t>
            </a:r>
          </a:p>
          <a:p>
            <a:pPr marL="171450" indent="-171450">
              <a:lnSpc>
                <a:spcPct val="150000"/>
              </a:lnSpc>
              <a:spcBef>
                <a:spcPts val="100"/>
              </a:spcBef>
              <a:buFont typeface="Arial" panose="020B0604020202020204" pitchFamily="34" charset="0"/>
              <a:buChar char="•"/>
            </a:pPr>
            <a:r>
              <a:rPr lang="fr-FR" sz="1200" dirty="0">
                <a:latin typeface="Montserrat" panose="00000500000000000000" pitchFamily="2" charset="0"/>
              </a:rPr>
              <a:t>Offrir des </a:t>
            </a:r>
            <a:r>
              <a:rPr lang="fr-FR" sz="1200" b="1" dirty="0">
                <a:latin typeface="Montserrat" panose="00000500000000000000" pitchFamily="2" charset="0"/>
              </a:rPr>
              <a:t>conditions de vie assurant la sécurité, la santé et l’épanouissement</a:t>
            </a:r>
          </a:p>
          <a:p>
            <a:pPr marL="171450" indent="-171450">
              <a:lnSpc>
                <a:spcPct val="150000"/>
              </a:lnSpc>
              <a:spcBef>
                <a:spcPts val="100"/>
              </a:spcBef>
              <a:buFont typeface="Arial" panose="020B0604020202020204" pitchFamily="34" charset="0"/>
              <a:buChar char="•"/>
            </a:pPr>
            <a:r>
              <a:rPr lang="fr-FR" sz="1200" b="1" dirty="0">
                <a:latin typeface="Montserrat" panose="00000500000000000000" pitchFamily="2" charset="0"/>
              </a:rPr>
              <a:t>Réaliser une formation de 60 heures </a:t>
            </a:r>
            <a:r>
              <a:rPr lang="fr-FR" sz="1200" dirty="0">
                <a:latin typeface="Montserrat" panose="00000500000000000000" pitchFamily="2" charset="0"/>
              </a:rPr>
              <a:t>dans les deux mois précédant l’accueil du premier enfant </a:t>
            </a:r>
          </a:p>
          <a:p>
            <a:endParaRPr lang="fr-FR" sz="1000" dirty="0">
              <a:latin typeface="Montserrat" panose="00000500000000000000" pitchFamily="2" charset="0"/>
            </a:endParaRPr>
          </a:p>
        </p:txBody>
      </p:sp>
      <p:cxnSp>
        <p:nvCxnSpPr>
          <p:cNvPr id="7" name="Connecteur droit 6">
            <a:extLst>
              <a:ext uri="{FF2B5EF4-FFF2-40B4-BE49-F238E27FC236}">
                <a16:creationId xmlns:a16="http://schemas.microsoft.com/office/drawing/2014/main" id="{52811BB2-4C5D-309E-F093-F170288174D0}"/>
              </a:ext>
            </a:extLst>
          </p:cNvPr>
          <p:cNvCxnSpPr>
            <a:cxnSpLocks/>
          </p:cNvCxnSpPr>
          <p:nvPr/>
        </p:nvCxnSpPr>
        <p:spPr>
          <a:xfrm>
            <a:off x="6859604" y="2056239"/>
            <a:ext cx="0" cy="3726661"/>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17263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Objet 19" hidden="1">
            <a:extLst>
              <a:ext uri="{FF2B5EF4-FFF2-40B4-BE49-F238E27FC236}">
                <a16:creationId xmlns:a16="http://schemas.microsoft.com/office/drawing/2014/main" id="{6A99F448-6752-4C04-BC61-05110FD2D0F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e think-cell" r:id="rId4" imgW="395" imgH="396" progId="TCLayout.ActiveDocument.1">
                  <p:embed/>
                </p:oleObj>
              </mc:Choice>
              <mc:Fallback>
                <p:oleObj name="Diapositive think-cell" r:id="rId4" imgW="395" imgH="396" progId="TCLayout.ActiveDocument.1">
                  <p:embed/>
                  <p:pic>
                    <p:nvPicPr>
                      <p:cNvPr id="20" name="Objet 19" hidden="1">
                        <a:extLst>
                          <a:ext uri="{FF2B5EF4-FFF2-40B4-BE49-F238E27FC236}">
                            <a16:creationId xmlns:a16="http://schemas.microsoft.com/office/drawing/2014/main" id="{6A99F448-6752-4C04-BC61-05110FD2D0F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re 1"/>
          <p:cNvSpPr>
            <a:spLocks noGrp="1"/>
          </p:cNvSpPr>
          <p:nvPr>
            <p:ph type="title"/>
          </p:nvPr>
        </p:nvSpPr>
        <p:spPr/>
        <p:txBody>
          <a:bodyPr vert="horz"/>
          <a:lstStyle/>
          <a:p>
            <a:r>
              <a:rPr lang="fr-FR" sz="1800" dirty="0">
                <a:solidFill>
                  <a:schemeClr val="accent1"/>
                </a:solidFill>
              </a:rPr>
              <a:t>Parcours d’un enfant de 0 à 18 ans </a:t>
            </a:r>
            <a:br>
              <a:rPr lang="fr-FR" sz="2400" dirty="0">
                <a:solidFill>
                  <a:schemeClr val="accent1"/>
                </a:solidFill>
              </a:rPr>
            </a:br>
            <a:r>
              <a:rPr lang="fr-FR" dirty="0"/>
              <a:t>Les différents types d’actions mises en place par l’ASE</a:t>
            </a:r>
          </a:p>
        </p:txBody>
      </p:sp>
      <p:sp>
        <p:nvSpPr>
          <p:cNvPr id="5" name="Espace réservé du numéro de diapositive 4"/>
          <p:cNvSpPr>
            <a:spLocks noGrp="1"/>
          </p:cNvSpPr>
          <p:nvPr>
            <p:ph type="sldNum" sz="quarter" idx="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6E2D2B3B-882E-40F3-A32F-6DD516915044}" type="slidenum">
              <a:rPr kumimoji="0" lang="en-US" sz="1100" b="0" i="0" u="none" strike="noStrike" kern="1200" cap="none" spc="0" normalizeH="0" baseline="0" noProof="0">
                <a:ln>
                  <a:noFill/>
                </a:ln>
                <a:solidFill>
                  <a:srgbClr val="60BDE0"/>
                </a:solidFill>
                <a:effectLst/>
                <a:uLnTx/>
                <a:uFillTx/>
                <a:latin typeface="Oswald Regular"/>
                <a:ea typeface="+mn-ea"/>
              </a:rPr>
              <a:pPr marL="0" marR="0" lvl="0" indent="0" algn="l" defTabSz="457200" rtl="0" eaLnBrk="1" fontAlgn="auto" latinLnBrk="0" hangingPunct="1">
                <a:lnSpc>
                  <a:spcPct val="100000"/>
                </a:lnSpc>
                <a:spcBef>
                  <a:spcPts val="0"/>
                </a:spcBef>
                <a:spcAft>
                  <a:spcPts val="0"/>
                </a:spcAft>
                <a:buClrTx/>
                <a:buSzTx/>
                <a:buFontTx/>
                <a:buNone/>
                <a:tabLst/>
                <a:defRPr/>
              </a:pPr>
              <a:t>16</a:t>
            </a:fld>
            <a:endParaRPr kumimoji="0" lang="en-US" sz="1100" b="0" i="0" u="none" strike="noStrike" kern="1200" cap="none" spc="0" normalizeH="0" baseline="0" noProof="0">
              <a:ln>
                <a:noFill/>
              </a:ln>
              <a:solidFill>
                <a:srgbClr val="60BDE0"/>
              </a:solidFill>
              <a:effectLst/>
              <a:uLnTx/>
              <a:uFillTx/>
              <a:latin typeface="Oswald Regular"/>
              <a:ea typeface="+mn-ea"/>
            </a:endParaRPr>
          </a:p>
        </p:txBody>
      </p:sp>
      <p:sp>
        <p:nvSpPr>
          <p:cNvPr id="7" name="Rectangle 6"/>
          <p:cNvSpPr/>
          <p:nvPr/>
        </p:nvSpPr>
        <p:spPr>
          <a:xfrm>
            <a:off x="1135265" y="1943931"/>
            <a:ext cx="1722923" cy="69780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marR="0" lvl="0" indent="0" algn="ctr" defTabSz="457200" rtl="0" eaLnBrk="1" fontAlgn="auto" latinLnBrk="0" hangingPunct="1">
              <a:lnSpc>
                <a:spcPct val="100000"/>
              </a:lnSpc>
              <a:spcBef>
                <a:spcPts val="0"/>
              </a:spcBef>
              <a:spcAft>
                <a:spcPts val="1000"/>
              </a:spcAft>
              <a:buClrTx/>
              <a:buSzTx/>
              <a:buFontTx/>
              <a:buNone/>
              <a:tabLst/>
              <a:defRPr/>
            </a:pPr>
            <a:r>
              <a:rPr kumimoji="0" lang="fr-FR" sz="1300" b="1" i="0" u="none" strike="noStrike" kern="1200" cap="none" spc="0" normalizeH="0" baseline="0" noProof="0">
                <a:ln>
                  <a:noFill/>
                </a:ln>
                <a:solidFill>
                  <a:srgbClr val="FFFFFF"/>
                </a:solidFill>
                <a:effectLst/>
                <a:uLnTx/>
                <a:uFillTx/>
                <a:latin typeface="Montserrat" panose="00000500000000000000" pitchFamily="2" charset="0"/>
                <a:cs typeface="Calibri" panose="020F0502020204030204" pitchFamily="34" charset="0"/>
              </a:rPr>
              <a:t>les actions éducatives </a:t>
            </a:r>
          </a:p>
        </p:txBody>
      </p:sp>
      <p:sp>
        <p:nvSpPr>
          <p:cNvPr id="8" name="Rectangle 7"/>
          <p:cNvSpPr/>
          <p:nvPr/>
        </p:nvSpPr>
        <p:spPr>
          <a:xfrm>
            <a:off x="3637956" y="1930632"/>
            <a:ext cx="1722923" cy="69780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marR="0" lvl="0" indent="0" algn="ctr" defTabSz="457200" rtl="0" eaLnBrk="1" fontAlgn="auto" latinLnBrk="0" hangingPunct="1">
              <a:lnSpc>
                <a:spcPct val="100000"/>
              </a:lnSpc>
              <a:spcBef>
                <a:spcPts val="0"/>
              </a:spcBef>
              <a:spcAft>
                <a:spcPts val="1000"/>
              </a:spcAft>
              <a:buClrTx/>
              <a:buSzTx/>
              <a:buFontTx/>
              <a:buNone/>
              <a:tabLst/>
              <a:defRPr/>
            </a:pPr>
            <a:r>
              <a:rPr kumimoji="0" lang="fr-FR" sz="1300" b="1" i="0" u="none" strike="noStrike" kern="1200" cap="none" spc="0" normalizeH="0" baseline="0" noProof="0" dirty="0">
                <a:ln>
                  <a:noFill/>
                </a:ln>
                <a:solidFill>
                  <a:srgbClr val="FFFFFF"/>
                </a:solidFill>
                <a:effectLst/>
                <a:uLnTx/>
                <a:uFillTx/>
                <a:latin typeface="Montserrat" panose="00000500000000000000" pitchFamily="2" charset="0"/>
                <a:cs typeface="Calibri" panose="020F0502020204030204" pitchFamily="34" charset="0"/>
              </a:rPr>
              <a:t>Le placement en famille d’accueil</a:t>
            </a:r>
          </a:p>
        </p:txBody>
      </p:sp>
      <p:sp>
        <p:nvSpPr>
          <p:cNvPr id="9" name="Rectangle 8"/>
          <p:cNvSpPr/>
          <p:nvPr/>
        </p:nvSpPr>
        <p:spPr>
          <a:xfrm>
            <a:off x="6483618" y="1943931"/>
            <a:ext cx="1722923" cy="697809"/>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algn="ctr" defTabSz="457200">
              <a:spcAft>
                <a:spcPts val="1000"/>
              </a:spcAft>
            </a:pPr>
            <a:r>
              <a:rPr lang="fr-FR" sz="1300" b="1" dirty="0">
                <a:solidFill>
                  <a:srgbClr val="FFFFFF"/>
                </a:solidFill>
                <a:latin typeface="Montserrat" panose="00000500000000000000" pitchFamily="2" charset="0"/>
                <a:cs typeface="Calibri" panose="020F0502020204030204" pitchFamily="34" charset="0"/>
              </a:rPr>
              <a:t>Le placement en institution</a:t>
            </a:r>
          </a:p>
        </p:txBody>
      </p:sp>
      <p:sp>
        <p:nvSpPr>
          <p:cNvPr id="10" name="Rectangle 9"/>
          <p:cNvSpPr/>
          <p:nvPr/>
        </p:nvSpPr>
        <p:spPr>
          <a:xfrm>
            <a:off x="9214116" y="1941987"/>
            <a:ext cx="1722923" cy="69780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algn="ctr" defTabSz="457200">
              <a:spcAft>
                <a:spcPts val="1000"/>
              </a:spcAft>
            </a:pPr>
            <a:r>
              <a:rPr lang="fr-FR" sz="1300" b="1" dirty="0">
                <a:solidFill>
                  <a:srgbClr val="FFFFFF"/>
                </a:solidFill>
                <a:latin typeface="Montserrat" panose="00000500000000000000" pitchFamily="2" charset="0"/>
                <a:cs typeface="Calibri" panose="020F0502020204030204" pitchFamily="34" charset="0"/>
              </a:rPr>
              <a:t>Les autres types de placement</a:t>
            </a:r>
          </a:p>
        </p:txBody>
      </p:sp>
      <p:sp>
        <p:nvSpPr>
          <p:cNvPr id="12" name="ZoneTexte 11"/>
          <p:cNvSpPr txBox="1"/>
          <p:nvPr/>
        </p:nvSpPr>
        <p:spPr>
          <a:xfrm>
            <a:off x="1041593" y="3578735"/>
            <a:ext cx="1910266" cy="1892826"/>
          </a:xfrm>
          <a:prstGeom prst="rect">
            <a:avLst/>
          </a:prstGeom>
          <a:noFill/>
        </p:spPr>
        <p:txBody>
          <a:bodyPr wrap="square" rtlCol="0">
            <a:spAutoFit/>
          </a:bodyPr>
          <a:lstStyle/>
          <a:p>
            <a:pPr marR="0" lvl="0" defTabSz="457200" rtl="0" eaLnBrk="1" fontAlgn="auto" latinLnBrk="0" hangingPunct="1">
              <a:lnSpc>
                <a:spcPct val="100000"/>
              </a:lnSpc>
              <a:spcBef>
                <a:spcPts val="0"/>
              </a:spcBef>
              <a:spcAft>
                <a:spcPts val="0"/>
              </a:spcAft>
              <a:buClrTx/>
              <a:buSzTx/>
              <a:tabLst/>
              <a:defRPr/>
            </a:pPr>
            <a:r>
              <a:rPr kumimoji="0" lang="fr-FR" sz="1300" b="0"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Accompagnement à travers plusieurs types d’actions : aide financière, aide ménagère, accompagnement à domicile par un professionnel de l’éducation etc.</a:t>
            </a:r>
          </a:p>
        </p:txBody>
      </p:sp>
      <p:sp>
        <p:nvSpPr>
          <p:cNvPr id="13" name="ZoneTexte 12"/>
          <p:cNvSpPr txBox="1"/>
          <p:nvPr/>
        </p:nvSpPr>
        <p:spPr>
          <a:xfrm>
            <a:off x="3327508" y="3578735"/>
            <a:ext cx="2343819" cy="2092881"/>
          </a:xfrm>
          <a:prstGeom prst="rect">
            <a:avLst/>
          </a:prstGeom>
          <a:noFill/>
        </p:spPr>
        <p:txBody>
          <a:bodyPr wrap="square" rtlCol="0">
            <a:spAutoFit/>
          </a:bodyPr>
          <a:lstStyle/>
          <a:p>
            <a:pPr marL="171450" marR="0" lvl="0" indent="-171450"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300" b="0"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Placement du jeune à une famille d’accueil ou à un proche de confiance</a:t>
            </a:r>
          </a:p>
          <a:p>
            <a:pPr marR="0" lvl="0" defTabSz="457200" rtl="0" eaLnBrk="1" fontAlgn="auto" latinLnBrk="0" hangingPunct="1">
              <a:lnSpc>
                <a:spcPct val="100000"/>
              </a:lnSpc>
              <a:spcBef>
                <a:spcPts val="0"/>
              </a:spcBef>
              <a:spcAft>
                <a:spcPts val="0"/>
              </a:spcAft>
              <a:buClrTx/>
              <a:buSzTx/>
              <a:tabLst/>
              <a:defRPr/>
            </a:pPr>
            <a:endParaRPr kumimoji="0" lang="fr-FR" sz="1300" b="0"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endParaRPr>
          </a:p>
          <a:p>
            <a:pPr marL="171450" marR="0" lvl="0" indent="-171450"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300" b="0"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Une « famille d’accueil » accueille en moyenne deux enfants contre rémunération du département</a:t>
            </a:r>
          </a:p>
        </p:txBody>
      </p:sp>
      <p:sp>
        <p:nvSpPr>
          <p:cNvPr id="15" name="ZoneTexte 14"/>
          <p:cNvSpPr txBox="1"/>
          <p:nvPr/>
        </p:nvSpPr>
        <p:spPr>
          <a:xfrm>
            <a:off x="8921682" y="3578735"/>
            <a:ext cx="2307790" cy="1492716"/>
          </a:xfrm>
          <a:prstGeom prst="rect">
            <a:avLst/>
          </a:prstGeom>
          <a:noFill/>
        </p:spPr>
        <p:txBody>
          <a:bodyPr wrap="square" rtlCol="0">
            <a:spAutoFit/>
          </a:bodyPr>
          <a:lstStyle/>
          <a:p>
            <a:pPr marR="0" lvl="0" defTabSz="457200" rtl="0" eaLnBrk="1" fontAlgn="auto" latinLnBrk="0" hangingPunct="1">
              <a:lnSpc>
                <a:spcPct val="100000"/>
              </a:lnSpc>
              <a:spcBef>
                <a:spcPts val="0"/>
              </a:spcBef>
              <a:spcAft>
                <a:spcPts val="0"/>
              </a:spcAft>
              <a:buClrTx/>
              <a:buSzTx/>
              <a:tabLst/>
              <a:defRPr/>
            </a:pPr>
            <a:r>
              <a:rPr kumimoji="0" lang="fr-FR" sz="1300" b="0"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Lorsqu’aucune place n’est trouvée en famille ou dans une institution, l’ASE peut avoir recours à d’autres types d’hébergement : internats,</a:t>
            </a:r>
            <a:r>
              <a:rPr kumimoji="0" lang="fr-FR" sz="1300" b="0" i="0" u="none" strike="noStrike" kern="1200" cap="none" spc="0" normalizeH="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 etc.</a:t>
            </a:r>
            <a:endParaRPr kumimoji="0" lang="fr-FR" sz="1300" b="0"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endParaRPr>
          </a:p>
        </p:txBody>
      </p:sp>
      <p:sp>
        <p:nvSpPr>
          <p:cNvPr id="19" name="ZoneTexte 18">
            <a:extLst>
              <a:ext uri="{FF2B5EF4-FFF2-40B4-BE49-F238E27FC236}">
                <a16:creationId xmlns:a16="http://schemas.microsoft.com/office/drawing/2014/main" id="{4851DCA9-DDE0-4C13-841A-031E17272502}"/>
              </a:ext>
            </a:extLst>
          </p:cNvPr>
          <p:cNvSpPr txBox="1"/>
          <p:nvPr/>
        </p:nvSpPr>
        <p:spPr>
          <a:xfrm>
            <a:off x="6069126" y="3578735"/>
            <a:ext cx="2551907" cy="2292935"/>
          </a:xfrm>
          <a:prstGeom prst="rect">
            <a:avLst/>
          </a:prstGeom>
          <a:noFill/>
        </p:spPr>
        <p:txBody>
          <a:bodyPr wrap="square" rtlCol="0">
            <a:spAutoFit/>
          </a:bodyPr>
          <a:lstStyle/>
          <a:p>
            <a:pPr marL="171450" marR="0" lvl="0" indent="-171450"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300" b="0" i="0" u="none" strike="noStrike" kern="1200" cap="none" spc="0" normalizeH="0" baseline="0" noProof="0" dirty="0">
                <a:ln>
                  <a:noFill/>
                </a:ln>
                <a:effectLst/>
                <a:uLnTx/>
                <a:uFillTx/>
                <a:latin typeface="Montserrat" panose="00000500000000000000" pitchFamily="2" charset="0"/>
                <a:cs typeface="Calibri" panose="020F0502020204030204" pitchFamily="34" charset="0"/>
              </a:rPr>
              <a:t>L’institution est gérée par le département ou un organisme associatif</a:t>
            </a:r>
          </a:p>
          <a:p>
            <a:pPr marR="0" lvl="0" defTabSz="457200" rtl="0" eaLnBrk="1" fontAlgn="auto" latinLnBrk="0" hangingPunct="1">
              <a:lnSpc>
                <a:spcPct val="100000"/>
              </a:lnSpc>
              <a:spcBef>
                <a:spcPts val="0"/>
              </a:spcBef>
              <a:spcAft>
                <a:spcPts val="0"/>
              </a:spcAft>
              <a:buClrTx/>
              <a:buSzTx/>
              <a:tabLst/>
              <a:defRPr/>
            </a:pPr>
            <a:endParaRPr kumimoji="0" lang="fr-FR" sz="1300" b="0" i="0" u="none" strike="noStrike" kern="1200" cap="none" spc="0" normalizeH="0" baseline="0" noProof="0" dirty="0">
              <a:ln>
                <a:noFill/>
              </a:ln>
              <a:effectLst/>
              <a:uLnTx/>
              <a:uFillTx/>
              <a:latin typeface="Montserrat" panose="00000500000000000000" pitchFamily="2" charset="0"/>
              <a:cs typeface="Calibri" panose="020F0502020204030204" pitchFamily="34" charset="0"/>
            </a:endParaRPr>
          </a:p>
          <a:p>
            <a:pPr marL="171450" marR="0" lvl="0" indent="-171450"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300" b="0" i="0" u="none" strike="noStrike" kern="1200" cap="none" spc="0" normalizeH="0" baseline="0" noProof="0" dirty="0">
                <a:ln>
                  <a:noFill/>
                </a:ln>
                <a:effectLst/>
                <a:uLnTx/>
                <a:uFillTx/>
                <a:latin typeface="Montserrat" panose="00000500000000000000" pitchFamily="2" charset="0"/>
                <a:cs typeface="Calibri" panose="020F0502020204030204" pitchFamily="34" charset="0"/>
              </a:rPr>
              <a:t>Ce lieu peut être : une Maison d’Enfants</a:t>
            </a:r>
            <a:r>
              <a:rPr kumimoji="0" lang="fr-FR" sz="1300" b="0" i="0" u="none" strike="noStrike" kern="1200" cap="none" spc="0" normalizeH="0" noProof="0" dirty="0">
                <a:ln>
                  <a:noFill/>
                </a:ln>
                <a:effectLst/>
                <a:uLnTx/>
                <a:uFillTx/>
                <a:latin typeface="Montserrat" panose="00000500000000000000" pitchFamily="2" charset="0"/>
                <a:cs typeface="Calibri" panose="020F0502020204030204" pitchFamily="34" charset="0"/>
              </a:rPr>
              <a:t> </a:t>
            </a:r>
            <a:r>
              <a:rPr kumimoji="0" lang="fr-FR" sz="1300" b="0" i="0" u="none" strike="noStrike" kern="1200" cap="none" spc="0" normalizeH="0" baseline="0" noProof="0" dirty="0">
                <a:ln>
                  <a:noFill/>
                </a:ln>
                <a:effectLst/>
                <a:uLnTx/>
                <a:uFillTx/>
                <a:latin typeface="Montserrat" panose="00000500000000000000" pitchFamily="2" charset="0"/>
                <a:cs typeface="Calibri" panose="020F0502020204030204" pitchFamily="34" charset="0"/>
              </a:rPr>
              <a:t>à caractère social (MECS), un foyer de l’enfance, un village d’enfants, ou un lieu de vie et d’accueil. </a:t>
            </a:r>
          </a:p>
          <a:p>
            <a:pPr marL="171450" marR="0" lvl="0" indent="-171450"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300" b="0" i="0" u="none" strike="noStrike" kern="1200" cap="none" spc="0" normalizeH="0" baseline="0" noProof="0" dirty="0">
              <a:ln>
                <a:noFill/>
              </a:ln>
              <a:effectLst/>
              <a:uLnTx/>
              <a:uFillTx/>
              <a:latin typeface="Montserrat" panose="00000500000000000000" pitchFamily="2" charset="0"/>
              <a:cs typeface="Calibri" panose="020F0502020204030204" pitchFamily="34" charset="0"/>
            </a:endParaRPr>
          </a:p>
        </p:txBody>
      </p:sp>
      <p:cxnSp>
        <p:nvCxnSpPr>
          <p:cNvPr id="4" name="Connecteur droit 3">
            <a:extLst>
              <a:ext uri="{FF2B5EF4-FFF2-40B4-BE49-F238E27FC236}">
                <a16:creationId xmlns:a16="http://schemas.microsoft.com/office/drawing/2014/main" id="{B7A8312B-6494-45C0-8E44-2BA6E6250163}"/>
              </a:ext>
            </a:extLst>
          </p:cNvPr>
          <p:cNvCxnSpPr>
            <a:cxnSpLocks/>
          </p:cNvCxnSpPr>
          <p:nvPr/>
        </p:nvCxnSpPr>
        <p:spPr>
          <a:xfrm>
            <a:off x="3182753" y="2756272"/>
            <a:ext cx="0" cy="3185949"/>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 name="Ellipse 2">
            <a:extLst>
              <a:ext uri="{FF2B5EF4-FFF2-40B4-BE49-F238E27FC236}">
                <a16:creationId xmlns:a16="http://schemas.microsoft.com/office/drawing/2014/main" id="{C7C6BD07-521F-4073-B34A-EA41D4DABEDC}"/>
              </a:ext>
            </a:extLst>
          </p:cNvPr>
          <p:cNvSpPr/>
          <p:nvPr/>
        </p:nvSpPr>
        <p:spPr>
          <a:xfrm>
            <a:off x="1852726" y="1709230"/>
            <a:ext cx="288000" cy="288000"/>
          </a:xfrm>
          <a:prstGeom prst="ellipse">
            <a:avLst/>
          </a:prstGeom>
          <a:solidFill>
            <a:schemeClr val="bg1">
              <a:lumMod val="8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b="1">
                <a:solidFill>
                  <a:srgbClr val="3B3C31"/>
                </a:solidFill>
                <a:latin typeface="Montserrat" panose="00000500000000000000" pitchFamily="2" charset="0"/>
              </a:rPr>
              <a:t>1</a:t>
            </a:r>
          </a:p>
        </p:txBody>
      </p:sp>
      <p:sp>
        <p:nvSpPr>
          <p:cNvPr id="22" name="Ellipse 21">
            <a:extLst>
              <a:ext uri="{FF2B5EF4-FFF2-40B4-BE49-F238E27FC236}">
                <a16:creationId xmlns:a16="http://schemas.microsoft.com/office/drawing/2014/main" id="{E7D95CE3-1F16-4E91-A5B6-4731E87DB767}"/>
              </a:ext>
            </a:extLst>
          </p:cNvPr>
          <p:cNvSpPr/>
          <p:nvPr/>
        </p:nvSpPr>
        <p:spPr>
          <a:xfrm>
            <a:off x="4355417" y="1709230"/>
            <a:ext cx="288000" cy="288000"/>
          </a:xfrm>
          <a:prstGeom prst="ellipse">
            <a:avLst/>
          </a:prstGeom>
          <a:solidFill>
            <a:schemeClr val="bg1">
              <a:lumMod val="85000"/>
            </a:schemeClr>
          </a:solidFill>
          <a:ln>
            <a:solidFill>
              <a:srgbClr val="004A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b="1" dirty="0">
                <a:solidFill>
                  <a:srgbClr val="004A84"/>
                </a:solidFill>
                <a:latin typeface="Montserrat" panose="00000500000000000000" pitchFamily="2" charset="0"/>
              </a:rPr>
              <a:t>2</a:t>
            </a:r>
          </a:p>
        </p:txBody>
      </p:sp>
      <p:sp>
        <p:nvSpPr>
          <p:cNvPr id="23" name="Ellipse 22">
            <a:extLst>
              <a:ext uri="{FF2B5EF4-FFF2-40B4-BE49-F238E27FC236}">
                <a16:creationId xmlns:a16="http://schemas.microsoft.com/office/drawing/2014/main" id="{D721EF65-8F05-4F1A-9448-8738075A9243}"/>
              </a:ext>
            </a:extLst>
          </p:cNvPr>
          <p:cNvSpPr/>
          <p:nvPr/>
        </p:nvSpPr>
        <p:spPr>
          <a:xfrm>
            <a:off x="7201079" y="1722624"/>
            <a:ext cx="288000" cy="288000"/>
          </a:xfrm>
          <a:prstGeom prst="ellipse">
            <a:avLst/>
          </a:prstGeom>
          <a:solidFill>
            <a:schemeClr val="bg1">
              <a:lumMod val="85000"/>
            </a:schemeClr>
          </a:solidFill>
          <a:ln>
            <a:solidFill>
              <a:srgbClr val="004A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b="1">
                <a:solidFill>
                  <a:srgbClr val="004A84"/>
                </a:solidFill>
                <a:latin typeface="Montserrat" panose="00000500000000000000" pitchFamily="2" charset="0"/>
              </a:rPr>
              <a:t>3</a:t>
            </a:r>
          </a:p>
        </p:txBody>
      </p:sp>
      <p:sp>
        <p:nvSpPr>
          <p:cNvPr id="24" name="Ellipse 23">
            <a:extLst>
              <a:ext uri="{FF2B5EF4-FFF2-40B4-BE49-F238E27FC236}">
                <a16:creationId xmlns:a16="http://schemas.microsoft.com/office/drawing/2014/main" id="{27BC658A-2C80-45FC-82AF-C99D194811BE}"/>
              </a:ext>
            </a:extLst>
          </p:cNvPr>
          <p:cNvSpPr/>
          <p:nvPr/>
        </p:nvSpPr>
        <p:spPr>
          <a:xfrm>
            <a:off x="9931577" y="1733034"/>
            <a:ext cx="288000" cy="288000"/>
          </a:xfrm>
          <a:prstGeom prst="ellipse">
            <a:avLst/>
          </a:prstGeom>
          <a:solidFill>
            <a:schemeClr val="bg1">
              <a:lumMod val="85000"/>
            </a:schemeClr>
          </a:solidFill>
          <a:ln>
            <a:solidFill>
              <a:srgbClr val="004A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b="1" dirty="0">
                <a:solidFill>
                  <a:srgbClr val="004A84"/>
                </a:solidFill>
                <a:latin typeface="Montserrat" panose="00000500000000000000" pitchFamily="2" charset="0"/>
              </a:rPr>
              <a:t>4</a:t>
            </a:r>
          </a:p>
        </p:txBody>
      </p:sp>
      <p:sp>
        <p:nvSpPr>
          <p:cNvPr id="6" name="ZoneTexte 10">
            <a:extLst>
              <a:ext uri="{FF2B5EF4-FFF2-40B4-BE49-F238E27FC236}">
                <a16:creationId xmlns:a16="http://schemas.microsoft.com/office/drawing/2014/main" id="{560E9855-AE70-2784-C0C6-4C52E08B01D3}"/>
              </a:ext>
            </a:extLst>
          </p:cNvPr>
          <p:cNvSpPr txBox="1"/>
          <p:nvPr/>
        </p:nvSpPr>
        <p:spPr>
          <a:xfrm>
            <a:off x="1105948" y="2692206"/>
            <a:ext cx="1651219" cy="654025"/>
          </a:xfrm>
          <a:prstGeom prst="rect">
            <a:avLst/>
          </a:prstGeom>
          <a:solidFill>
            <a:schemeClr val="bg1"/>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 46%</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des jeunes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050" b="1"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Soit ~173</a:t>
            </a:r>
            <a:r>
              <a:rPr lang="fr-FR" sz="1050" b="1" dirty="0">
                <a:solidFill>
                  <a:schemeClr val="bg1">
                    <a:lumMod val="65000"/>
                  </a:schemeClr>
                </a:solidFill>
                <a:latin typeface="Montserrat" panose="00000500000000000000" pitchFamily="2" charset="0"/>
                <a:cs typeface="Calibri" panose="020F0502020204030204" pitchFamily="34" charset="0"/>
              </a:rPr>
              <a:t>.000 jeunes</a:t>
            </a:r>
            <a:endParaRPr kumimoji="0" lang="fr-FR" sz="1050" b="1"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endParaRPr>
          </a:p>
        </p:txBody>
      </p:sp>
      <p:sp>
        <p:nvSpPr>
          <p:cNvPr id="14" name="ZoneTexte 16">
            <a:extLst>
              <a:ext uri="{FF2B5EF4-FFF2-40B4-BE49-F238E27FC236}">
                <a16:creationId xmlns:a16="http://schemas.microsoft.com/office/drawing/2014/main" id="{F562897F-5FFC-9CD1-FB41-5866F11444B4}"/>
              </a:ext>
            </a:extLst>
          </p:cNvPr>
          <p:cNvSpPr txBox="1"/>
          <p:nvPr/>
        </p:nvSpPr>
        <p:spPr>
          <a:xfrm>
            <a:off x="6287809" y="2749967"/>
            <a:ext cx="1984203" cy="677108"/>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accent3"/>
                </a:solidFill>
                <a:effectLst/>
                <a:uLnTx/>
                <a:uFillTx/>
                <a:latin typeface="Montserrat" panose="00000500000000000000" pitchFamily="2" charset="0"/>
                <a:cs typeface="Calibri" panose="020F0502020204030204" pitchFamily="34" charset="0"/>
              </a:rPr>
              <a:t>~ 20%</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accent3"/>
                </a:solidFill>
                <a:effectLst/>
                <a:uLnTx/>
                <a:uFillTx/>
                <a:latin typeface="Montserrat" panose="00000500000000000000" pitchFamily="2" charset="0"/>
                <a:cs typeface="Calibri" panose="020F0502020204030204" pitchFamily="34" charset="0"/>
              </a:rPr>
              <a:t>des jeunes</a:t>
            </a:r>
          </a:p>
          <a:p>
            <a:pPr algn="ctr" defTabSz="457200">
              <a:defRPr/>
            </a:pPr>
            <a:r>
              <a:rPr lang="fr-FR" sz="1050" b="1" dirty="0">
                <a:solidFill>
                  <a:schemeClr val="accent3"/>
                </a:solidFill>
                <a:latin typeface="Montserrat" panose="00000500000000000000" pitchFamily="2" charset="0"/>
                <a:cs typeface="Calibri" panose="020F0502020204030204" pitchFamily="34" charset="0"/>
              </a:rPr>
              <a:t>Soit ~78.000 jeunes</a:t>
            </a:r>
          </a:p>
        </p:txBody>
      </p:sp>
      <p:sp>
        <p:nvSpPr>
          <p:cNvPr id="21" name="ZoneTexte 17">
            <a:extLst>
              <a:ext uri="{FF2B5EF4-FFF2-40B4-BE49-F238E27FC236}">
                <a16:creationId xmlns:a16="http://schemas.microsoft.com/office/drawing/2014/main" id="{CB642E8C-8B1D-A28E-41C9-2FA61AA689E4}"/>
              </a:ext>
            </a:extLst>
          </p:cNvPr>
          <p:cNvSpPr txBox="1"/>
          <p:nvPr/>
        </p:nvSpPr>
        <p:spPr>
          <a:xfrm>
            <a:off x="9190490" y="2692206"/>
            <a:ext cx="1639837" cy="815608"/>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 13%</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des jeunes</a:t>
            </a:r>
          </a:p>
          <a:p>
            <a:pPr algn="ctr" defTabSz="457200">
              <a:defRPr/>
            </a:pPr>
            <a:r>
              <a:rPr lang="fr-FR" sz="1050" b="1" dirty="0">
                <a:solidFill>
                  <a:schemeClr val="bg1">
                    <a:lumMod val="65000"/>
                  </a:schemeClr>
                </a:solidFill>
                <a:latin typeface="Montserrat" panose="00000500000000000000" pitchFamily="2" charset="0"/>
                <a:cs typeface="Calibri" panose="020F0502020204030204" pitchFamily="34" charset="0"/>
              </a:rPr>
              <a:t>Soit ~46.000 jeunes</a:t>
            </a:r>
          </a:p>
        </p:txBody>
      </p:sp>
      <p:sp>
        <p:nvSpPr>
          <p:cNvPr id="25" name="ZoneTexte 15">
            <a:extLst>
              <a:ext uri="{FF2B5EF4-FFF2-40B4-BE49-F238E27FC236}">
                <a16:creationId xmlns:a16="http://schemas.microsoft.com/office/drawing/2014/main" id="{5194ED4E-8287-C74D-86B5-ACB5EE15299E}"/>
              </a:ext>
            </a:extLst>
          </p:cNvPr>
          <p:cNvSpPr txBox="1"/>
          <p:nvPr/>
        </p:nvSpPr>
        <p:spPr>
          <a:xfrm>
            <a:off x="3541953" y="2749967"/>
            <a:ext cx="1639837" cy="65402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rgbClr val="A6A6A6"/>
                </a:solidFill>
                <a:effectLst/>
                <a:uLnTx/>
                <a:uFillTx/>
                <a:latin typeface="Montserrat" panose="00000500000000000000" pitchFamily="2" charset="0"/>
                <a:cs typeface="Calibri" panose="020F0502020204030204" pitchFamily="34" charset="0"/>
              </a:rPr>
              <a:t>~ 2</a:t>
            </a:r>
            <a:r>
              <a:rPr lang="fr-FR" sz="1300" b="1" dirty="0">
                <a:solidFill>
                  <a:srgbClr val="A6A6A6"/>
                </a:solidFill>
                <a:latin typeface="Montserrat" panose="00000500000000000000" pitchFamily="2" charset="0"/>
                <a:cs typeface="Calibri" panose="020F0502020204030204" pitchFamily="34" charset="0"/>
              </a:rPr>
              <a:t>1</a:t>
            </a:r>
            <a:r>
              <a:rPr kumimoji="0" lang="fr-FR" sz="1300" b="1" i="0" u="none" strike="noStrike" kern="1200" cap="none" spc="0" normalizeH="0" baseline="0" noProof="0" dirty="0">
                <a:ln>
                  <a:noFill/>
                </a:ln>
                <a:solidFill>
                  <a:srgbClr val="A6A6A6"/>
                </a:solidFill>
                <a:effectLst/>
                <a:uLnTx/>
                <a:uFillTx/>
                <a:latin typeface="Montserrat" panose="00000500000000000000" pitchFamily="2" charset="0"/>
                <a:cs typeface="Calibri" panose="020F0502020204030204" pitchFamily="34" charset="0"/>
              </a:rPr>
              <a: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rgbClr val="A6A6A6"/>
                </a:solidFill>
                <a:effectLst/>
                <a:uLnTx/>
                <a:uFillTx/>
                <a:latin typeface="Montserrat" panose="00000500000000000000" pitchFamily="2" charset="0"/>
                <a:cs typeface="Calibri" panose="020F0502020204030204" pitchFamily="34" charset="0"/>
              </a:rPr>
              <a:t>des jeunes</a:t>
            </a:r>
          </a:p>
          <a:p>
            <a:pPr algn="ctr" defTabSz="457200">
              <a:defRPr/>
            </a:pPr>
            <a:r>
              <a:rPr lang="fr-FR" sz="1050" b="1" dirty="0">
                <a:solidFill>
                  <a:srgbClr val="A6A6A6"/>
                </a:solidFill>
                <a:latin typeface="Montserrat" panose="00000500000000000000" pitchFamily="2" charset="0"/>
                <a:cs typeface="Calibri" panose="020F0502020204030204" pitchFamily="34" charset="0"/>
              </a:rPr>
              <a:t>Soit ~80.000 jeunes</a:t>
            </a:r>
          </a:p>
        </p:txBody>
      </p:sp>
    </p:spTree>
    <p:extLst>
      <p:ext uri="{BB962C8B-B14F-4D97-AF65-F5344CB8AC3E}">
        <p14:creationId xmlns:p14="http://schemas.microsoft.com/office/powerpoint/2010/main" val="3187334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2">
            <a:extLst>
              <a:ext uri="{FF2B5EF4-FFF2-40B4-BE49-F238E27FC236}">
                <a16:creationId xmlns:a16="http://schemas.microsoft.com/office/drawing/2014/main" id="{F179CAE7-5183-BBC5-1B95-3B5C804D4572}"/>
              </a:ext>
            </a:extLst>
          </p:cNvPr>
          <p:cNvSpPr>
            <a:spLocks noGrp="1"/>
          </p:cNvSpPr>
          <p:nvPr>
            <p:ph type="title"/>
          </p:nvPr>
        </p:nvSpPr>
        <p:spPr>
          <a:xfrm>
            <a:off x="560561" y="274638"/>
            <a:ext cx="11068493" cy="809877"/>
          </a:xfrm>
        </p:spPr>
        <p:txBody>
          <a:bodyPr vert="horz"/>
          <a:lstStyle/>
          <a:p>
            <a:r>
              <a:rPr lang="fr-FR" sz="1800" dirty="0">
                <a:solidFill>
                  <a:schemeClr val="accent1"/>
                </a:solidFill>
              </a:rPr>
              <a:t>Parcours d’un enfant de 0 à 18 ans </a:t>
            </a:r>
            <a:br>
              <a:rPr lang="fr-FR" dirty="0"/>
            </a:br>
            <a:r>
              <a:rPr lang="fr-FR" dirty="0"/>
              <a:t>Le placement en institution</a:t>
            </a:r>
          </a:p>
        </p:txBody>
      </p:sp>
      <p:sp>
        <p:nvSpPr>
          <p:cNvPr id="5" name="Espace réservé du numéro de diapositive 4">
            <a:extLst>
              <a:ext uri="{FF2B5EF4-FFF2-40B4-BE49-F238E27FC236}">
                <a16:creationId xmlns:a16="http://schemas.microsoft.com/office/drawing/2014/main" id="{98F7D19C-9A83-41B9-6386-20F9B0CBA563}"/>
              </a:ext>
            </a:extLst>
          </p:cNvPr>
          <p:cNvSpPr>
            <a:spLocks noGrp="1"/>
          </p:cNvSpPr>
          <p:nvPr>
            <p:ph type="sldNum" sz="quarter" idx="4"/>
          </p:nvPr>
        </p:nvSpPr>
        <p:spPr>
          <a:xfrm>
            <a:off x="94615" y="6434370"/>
            <a:ext cx="731520" cy="396240"/>
          </a:xfrm>
        </p:spPr>
        <p:txBody>
          <a:bodyPr/>
          <a:lstStyle/>
          <a:p>
            <a:fld id="{6E2D2B3B-882E-40F3-A32F-6DD516915044}" type="slidenum">
              <a:rPr lang="en-US" smtClean="0"/>
              <a:pPr/>
              <a:t>17</a:t>
            </a:fld>
            <a:endParaRPr lang="en-US" dirty="0"/>
          </a:p>
        </p:txBody>
      </p:sp>
      <p:sp>
        <p:nvSpPr>
          <p:cNvPr id="8" name="Rectangle 7">
            <a:extLst>
              <a:ext uri="{FF2B5EF4-FFF2-40B4-BE49-F238E27FC236}">
                <a16:creationId xmlns:a16="http://schemas.microsoft.com/office/drawing/2014/main" id="{B00FF833-4C1E-91BD-A52E-18EBBD329474}"/>
              </a:ext>
            </a:extLst>
          </p:cNvPr>
          <p:cNvSpPr/>
          <p:nvPr/>
        </p:nvSpPr>
        <p:spPr>
          <a:xfrm>
            <a:off x="1941543" y="3544112"/>
            <a:ext cx="9696471" cy="69780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endParaRPr lang="fr-FR" sz="1200" dirty="0">
              <a:solidFill>
                <a:srgbClr val="414856"/>
              </a:solidFill>
              <a:latin typeface="Montserrat" panose="00000500000000000000" pitchFamily="2" charset="0"/>
              <a:cs typeface="Calibri" panose="020F0502020204030204" pitchFamily="34" charset="0"/>
            </a:endParaRPr>
          </a:p>
        </p:txBody>
      </p:sp>
      <p:sp>
        <p:nvSpPr>
          <p:cNvPr id="4" name="Rectangle 3">
            <a:extLst>
              <a:ext uri="{FF2B5EF4-FFF2-40B4-BE49-F238E27FC236}">
                <a16:creationId xmlns:a16="http://schemas.microsoft.com/office/drawing/2014/main" id="{8DA0FBBE-C684-320B-77C2-8E0C2BADB85D}"/>
              </a:ext>
            </a:extLst>
          </p:cNvPr>
          <p:cNvSpPr/>
          <p:nvPr/>
        </p:nvSpPr>
        <p:spPr>
          <a:xfrm>
            <a:off x="1927304" y="4344781"/>
            <a:ext cx="9724948" cy="1031651"/>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endParaRPr lang="fr-FR"/>
          </a:p>
        </p:txBody>
      </p:sp>
      <p:sp>
        <p:nvSpPr>
          <p:cNvPr id="11" name="Rectangle 10">
            <a:extLst>
              <a:ext uri="{FF2B5EF4-FFF2-40B4-BE49-F238E27FC236}">
                <a16:creationId xmlns:a16="http://schemas.microsoft.com/office/drawing/2014/main" id="{47D93F29-71D5-9052-242E-C57C437F5C6C}"/>
              </a:ext>
            </a:extLst>
          </p:cNvPr>
          <p:cNvSpPr/>
          <p:nvPr/>
        </p:nvSpPr>
        <p:spPr>
          <a:xfrm>
            <a:off x="550863" y="2709356"/>
            <a:ext cx="1306813" cy="7386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14297" algn="ctr">
              <a:spcAft>
                <a:spcPts val="1000"/>
              </a:spcAft>
            </a:pPr>
            <a:r>
              <a:rPr lang="fr-FR" sz="1200" b="1" dirty="0">
                <a:solidFill>
                  <a:schemeClr val="bg1"/>
                </a:solidFill>
                <a:latin typeface="Montserrat" panose="00000500000000000000" pitchFamily="2" charset="0"/>
                <a:cs typeface="Calibri" panose="020F0502020204030204" pitchFamily="34" charset="0"/>
              </a:rPr>
              <a:t>Pourcentage des enfants placés</a:t>
            </a:r>
          </a:p>
        </p:txBody>
      </p:sp>
      <p:sp>
        <p:nvSpPr>
          <p:cNvPr id="12" name="Rectangle 11">
            <a:extLst>
              <a:ext uri="{FF2B5EF4-FFF2-40B4-BE49-F238E27FC236}">
                <a16:creationId xmlns:a16="http://schemas.microsoft.com/office/drawing/2014/main" id="{0AA81061-F115-9CEE-40BA-1FDC4D627232}"/>
              </a:ext>
            </a:extLst>
          </p:cNvPr>
          <p:cNvSpPr/>
          <p:nvPr/>
        </p:nvSpPr>
        <p:spPr>
          <a:xfrm>
            <a:off x="561753" y="3538603"/>
            <a:ext cx="1306813" cy="6938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14297" algn="ctr">
              <a:spcAft>
                <a:spcPts val="1000"/>
              </a:spcAft>
            </a:pPr>
            <a:r>
              <a:rPr lang="fr-FR" sz="1200" b="1" dirty="0">
                <a:solidFill>
                  <a:schemeClr val="bg1"/>
                </a:solidFill>
                <a:latin typeface="Montserrat" panose="00000500000000000000" pitchFamily="2" charset="0"/>
                <a:cs typeface="Calibri" panose="020F0502020204030204" pitchFamily="34" charset="0"/>
              </a:rPr>
              <a:t>Age</a:t>
            </a:r>
          </a:p>
        </p:txBody>
      </p:sp>
      <p:sp>
        <p:nvSpPr>
          <p:cNvPr id="13" name="Rectangle 12">
            <a:extLst>
              <a:ext uri="{FF2B5EF4-FFF2-40B4-BE49-F238E27FC236}">
                <a16:creationId xmlns:a16="http://schemas.microsoft.com/office/drawing/2014/main" id="{009A20A1-A184-219F-728B-6D4F7C508148}"/>
              </a:ext>
            </a:extLst>
          </p:cNvPr>
          <p:cNvSpPr/>
          <p:nvPr/>
        </p:nvSpPr>
        <p:spPr>
          <a:xfrm>
            <a:off x="561753" y="4326994"/>
            <a:ext cx="1295923" cy="10672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14297" algn="ctr">
              <a:spcAft>
                <a:spcPts val="1000"/>
              </a:spcAft>
            </a:pPr>
            <a:r>
              <a:rPr lang="fr-FR" sz="1200" b="1" dirty="0">
                <a:solidFill>
                  <a:schemeClr val="bg1"/>
                </a:solidFill>
                <a:latin typeface="Montserrat" panose="00000500000000000000" pitchFamily="2" charset="0"/>
                <a:cs typeface="Calibri" panose="020F0502020204030204" pitchFamily="34" charset="0"/>
              </a:rPr>
              <a:t>Description</a:t>
            </a:r>
          </a:p>
        </p:txBody>
      </p:sp>
      <p:sp>
        <p:nvSpPr>
          <p:cNvPr id="7" name="Rectangle 6">
            <a:extLst>
              <a:ext uri="{FF2B5EF4-FFF2-40B4-BE49-F238E27FC236}">
                <a16:creationId xmlns:a16="http://schemas.microsoft.com/office/drawing/2014/main" id="{BDCA88BA-3553-FA9F-D09C-8F781A096821}"/>
              </a:ext>
            </a:extLst>
          </p:cNvPr>
          <p:cNvSpPr/>
          <p:nvPr/>
        </p:nvSpPr>
        <p:spPr>
          <a:xfrm>
            <a:off x="1941543" y="5505761"/>
            <a:ext cx="9688703" cy="534841"/>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19E473D5-FF2A-5E27-6236-855685CAAA74}"/>
              </a:ext>
            </a:extLst>
          </p:cNvPr>
          <p:cNvSpPr/>
          <p:nvPr/>
        </p:nvSpPr>
        <p:spPr>
          <a:xfrm>
            <a:off x="561753" y="5505761"/>
            <a:ext cx="1295923" cy="5563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14297" algn="ctr">
              <a:spcAft>
                <a:spcPts val="1000"/>
              </a:spcAft>
            </a:pPr>
            <a:r>
              <a:rPr lang="fr-FR" sz="1200" b="1" dirty="0">
                <a:solidFill>
                  <a:schemeClr val="bg1"/>
                </a:solidFill>
                <a:latin typeface="Montserrat" panose="00000500000000000000" pitchFamily="2" charset="0"/>
                <a:cs typeface="Calibri" panose="020F0502020204030204" pitchFamily="34" charset="0"/>
              </a:rPr>
              <a:t>Gestionnaire</a:t>
            </a:r>
          </a:p>
        </p:txBody>
      </p:sp>
      <p:sp>
        <p:nvSpPr>
          <p:cNvPr id="15" name="Rectangle 14">
            <a:extLst>
              <a:ext uri="{FF2B5EF4-FFF2-40B4-BE49-F238E27FC236}">
                <a16:creationId xmlns:a16="http://schemas.microsoft.com/office/drawing/2014/main" id="{3471D36E-9E91-E749-6D3B-4C1104CA8632}"/>
              </a:ext>
            </a:extLst>
          </p:cNvPr>
          <p:cNvSpPr/>
          <p:nvPr/>
        </p:nvSpPr>
        <p:spPr>
          <a:xfrm>
            <a:off x="1941545" y="1826012"/>
            <a:ext cx="1722923" cy="6978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297" algn="ctr">
              <a:spcAft>
                <a:spcPts val="1000"/>
              </a:spcAft>
            </a:pPr>
            <a:r>
              <a:rPr lang="fr-FR" sz="1200" b="1" dirty="0">
                <a:solidFill>
                  <a:schemeClr val="bg1"/>
                </a:solidFill>
                <a:latin typeface="Montserrat" panose="00000500000000000000" pitchFamily="2" charset="0"/>
                <a:cs typeface="Calibri" panose="020F0502020204030204" pitchFamily="34" charset="0"/>
              </a:rPr>
              <a:t>Maison d’Enfants à Caractère Social (MECS)</a:t>
            </a:r>
          </a:p>
        </p:txBody>
      </p:sp>
      <p:sp>
        <p:nvSpPr>
          <p:cNvPr id="16" name="Rectangle 15">
            <a:extLst>
              <a:ext uri="{FF2B5EF4-FFF2-40B4-BE49-F238E27FC236}">
                <a16:creationId xmlns:a16="http://schemas.microsoft.com/office/drawing/2014/main" id="{F2C45D15-F618-E973-86BE-FD9F9FF39CFA}"/>
              </a:ext>
            </a:extLst>
          </p:cNvPr>
          <p:cNvSpPr/>
          <p:nvPr/>
        </p:nvSpPr>
        <p:spPr>
          <a:xfrm>
            <a:off x="3937785" y="1826012"/>
            <a:ext cx="1722923" cy="6978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297" algn="ctr">
              <a:spcAft>
                <a:spcPts val="1000"/>
              </a:spcAft>
            </a:pPr>
            <a:r>
              <a:rPr lang="fr-FR" sz="1200" b="1" dirty="0">
                <a:solidFill>
                  <a:schemeClr val="bg1"/>
                </a:solidFill>
                <a:latin typeface="Montserrat" panose="00000500000000000000" pitchFamily="2" charset="0"/>
                <a:cs typeface="Calibri" panose="020F0502020204030204" pitchFamily="34" charset="0"/>
              </a:rPr>
              <a:t>Foyer de l’enfance</a:t>
            </a:r>
          </a:p>
        </p:txBody>
      </p:sp>
      <p:sp>
        <p:nvSpPr>
          <p:cNvPr id="17" name="Rectangle 16">
            <a:extLst>
              <a:ext uri="{FF2B5EF4-FFF2-40B4-BE49-F238E27FC236}">
                <a16:creationId xmlns:a16="http://schemas.microsoft.com/office/drawing/2014/main" id="{723CCB61-3988-3E24-1F0A-D4F6D5E5539A}"/>
              </a:ext>
            </a:extLst>
          </p:cNvPr>
          <p:cNvSpPr/>
          <p:nvPr/>
        </p:nvSpPr>
        <p:spPr>
          <a:xfrm>
            <a:off x="7930265" y="1821079"/>
            <a:ext cx="1722923" cy="6978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297" algn="ctr">
              <a:spcAft>
                <a:spcPts val="1000"/>
              </a:spcAft>
            </a:pPr>
            <a:r>
              <a:rPr lang="fr-FR" sz="1200" b="1" dirty="0">
                <a:solidFill>
                  <a:schemeClr val="bg1"/>
                </a:solidFill>
                <a:latin typeface="Montserrat" panose="00000500000000000000" pitchFamily="2" charset="0"/>
                <a:cs typeface="Calibri" panose="020F0502020204030204" pitchFamily="34" charset="0"/>
              </a:rPr>
              <a:t>Pouponnière à caractère social</a:t>
            </a:r>
          </a:p>
        </p:txBody>
      </p:sp>
      <p:sp>
        <p:nvSpPr>
          <p:cNvPr id="18" name="Rectangle 17">
            <a:extLst>
              <a:ext uri="{FF2B5EF4-FFF2-40B4-BE49-F238E27FC236}">
                <a16:creationId xmlns:a16="http://schemas.microsoft.com/office/drawing/2014/main" id="{244003D2-94E2-D89B-BAB1-B811E4E4DD79}"/>
              </a:ext>
            </a:extLst>
          </p:cNvPr>
          <p:cNvSpPr/>
          <p:nvPr/>
        </p:nvSpPr>
        <p:spPr>
          <a:xfrm>
            <a:off x="9926505" y="1826281"/>
            <a:ext cx="1722923" cy="6978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297" algn="ctr">
              <a:spcAft>
                <a:spcPts val="1000"/>
              </a:spcAft>
            </a:pPr>
            <a:r>
              <a:rPr lang="fr-FR" sz="1200" b="1" dirty="0">
                <a:solidFill>
                  <a:schemeClr val="bg1"/>
                </a:solidFill>
                <a:latin typeface="Montserrat" panose="00000500000000000000" pitchFamily="2" charset="0"/>
                <a:cs typeface="Calibri" panose="020F0502020204030204" pitchFamily="34" charset="0"/>
              </a:rPr>
              <a:t>Village d’enfants</a:t>
            </a:r>
          </a:p>
        </p:txBody>
      </p:sp>
      <p:sp>
        <p:nvSpPr>
          <p:cNvPr id="19" name="Rectangle 18">
            <a:extLst>
              <a:ext uri="{FF2B5EF4-FFF2-40B4-BE49-F238E27FC236}">
                <a16:creationId xmlns:a16="http://schemas.microsoft.com/office/drawing/2014/main" id="{79CB1940-C2B1-ABCF-3AA0-54F6507D6051}"/>
              </a:ext>
            </a:extLst>
          </p:cNvPr>
          <p:cNvSpPr/>
          <p:nvPr/>
        </p:nvSpPr>
        <p:spPr>
          <a:xfrm>
            <a:off x="5934025" y="1830357"/>
            <a:ext cx="1722923" cy="6978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297" algn="ctr">
              <a:spcAft>
                <a:spcPts val="1000"/>
              </a:spcAft>
            </a:pPr>
            <a:r>
              <a:rPr lang="fr-FR" sz="1200" b="1" dirty="0">
                <a:solidFill>
                  <a:schemeClr val="bg1"/>
                </a:solidFill>
                <a:latin typeface="Montserrat" panose="00000500000000000000" pitchFamily="2" charset="0"/>
                <a:cs typeface="Calibri" panose="020F0502020204030204" pitchFamily="34" charset="0"/>
              </a:rPr>
              <a:t>Lieu de vie et d’accueil</a:t>
            </a:r>
          </a:p>
        </p:txBody>
      </p:sp>
      <p:sp>
        <p:nvSpPr>
          <p:cNvPr id="20" name="Rectangle 19">
            <a:extLst>
              <a:ext uri="{FF2B5EF4-FFF2-40B4-BE49-F238E27FC236}">
                <a16:creationId xmlns:a16="http://schemas.microsoft.com/office/drawing/2014/main" id="{433EDAE1-ACEC-FC49-8EE1-194C90513C17}"/>
              </a:ext>
            </a:extLst>
          </p:cNvPr>
          <p:cNvSpPr/>
          <p:nvPr/>
        </p:nvSpPr>
        <p:spPr>
          <a:xfrm>
            <a:off x="1941544" y="2726882"/>
            <a:ext cx="9707884" cy="69780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endParaRPr lang="fr-FR" sz="1200" dirty="0">
              <a:solidFill>
                <a:srgbClr val="414856"/>
              </a:solidFill>
              <a:latin typeface="Montserrat" panose="00000500000000000000" pitchFamily="2" charset="0"/>
              <a:cs typeface="Calibri" panose="020F0502020204030204" pitchFamily="34" charset="0"/>
            </a:endParaRPr>
          </a:p>
        </p:txBody>
      </p:sp>
      <p:sp>
        <p:nvSpPr>
          <p:cNvPr id="24" name="ZoneTexte 23">
            <a:extLst>
              <a:ext uri="{FF2B5EF4-FFF2-40B4-BE49-F238E27FC236}">
                <a16:creationId xmlns:a16="http://schemas.microsoft.com/office/drawing/2014/main" id="{B685A5CC-76D1-A6B2-1482-C532CF5C4912}"/>
              </a:ext>
            </a:extLst>
          </p:cNvPr>
          <p:cNvSpPr txBox="1"/>
          <p:nvPr/>
        </p:nvSpPr>
        <p:spPr>
          <a:xfrm>
            <a:off x="1544504" y="2798060"/>
            <a:ext cx="2119964" cy="461665"/>
          </a:xfrm>
          <a:prstGeom prst="rect">
            <a:avLst/>
          </a:prstGeom>
          <a:noFill/>
        </p:spPr>
        <p:txBody>
          <a:bodyPr wrap="square">
            <a:spAutoFit/>
          </a:bodyPr>
          <a:lstStyle/>
          <a:p>
            <a:pPr marL="342891" algn="ctr" fontAlgn="ctr">
              <a:lnSpc>
                <a:spcPct val="100000"/>
              </a:lnSpc>
              <a:spcBef>
                <a:spcPts val="0"/>
              </a:spcBef>
              <a:spcAft>
                <a:spcPts val="300"/>
              </a:spcAft>
              <a:buClr>
                <a:srgbClr val="3065A2"/>
              </a:buClr>
              <a:buSzPct val="105000"/>
            </a:pPr>
            <a:r>
              <a:rPr lang="fr-FR" sz="1200" b="1" dirty="0">
                <a:latin typeface="Montserrat" panose="00000500000000000000" pitchFamily="2" charset="0"/>
              </a:rPr>
              <a:t>75% </a:t>
            </a:r>
            <a:r>
              <a:rPr lang="fr-FR" sz="1200" dirty="0">
                <a:latin typeface="Montserrat" panose="00000500000000000000" pitchFamily="2" charset="0"/>
              </a:rPr>
              <a:t>des enfants placés en institution</a:t>
            </a:r>
          </a:p>
        </p:txBody>
      </p:sp>
      <p:sp>
        <p:nvSpPr>
          <p:cNvPr id="26" name="ZoneTexte 25">
            <a:extLst>
              <a:ext uri="{FF2B5EF4-FFF2-40B4-BE49-F238E27FC236}">
                <a16:creationId xmlns:a16="http://schemas.microsoft.com/office/drawing/2014/main" id="{D4425141-924F-7712-7B6B-852B1BD08EA7}"/>
              </a:ext>
            </a:extLst>
          </p:cNvPr>
          <p:cNvSpPr txBox="1"/>
          <p:nvPr/>
        </p:nvSpPr>
        <p:spPr>
          <a:xfrm>
            <a:off x="1941544" y="3544113"/>
            <a:ext cx="1722923" cy="5508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114297" algn="ctr">
              <a:spcAft>
                <a:spcPts val="1000"/>
              </a:spcAft>
              <a:defRPr sz="1200" b="1">
                <a:solidFill>
                  <a:schemeClr val="bg1"/>
                </a:solidFill>
                <a:latin typeface="Montserrat" panose="00000500000000000000" pitchFamily="2" charset="0"/>
                <a:cs typeface="Calibri" panose="020F050202020403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r-FR" b="0" dirty="0">
                <a:solidFill>
                  <a:schemeClr val="tx1"/>
                </a:solidFill>
              </a:rPr>
              <a:t>4 à 18 ou 21  (âge médian 15 ans)</a:t>
            </a:r>
          </a:p>
        </p:txBody>
      </p:sp>
      <p:sp>
        <p:nvSpPr>
          <p:cNvPr id="28" name="ZoneTexte 27">
            <a:extLst>
              <a:ext uri="{FF2B5EF4-FFF2-40B4-BE49-F238E27FC236}">
                <a16:creationId xmlns:a16="http://schemas.microsoft.com/office/drawing/2014/main" id="{40D1B0F3-2E0E-4CDA-59D4-6BE6E021E020}"/>
              </a:ext>
            </a:extLst>
          </p:cNvPr>
          <p:cNvSpPr txBox="1"/>
          <p:nvPr/>
        </p:nvSpPr>
        <p:spPr>
          <a:xfrm>
            <a:off x="1944717" y="4411198"/>
            <a:ext cx="1883545" cy="646331"/>
          </a:xfrm>
          <a:prstGeom prst="rect">
            <a:avLst/>
          </a:prstGeom>
          <a:noFill/>
        </p:spPr>
        <p:txBody>
          <a:bodyPr wrap="square">
            <a:spAutoFit/>
          </a:bodyPr>
          <a:lstStyle/>
          <a:p>
            <a:pPr>
              <a:defRPr/>
            </a:pPr>
            <a:r>
              <a:rPr lang="fr-FR" sz="1200" b="1" dirty="0">
                <a:solidFill>
                  <a:schemeClr val="tx2"/>
                </a:solidFill>
                <a:latin typeface="Montserrat" panose="00000500000000000000" pitchFamily="2" charset="0"/>
                <a:cs typeface="Calibri" panose="020F0502020204030204" pitchFamily="34" charset="0"/>
              </a:rPr>
              <a:t>Accueil de longue durée</a:t>
            </a:r>
            <a:r>
              <a:rPr lang="fr-FR" sz="1200" dirty="0">
                <a:solidFill>
                  <a:schemeClr val="tx2"/>
                </a:solidFill>
                <a:latin typeface="Montserrat" panose="00000500000000000000" pitchFamily="2" charset="0"/>
                <a:cs typeface="Calibri" panose="020F0502020204030204" pitchFamily="34" charset="0"/>
              </a:rPr>
              <a:t>, en internat ou en foyer ouvert</a:t>
            </a:r>
          </a:p>
        </p:txBody>
      </p:sp>
      <p:sp>
        <p:nvSpPr>
          <p:cNvPr id="30" name="ZoneTexte 29">
            <a:extLst>
              <a:ext uri="{FF2B5EF4-FFF2-40B4-BE49-F238E27FC236}">
                <a16:creationId xmlns:a16="http://schemas.microsoft.com/office/drawing/2014/main" id="{ADF217ED-5014-4297-E99A-4508BE8BCA1D}"/>
              </a:ext>
            </a:extLst>
          </p:cNvPr>
          <p:cNvSpPr txBox="1"/>
          <p:nvPr/>
        </p:nvSpPr>
        <p:spPr>
          <a:xfrm>
            <a:off x="1941543" y="5581355"/>
            <a:ext cx="1722923" cy="276999"/>
          </a:xfrm>
          <a:prstGeom prst="rect">
            <a:avLst/>
          </a:prstGeom>
          <a:noFill/>
        </p:spPr>
        <p:txBody>
          <a:bodyPr wrap="square">
            <a:spAutoFit/>
          </a:bodyPr>
          <a:lstStyle/>
          <a:p>
            <a:pPr>
              <a:defRPr/>
            </a:pPr>
            <a:r>
              <a:rPr lang="fr-FR" sz="1200" dirty="0">
                <a:solidFill>
                  <a:schemeClr val="tx2"/>
                </a:solidFill>
                <a:latin typeface="Montserrat" panose="00000500000000000000" pitchFamily="2" charset="0"/>
                <a:cs typeface="Calibri" panose="020F0502020204030204" pitchFamily="34" charset="0"/>
              </a:rPr>
              <a:t>Associations </a:t>
            </a:r>
          </a:p>
        </p:txBody>
      </p:sp>
      <p:sp>
        <p:nvSpPr>
          <p:cNvPr id="45" name="Rectangle 44">
            <a:extLst>
              <a:ext uri="{FF2B5EF4-FFF2-40B4-BE49-F238E27FC236}">
                <a16:creationId xmlns:a16="http://schemas.microsoft.com/office/drawing/2014/main" id="{853F8242-560A-E4F5-A03E-84E1018201CE}"/>
              </a:ext>
            </a:extLst>
          </p:cNvPr>
          <p:cNvSpPr/>
          <p:nvPr/>
        </p:nvSpPr>
        <p:spPr>
          <a:xfrm>
            <a:off x="5962500" y="4390242"/>
            <a:ext cx="1722924" cy="83099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defRPr/>
            </a:pPr>
            <a:r>
              <a:rPr lang="fr-FR" sz="1200" b="1" dirty="0">
                <a:solidFill>
                  <a:schemeClr val="tx2"/>
                </a:solidFill>
                <a:latin typeface="Montserrat" panose="00000500000000000000" pitchFamily="2" charset="0"/>
                <a:cs typeface="Calibri" panose="020F0502020204030204" pitchFamily="34" charset="0"/>
              </a:rPr>
              <a:t>Accueil de longue durée</a:t>
            </a:r>
            <a:r>
              <a:rPr lang="fr-FR" sz="1200" dirty="0">
                <a:solidFill>
                  <a:schemeClr val="tx2"/>
                </a:solidFill>
                <a:latin typeface="Montserrat" panose="00000500000000000000" pitchFamily="2" charset="0"/>
                <a:cs typeface="Calibri" panose="020F0502020204030204" pitchFamily="34" charset="0"/>
              </a:rPr>
              <a:t> en petits effectifs (5 à 10 enfants)</a:t>
            </a:r>
          </a:p>
        </p:txBody>
      </p:sp>
      <p:sp>
        <p:nvSpPr>
          <p:cNvPr id="48" name="ZoneTexte 47">
            <a:extLst>
              <a:ext uri="{FF2B5EF4-FFF2-40B4-BE49-F238E27FC236}">
                <a16:creationId xmlns:a16="http://schemas.microsoft.com/office/drawing/2014/main" id="{A4D78ECF-287D-E728-5AA4-CEC431F8A129}"/>
              </a:ext>
            </a:extLst>
          </p:cNvPr>
          <p:cNvSpPr txBox="1"/>
          <p:nvPr/>
        </p:nvSpPr>
        <p:spPr>
          <a:xfrm>
            <a:off x="3540077" y="2798059"/>
            <a:ext cx="2119964" cy="461665"/>
          </a:xfrm>
          <a:prstGeom prst="rect">
            <a:avLst/>
          </a:prstGeom>
          <a:noFill/>
        </p:spPr>
        <p:txBody>
          <a:bodyPr wrap="square">
            <a:spAutoFit/>
          </a:bodyPr>
          <a:lstStyle/>
          <a:p>
            <a:pPr marL="342891" algn="ctr" fontAlgn="ctr">
              <a:lnSpc>
                <a:spcPct val="100000"/>
              </a:lnSpc>
              <a:spcBef>
                <a:spcPts val="0"/>
              </a:spcBef>
              <a:spcAft>
                <a:spcPts val="300"/>
              </a:spcAft>
              <a:buClr>
                <a:srgbClr val="3065A2"/>
              </a:buClr>
              <a:buSzPct val="105000"/>
            </a:pPr>
            <a:r>
              <a:rPr lang="fr-FR" sz="1200" b="1" dirty="0">
                <a:latin typeface="Montserrat" panose="00000500000000000000" pitchFamily="2" charset="0"/>
              </a:rPr>
              <a:t>17% </a:t>
            </a:r>
            <a:r>
              <a:rPr lang="fr-FR" sz="1200" dirty="0">
                <a:latin typeface="Montserrat" panose="00000500000000000000" pitchFamily="2" charset="0"/>
              </a:rPr>
              <a:t>des enfants placés en institution</a:t>
            </a:r>
          </a:p>
        </p:txBody>
      </p:sp>
      <p:sp>
        <p:nvSpPr>
          <p:cNvPr id="49" name="ZoneTexte 48">
            <a:extLst>
              <a:ext uri="{FF2B5EF4-FFF2-40B4-BE49-F238E27FC236}">
                <a16:creationId xmlns:a16="http://schemas.microsoft.com/office/drawing/2014/main" id="{85BD2F49-0763-6A43-551F-2CC953F1BA27}"/>
              </a:ext>
            </a:extLst>
          </p:cNvPr>
          <p:cNvSpPr txBox="1"/>
          <p:nvPr/>
        </p:nvSpPr>
        <p:spPr>
          <a:xfrm>
            <a:off x="5594367" y="2795969"/>
            <a:ext cx="2119964" cy="461665"/>
          </a:xfrm>
          <a:prstGeom prst="rect">
            <a:avLst/>
          </a:prstGeom>
          <a:noFill/>
        </p:spPr>
        <p:txBody>
          <a:bodyPr wrap="square">
            <a:spAutoFit/>
          </a:bodyPr>
          <a:lstStyle/>
          <a:p>
            <a:pPr marL="342891" algn="ctr" fontAlgn="ctr">
              <a:lnSpc>
                <a:spcPct val="100000"/>
              </a:lnSpc>
              <a:spcBef>
                <a:spcPts val="0"/>
              </a:spcBef>
              <a:spcAft>
                <a:spcPts val="300"/>
              </a:spcAft>
              <a:buClr>
                <a:srgbClr val="3065A2"/>
              </a:buClr>
              <a:buSzPct val="105000"/>
            </a:pPr>
            <a:r>
              <a:rPr lang="fr-FR" sz="1200" b="1" dirty="0">
                <a:latin typeface="Montserrat" panose="00000500000000000000" pitchFamily="2" charset="0"/>
              </a:rPr>
              <a:t>4% </a:t>
            </a:r>
            <a:r>
              <a:rPr lang="fr-FR" sz="1200" dirty="0">
                <a:latin typeface="Montserrat" panose="00000500000000000000" pitchFamily="2" charset="0"/>
              </a:rPr>
              <a:t>des enfants placés en institution</a:t>
            </a:r>
          </a:p>
        </p:txBody>
      </p:sp>
      <p:sp>
        <p:nvSpPr>
          <p:cNvPr id="50" name="ZoneTexte 49">
            <a:extLst>
              <a:ext uri="{FF2B5EF4-FFF2-40B4-BE49-F238E27FC236}">
                <a16:creationId xmlns:a16="http://schemas.microsoft.com/office/drawing/2014/main" id="{F097BD83-EDD0-96D9-03D9-9B944092E2D1}"/>
              </a:ext>
            </a:extLst>
          </p:cNvPr>
          <p:cNvSpPr txBox="1"/>
          <p:nvPr/>
        </p:nvSpPr>
        <p:spPr>
          <a:xfrm>
            <a:off x="7533224" y="2801793"/>
            <a:ext cx="2119964" cy="461665"/>
          </a:xfrm>
          <a:prstGeom prst="rect">
            <a:avLst/>
          </a:prstGeom>
          <a:noFill/>
        </p:spPr>
        <p:txBody>
          <a:bodyPr wrap="square">
            <a:spAutoFit/>
          </a:bodyPr>
          <a:lstStyle/>
          <a:p>
            <a:pPr marL="342891" algn="ctr" fontAlgn="ctr">
              <a:lnSpc>
                <a:spcPct val="100000"/>
              </a:lnSpc>
              <a:spcBef>
                <a:spcPts val="0"/>
              </a:spcBef>
              <a:spcAft>
                <a:spcPts val="300"/>
              </a:spcAft>
              <a:buClr>
                <a:srgbClr val="3065A2"/>
              </a:buClr>
              <a:buSzPct val="105000"/>
            </a:pPr>
            <a:r>
              <a:rPr lang="fr-FR" sz="1200" b="1" dirty="0">
                <a:latin typeface="Montserrat" panose="00000500000000000000" pitchFamily="2" charset="0"/>
              </a:rPr>
              <a:t>2% </a:t>
            </a:r>
            <a:r>
              <a:rPr lang="fr-FR" sz="1200" dirty="0">
                <a:latin typeface="Montserrat" panose="00000500000000000000" pitchFamily="2" charset="0"/>
              </a:rPr>
              <a:t>des enfants placés en institution</a:t>
            </a:r>
          </a:p>
        </p:txBody>
      </p:sp>
      <p:sp>
        <p:nvSpPr>
          <p:cNvPr id="51" name="ZoneTexte 50">
            <a:extLst>
              <a:ext uri="{FF2B5EF4-FFF2-40B4-BE49-F238E27FC236}">
                <a16:creationId xmlns:a16="http://schemas.microsoft.com/office/drawing/2014/main" id="{CDE4F436-817F-1861-E20B-D6CED51F1086}"/>
              </a:ext>
            </a:extLst>
          </p:cNvPr>
          <p:cNvSpPr txBox="1"/>
          <p:nvPr/>
        </p:nvSpPr>
        <p:spPr>
          <a:xfrm>
            <a:off x="9587514" y="2806995"/>
            <a:ext cx="2119964" cy="461665"/>
          </a:xfrm>
          <a:prstGeom prst="rect">
            <a:avLst/>
          </a:prstGeom>
          <a:noFill/>
        </p:spPr>
        <p:txBody>
          <a:bodyPr wrap="square">
            <a:spAutoFit/>
          </a:bodyPr>
          <a:lstStyle/>
          <a:p>
            <a:pPr marL="342891" algn="ctr" fontAlgn="ctr">
              <a:lnSpc>
                <a:spcPct val="100000"/>
              </a:lnSpc>
              <a:spcBef>
                <a:spcPts val="0"/>
              </a:spcBef>
              <a:spcAft>
                <a:spcPts val="300"/>
              </a:spcAft>
              <a:buClr>
                <a:srgbClr val="3065A2"/>
              </a:buClr>
              <a:buSzPct val="105000"/>
            </a:pPr>
            <a:r>
              <a:rPr lang="fr-FR" sz="1200" b="1" dirty="0">
                <a:latin typeface="Montserrat" panose="00000500000000000000" pitchFamily="2" charset="0"/>
              </a:rPr>
              <a:t>2% </a:t>
            </a:r>
            <a:r>
              <a:rPr lang="fr-FR" sz="1200" dirty="0">
                <a:latin typeface="Montserrat" panose="00000500000000000000" pitchFamily="2" charset="0"/>
              </a:rPr>
              <a:t>des enfants placés en institution</a:t>
            </a:r>
          </a:p>
        </p:txBody>
      </p:sp>
      <p:sp>
        <p:nvSpPr>
          <p:cNvPr id="52" name="ZoneTexte 51">
            <a:extLst>
              <a:ext uri="{FF2B5EF4-FFF2-40B4-BE49-F238E27FC236}">
                <a16:creationId xmlns:a16="http://schemas.microsoft.com/office/drawing/2014/main" id="{788DFD2E-D985-9819-9001-AD88BA3D2787}"/>
              </a:ext>
            </a:extLst>
          </p:cNvPr>
          <p:cNvSpPr txBox="1"/>
          <p:nvPr/>
        </p:nvSpPr>
        <p:spPr>
          <a:xfrm>
            <a:off x="3893680" y="3595933"/>
            <a:ext cx="1722923" cy="461665"/>
          </a:xfrm>
          <a:prstGeom prst="rect">
            <a:avLst/>
          </a:prstGeom>
          <a:noFill/>
        </p:spPr>
        <p:txBody>
          <a:bodyPr wrap="square">
            <a:spAutoFit/>
          </a:bodyPr>
          <a:lstStyle/>
          <a:p>
            <a:r>
              <a:rPr lang="fr-FR" sz="1200" dirty="0">
                <a:solidFill>
                  <a:schemeClr val="tx2"/>
                </a:solidFill>
                <a:latin typeface="Montserrat" panose="00000500000000000000" pitchFamily="2" charset="0"/>
                <a:cs typeface="Calibri" panose="020F0502020204030204" pitchFamily="34" charset="0"/>
              </a:rPr>
              <a:t>0 à 18 ans </a:t>
            </a:r>
          </a:p>
          <a:p>
            <a:r>
              <a:rPr lang="fr-FR" sz="1200" dirty="0">
                <a:solidFill>
                  <a:schemeClr val="tx2"/>
                </a:solidFill>
                <a:latin typeface="Montserrat" panose="00000500000000000000" pitchFamily="2" charset="0"/>
                <a:cs typeface="Calibri" panose="020F0502020204030204" pitchFamily="34" charset="0"/>
              </a:rPr>
              <a:t>(âge médian 14 ans)</a:t>
            </a:r>
          </a:p>
        </p:txBody>
      </p:sp>
      <p:sp>
        <p:nvSpPr>
          <p:cNvPr id="53" name="ZoneTexte 52">
            <a:extLst>
              <a:ext uri="{FF2B5EF4-FFF2-40B4-BE49-F238E27FC236}">
                <a16:creationId xmlns:a16="http://schemas.microsoft.com/office/drawing/2014/main" id="{0EB1A110-39C5-CBF4-FC16-56879A8CDEA4}"/>
              </a:ext>
            </a:extLst>
          </p:cNvPr>
          <p:cNvSpPr txBox="1"/>
          <p:nvPr/>
        </p:nvSpPr>
        <p:spPr>
          <a:xfrm>
            <a:off x="5934024" y="3598976"/>
            <a:ext cx="1722923" cy="461665"/>
          </a:xfrm>
          <a:prstGeom prst="rect">
            <a:avLst/>
          </a:prstGeom>
          <a:noFill/>
        </p:spPr>
        <p:txBody>
          <a:bodyPr wrap="square">
            <a:spAutoFit/>
          </a:bodyPr>
          <a:lstStyle/>
          <a:p>
            <a:pPr>
              <a:defRPr/>
            </a:pPr>
            <a:r>
              <a:rPr lang="fr-FR" sz="1200" dirty="0">
                <a:solidFill>
                  <a:schemeClr val="tx2"/>
                </a:solidFill>
                <a:latin typeface="Montserrat" panose="00000500000000000000" pitchFamily="2" charset="0"/>
                <a:cs typeface="Calibri" panose="020F0502020204030204" pitchFamily="34" charset="0"/>
              </a:rPr>
              <a:t>4 à 21 ans</a:t>
            </a:r>
          </a:p>
          <a:p>
            <a:pPr>
              <a:defRPr/>
            </a:pPr>
            <a:r>
              <a:rPr lang="fr-FR" sz="1200" dirty="0">
                <a:solidFill>
                  <a:schemeClr val="tx2"/>
                </a:solidFill>
                <a:latin typeface="Montserrat" panose="00000500000000000000" pitchFamily="2" charset="0"/>
                <a:cs typeface="Calibri" panose="020F0502020204030204" pitchFamily="34" charset="0"/>
              </a:rPr>
              <a:t>(âge médian 15 ans)</a:t>
            </a:r>
          </a:p>
        </p:txBody>
      </p:sp>
      <p:sp>
        <p:nvSpPr>
          <p:cNvPr id="54" name="ZoneTexte 53">
            <a:extLst>
              <a:ext uri="{FF2B5EF4-FFF2-40B4-BE49-F238E27FC236}">
                <a16:creationId xmlns:a16="http://schemas.microsoft.com/office/drawing/2014/main" id="{6FC4A56E-B3A3-86CF-F257-EFE244E6EC76}"/>
              </a:ext>
            </a:extLst>
          </p:cNvPr>
          <p:cNvSpPr txBox="1"/>
          <p:nvPr/>
        </p:nvSpPr>
        <p:spPr>
          <a:xfrm>
            <a:off x="7930263" y="3594715"/>
            <a:ext cx="1722923" cy="276999"/>
          </a:xfrm>
          <a:prstGeom prst="rect">
            <a:avLst/>
          </a:prstGeom>
          <a:noFill/>
        </p:spPr>
        <p:txBody>
          <a:bodyPr wrap="square">
            <a:spAutoFit/>
          </a:bodyPr>
          <a:lstStyle/>
          <a:p>
            <a:pPr>
              <a:defRPr/>
            </a:pPr>
            <a:r>
              <a:rPr lang="fr-FR" sz="1200" dirty="0">
                <a:solidFill>
                  <a:schemeClr val="tx2"/>
                </a:solidFill>
                <a:latin typeface="Montserrat" panose="00000500000000000000" pitchFamily="2" charset="0"/>
                <a:cs typeface="Calibri" panose="020F0502020204030204" pitchFamily="34" charset="0"/>
              </a:rPr>
              <a:t> 0 à 3 ans</a:t>
            </a:r>
          </a:p>
        </p:txBody>
      </p:sp>
      <p:sp>
        <p:nvSpPr>
          <p:cNvPr id="55" name="ZoneTexte 54">
            <a:extLst>
              <a:ext uri="{FF2B5EF4-FFF2-40B4-BE49-F238E27FC236}">
                <a16:creationId xmlns:a16="http://schemas.microsoft.com/office/drawing/2014/main" id="{8ABE5155-C643-8CEE-CCAB-4DBE7C8BD270}"/>
              </a:ext>
            </a:extLst>
          </p:cNvPr>
          <p:cNvSpPr txBox="1"/>
          <p:nvPr/>
        </p:nvSpPr>
        <p:spPr>
          <a:xfrm>
            <a:off x="9970607" y="3552241"/>
            <a:ext cx="1722923" cy="461665"/>
          </a:xfrm>
          <a:prstGeom prst="rect">
            <a:avLst/>
          </a:prstGeom>
          <a:noFill/>
        </p:spPr>
        <p:txBody>
          <a:bodyPr wrap="square">
            <a:spAutoFit/>
          </a:bodyPr>
          <a:lstStyle/>
          <a:p>
            <a:pPr>
              <a:defRPr/>
            </a:pPr>
            <a:r>
              <a:rPr lang="fr-FR" sz="1200" dirty="0">
                <a:solidFill>
                  <a:schemeClr val="tx2"/>
                </a:solidFill>
                <a:latin typeface="Montserrat" panose="00000500000000000000" pitchFamily="2" charset="0"/>
                <a:cs typeface="Calibri" panose="020F0502020204030204" pitchFamily="34" charset="0"/>
              </a:rPr>
              <a:t> 0 à 21 ans </a:t>
            </a:r>
          </a:p>
          <a:p>
            <a:pPr>
              <a:defRPr/>
            </a:pPr>
            <a:r>
              <a:rPr lang="fr-FR" sz="1200" dirty="0">
                <a:solidFill>
                  <a:schemeClr val="tx2"/>
                </a:solidFill>
                <a:latin typeface="Montserrat" panose="00000500000000000000" pitchFamily="2" charset="0"/>
                <a:cs typeface="Calibri" panose="020F0502020204030204" pitchFamily="34" charset="0"/>
              </a:rPr>
              <a:t>(âge médian 10 ans)</a:t>
            </a:r>
          </a:p>
        </p:txBody>
      </p:sp>
      <p:sp>
        <p:nvSpPr>
          <p:cNvPr id="59" name="ZoneTexte 58">
            <a:extLst>
              <a:ext uri="{FF2B5EF4-FFF2-40B4-BE49-F238E27FC236}">
                <a16:creationId xmlns:a16="http://schemas.microsoft.com/office/drawing/2014/main" id="{E340509E-13AE-A397-5338-17E105485978}"/>
              </a:ext>
            </a:extLst>
          </p:cNvPr>
          <p:cNvSpPr txBox="1"/>
          <p:nvPr/>
        </p:nvSpPr>
        <p:spPr>
          <a:xfrm>
            <a:off x="3894912" y="4390242"/>
            <a:ext cx="1808785" cy="830997"/>
          </a:xfrm>
          <a:prstGeom prst="rect">
            <a:avLst/>
          </a:prstGeom>
          <a:noFill/>
        </p:spPr>
        <p:txBody>
          <a:bodyPr wrap="square">
            <a:spAutoFit/>
          </a:bodyPr>
          <a:lstStyle/>
          <a:p>
            <a:r>
              <a:rPr lang="fr-FR" sz="1200" b="1" dirty="0">
                <a:latin typeface="Montserrat" panose="00000500000000000000" pitchFamily="2" charset="0"/>
              </a:rPr>
              <a:t>Accueil provisoire </a:t>
            </a:r>
            <a:r>
              <a:rPr lang="fr-FR" sz="1200" dirty="0">
                <a:latin typeface="Montserrat" panose="00000500000000000000" pitchFamily="2" charset="0"/>
              </a:rPr>
              <a:t>en attente de place en pouponnière, MECS ou famille d’accueil</a:t>
            </a:r>
          </a:p>
        </p:txBody>
      </p:sp>
      <p:sp>
        <p:nvSpPr>
          <p:cNvPr id="60" name="ZoneTexte 59">
            <a:extLst>
              <a:ext uri="{FF2B5EF4-FFF2-40B4-BE49-F238E27FC236}">
                <a16:creationId xmlns:a16="http://schemas.microsoft.com/office/drawing/2014/main" id="{804FC486-8A16-913A-5939-3AC180E49C9B}"/>
              </a:ext>
            </a:extLst>
          </p:cNvPr>
          <p:cNvSpPr txBox="1"/>
          <p:nvPr/>
        </p:nvSpPr>
        <p:spPr>
          <a:xfrm>
            <a:off x="3937785" y="5578783"/>
            <a:ext cx="1722923" cy="461665"/>
          </a:xfrm>
          <a:prstGeom prst="rect">
            <a:avLst/>
          </a:prstGeom>
          <a:noFill/>
        </p:spPr>
        <p:txBody>
          <a:bodyPr wrap="square">
            <a:spAutoFit/>
          </a:bodyPr>
          <a:lstStyle/>
          <a:p>
            <a:pPr>
              <a:defRPr/>
            </a:pPr>
            <a:r>
              <a:rPr lang="fr-FR" sz="1200" dirty="0">
                <a:solidFill>
                  <a:schemeClr val="tx2"/>
                </a:solidFill>
                <a:latin typeface="Montserrat" panose="00000500000000000000" pitchFamily="2" charset="0"/>
                <a:cs typeface="Calibri" panose="020F0502020204030204" pitchFamily="34" charset="0"/>
              </a:rPr>
              <a:t>Conseil Départemental</a:t>
            </a:r>
          </a:p>
        </p:txBody>
      </p:sp>
      <p:sp>
        <p:nvSpPr>
          <p:cNvPr id="61" name="ZoneTexte 60">
            <a:extLst>
              <a:ext uri="{FF2B5EF4-FFF2-40B4-BE49-F238E27FC236}">
                <a16:creationId xmlns:a16="http://schemas.microsoft.com/office/drawing/2014/main" id="{3C2DC135-46BE-44DD-27C8-6FE6F3634661}"/>
              </a:ext>
            </a:extLst>
          </p:cNvPr>
          <p:cNvSpPr txBox="1"/>
          <p:nvPr/>
        </p:nvSpPr>
        <p:spPr>
          <a:xfrm>
            <a:off x="5962501" y="5578783"/>
            <a:ext cx="1722923" cy="276999"/>
          </a:xfrm>
          <a:prstGeom prst="rect">
            <a:avLst/>
          </a:prstGeom>
          <a:noFill/>
        </p:spPr>
        <p:txBody>
          <a:bodyPr wrap="square">
            <a:spAutoFit/>
          </a:bodyPr>
          <a:lstStyle/>
          <a:p>
            <a:pPr>
              <a:defRPr/>
            </a:pPr>
            <a:r>
              <a:rPr lang="fr-FR" sz="1200" dirty="0">
                <a:solidFill>
                  <a:schemeClr val="tx2"/>
                </a:solidFill>
                <a:latin typeface="Montserrat" panose="00000500000000000000" pitchFamily="2" charset="0"/>
                <a:cs typeface="Calibri" panose="020F0502020204030204" pitchFamily="34" charset="0"/>
              </a:rPr>
              <a:t>Associations </a:t>
            </a:r>
          </a:p>
        </p:txBody>
      </p:sp>
      <p:sp>
        <p:nvSpPr>
          <p:cNvPr id="62" name="ZoneTexte 61">
            <a:extLst>
              <a:ext uri="{FF2B5EF4-FFF2-40B4-BE49-F238E27FC236}">
                <a16:creationId xmlns:a16="http://schemas.microsoft.com/office/drawing/2014/main" id="{09923B00-C42B-5535-0384-13B542F10693}"/>
              </a:ext>
            </a:extLst>
          </p:cNvPr>
          <p:cNvSpPr txBox="1"/>
          <p:nvPr/>
        </p:nvSpPr>
        <p:spPr>
          <a:xfrm>
            <a:off x="7930263" y="5581354"/>
            <a:ext cx="1722923" cy="276999"/>
          </a:xfrm>
          <a:prstGeom prst="rect">
            <a:avLst/>
          </a:prstGeom>
          <a:noFill/>
        </p:spPr>
        <p:txBody>
          <a:bodyPr wrap="square">
            <a:spAutoFit/>
          </a:bodyPr>
          <a:lstStyle/>
          <a:p>
            <a:pPr>
              <a:defRPr/>
            </a:pPr>
            <a:r>
              <a:rPr lang="fr-FR" sz="1200" dirty="0">
                <a:solidFill>
                  <a:schemeClr val="tx2"/>
                </a:solidFill>
                <a:latin typeface="Montserrat" panose="00000500000000000000" pitchFamily="2" charset="0"/>
                <a:cs typeface="Calibri" panose="020F0502020204030204" pitchFamily="34" charset="0"/>
              </a:rPr>
              <a:t>Associations </a:t>
            </a:r>
          </a:p>
        </p:txBody>
      </p:sp>
      <p:sp>
        <p:nvSpPr>
          <p:cNvPr id="63" name="ZoneTexte 62">
            <a:extLst>
              <a:ext uri="{FF2B5EF4-FFF2-40B4-BE49-F238E27FC236}">
                <a16:creationId xmlns:a16="http://schemas.microsoft.com/office/drawing/2014/main" id="{BB2030F6-50D6-4138-5F74-F51F75713E0A}"/>
              </a:ext>
            </a:extLst>
          </p:cNvPr>
          <p:cNvSpPr txBox="1"/>
          <p:nvPr/>
        </p:nvSpPr>
        <p:spPr>
          <a:xfrm>
            <a:off x="10010372" y="5592126"/>
            <a:ext cx="1722923" cy="276999"/>
          </a:xfrm>
          <a:prstGeom prst="rect">
            <a:avLst/>
          </a:prstGeom>
          <a:noFill/>
        </p:spPr>
        <p:txBody>
          <a:bodyPr wrap="square">
            <a:spAutoFit/>
          </a:bodyPr>
          <a:lstStyle/>
          <a:p>
            <a:pPr>
              <a:defRPr/>
            </a:pPr>
            <a:r>
              <a:rPr lang="fr-FR" sz="1200" dirty="0">
                <a:solidFill>
                  <a:schemeClr val="tx2"/>
                </a:solidFill>
                <a:latin typeface="Montserrat" panose="00000500000000000000" pitchFamily="2" charset="0"/>
                <a:cs typeface="Calibri" panose="020F0502020204030204" pitchFamily="34" charset="0"/>
              </a:rPr>
              <a:t>Associations </a:t>
            </a:r>
          </a:p>
        </p:txBody>
      </p:sp>
      <p:sp>
        <p:nvSpPr>
          <p:cNvPr id="65" name="ZoneTexte 64">
            <a:extLst>
              <a:ext uri="{FF2B5EF4-FFF2-40B4-BE49-F238E27FC236}">
                <a16:creationId xmlns:a16="http://schemas.microsoft.com/office/drawing/2014/main" id="{E264DAFB-F94F-1F30-856B-5759F1B054E3}"/>
              </a:ext>
            </a:extLst>
          </p:cNvPr>
          <p:cNvSpPr txBox="1"/>
          <p:nvPr/>
        </p:nvSpPr>
        <p:spPr>
          <a:xfrm>
            <a:off x="10010372" y="4397744"/>
            <a:ext cx="1722923" cy="830997"/>
          </a:xfrm>
          <a:prstGeom prst="rect">
            <a:avLst/>
          </a:prstGeom>
          <a:noFill/>
        </p:spPr>
        <p:txBody>
          <a:bodyPr wrap="square">
            <a:spAutoFit/>
          </a:bodyPr>
          <a:lstStyle/>
          <a:p>
            <a:pPr>
              <a:defRPr/>
            </a:pPr>
            <a:r>
              <a:rPr lang="fr-FR" sz="1200" b="1" dirty="0">
                <a:solidFill>
                  <a:schemeClr val="tx2"/>
                </a:solidFill>
                <a:latin typeface="Montserrat" panose="00000500000000000000" pitchFamily="2" charset="0"/>
                <a:cs typeface="Calibri" panose="020F0502020204030204" pitchFamily="34" charset="0"/>
              </a:rPr>
              <a:t>Accueil de fratries </a:t>
            </a:r>
            <a:r>
              <a:rPr lang="fr-FR" sz="1200" dirty="0">
                <a:solidFill>
                  <a:schemeClr val="tx2"/>
                </a:solidFill>
                <a:latin typeface="Montserrat" panose="00000500000000000000" pitchFamily="2" charset="0"/>
                <a:cs typeface="Calibri" panose="020F0502020204030204" pitchFamily="34" charset="0"/>
              </a:rPr>
              <a:t>pour empêcher qu’elles soient séparées</a:t>
            </a:r>
          </a:p>
        </p:txBody>
      </p:sp>
      <p:sp>
        <p:nvSpPr>
          <p:cNvPr id="66" name="Sous-titre 6">
            <a:extLst>
              <a:ext uri="{FF2B5EF4-FFF2-40B4-BE49-F238E27FC236}">
                <a16:creationId xmlns:a16="http://schemas.microsoft.com/office/drawing/2014/main" id="{BDD51578-3389-47AC-04B4-9AFBD4C8591A}"/>
              </a:ext>
            </a:extLst>
          </p:cNvPr>
          <p:cNvSpPr txBox="1">
            <a:spLocks/>
          </p:cNvSpPr>
          <p:nvPr/>
        </p:nvSpPr>
        <p:spPr>
          <a:xfrm>
            <a:off x="478423" y="1248889"/>
            <a:ext cx="11209944" cy="267314"/>
          </a:xfrm>
          <a:prstGeom prst="rect">
            <a:avLst/>
          </a:prstGeom>
        </p:spPr>
        <p:txBody>
          <a:bodyPr vert="horz" lIns="0" tIns="45720" rIns="0" bIns="45720" numCol="1" rtlCol="0" anchor="t">
            <a:noAutofit/>
          </a:bodyPr>
          <a:lstStyle>
            <a:lvl1pPr marL="114300" indent="0" algn="l" defTabSz="914400" rtl="0" eaLnBrk="1" latinLnBrk="0" hangingPunct="1">
              <a:lnSpc>
                <a:spcPct val="120000"/>
              </a:lnSpc>
              <a:spcBef>
                <a:spcPct val="20000"/>
              </a:spcBef>
              <a:buClr>
                <a:srgbClr val="0092D2"/>
              </a:buClr>
              <a:buFont typeface="Arial"/>
              <a:buNone/>
              <a:defRPr lang="fr-FR" sz="1500" b="0" i="0" u="sng" kern="1500" baseline="0">
                <a:solidFill>
                  <a:srgbClr val="0092D2"/>
                </a:solidFill>
                <a:uFillTx/>
                <a:latin typeface="Oswald Bold"/>
                <a:ea typeface="+mn-ea"/>
                <a:cs typeface="Oswald Bold"/>
              </a:defRPr>
            </a:lvl1pPr>
            <a:lvl2pPr marL="582930" indent="-171450" algn="l" defTabSz="914400" rtl="0" eaLnBrk="1" latinLnBrk="0" hangingPunct="1">
              <a:lnSpc>
                <a:spcPct val="120000"/>
              </a:lnSpc>
              <a:spcBef>
                <a:spcPct val="20000"/>
              </a:spcBef>
              <a:buClr>
                <a:srgbClr val="0092D2"/>
              </a:buClr>
              <a:buFont typeface="Arial"/>
              <a:buChar char="•"/>
              <a:defRPr lang="fr-FR" sz="1200" b="0" i="0" u="none" kern="1500" baseline="0" dirty="0" smtClean="0">
                <a:solidFill>
                  <a:srgbClr val="505150"/>
                </a:solidFill>
                <a:uFillTx/>
                <a:latin typeface="Century Gothic"/>
                <a:ea typeface="+mn-ea"/>
                <a:cs typeface="Century Gothic"/>
              </a:defRPr>
            </a:lvl2pPr>
            <a:lvl3pPr marL="948690" indent="-171450" algn="l" defTabSz="914400" rtl="0" eaLnBrk="1" latinLnBrk="0" hangingPunct="1">
              <a:lnSpc>
                <a:spcPct val="120000"/>
              </a:lnSpc>
              <a:spcBef>
                <a:spcPct val="20000"/>
              </a:spcBef>
              <a:buClr>
                <a:srgbClr val="0092D2"/>
              </a:buClr>
              <a:buSzPct val="100000"/>
              <a:buFont typeface="Lucida Grande"/>
              <a:buChar char="-"/>
              <a:defRPr lang="fr-FR" sz="1200" b="0" i="0" u="none" kern="1500" baseline="0" dirty="0" smtClean="0">
                <a:solidFill>
                  <a:srgbClr val="505150"/>
                </a:solidFill>
                <a:uFillTx/>
                <a:latin typeface="Century Gothic"/>
                <a:ea typeface="+mn-ea"/>
                <a:cs typeface="Century Gothic"/>
              </a:defRPr>
            </a:lvl3pPr>
            <a:lvl4pPr marL="1223010" indent="-171450" algn="l" defTabSz="914400" rtl="0" eaLnBrk="1" latinLnBrk="0" hangingPunct="1">
              <a:lnSpc>
                <a:spcPct val="120000"/>
              </a:lnSpc>
              <a:spcBef>
                <a:spcPct val="20000"/>
              </a:spcBef>
              <a:buClr>
                <a:srgbClr val="0092D2"/>
              </a:buClr>
              <a:buFont typeface="Lucida Grande"/>
              <a:buChar char="&gt;"/>
              <a:defRPr lang="fr-FR" sz="1200" b="0" i="0" u="none" kern="1500" baseline="0" dirty="0" smtClean="0">
                <a:solidFill>
                  <a:srgbClr val="505150"/>
                </a:solidFill>
                <a:uFillTx/>
                <a:latin typeface="Century Gothic"/>
                <a:ea typeface="+mn-ea"/>
                <a:cs typeface="Century Gothic"/>
              </a:defRPr>
            </a:lvl4pPr>
            <a:lvl5pPr marL="1325880" indent="0" algn="l" defTabSz="914400" rtl="0" eaLnBrk="1" latinLnBrk="0" hangingPunct="1">
              <a:lnSpc>
                <a:spcPct val="120000"/>
              </a:lnSpc>
              <a:spcBef>
                <a:spcPct val="20000"/>
              </a:spcBef>
              <a:buClr>
                <a:srgbClr val="0092D2"/>
              </a:buClr>
              <a:buFont typeface="Arial"/>
              <a:buNone/>
              <a:defRPr lang="en-US" sz="1200" b="0" i="0" u="none" kern="1500" baseline="0" dirty="0">
                <a:solidFill>
                  <a:srgbClr val="505150"/>
                </a:solidFill>
                <a:uFillTx/>
                <a:latin typeface="Century Gothic"/>
                <a:ea typeface="+mn-ea"/>
                <a:cs typeface="Century Gothic"/>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297" algn="just">
              <a:lnSpc>
                <a:spcPct val="100000"/>
              </a:lnSpc>
              <a:spcBef>
                <a:spcPts val="600"/>
              </a:spcBef>
              <a:buClr>
                <a:srgbClr val="3065A2"/>
              </a:buClr>
              <a:buSzPct val="140000"/>
            </a:pPr>
            <a:r>
              <a:rPr lang="fr-FR" sz="1300" u="none" dirty="0">
                <a:solidFill>
                  <a:schemeClr val="tx1"/>
                </a:solidFill>
                <a:latin typeface="Montserrat" panose="00000500000000000000" pitchFamily="2" charset="0"/>
              </a:rPr>
              <a:t>L’accueil peut être réalisé dans </a:t>
            </a:r>
            <a:r>
              <a:rPr lang="fr-FR" sz="1300" b="1" u="none" dirty="0">
                <a:solidFill>
                  <a:schemeClr val="tx1"/>
                </a:solidFill>
                <a:latin typeface="Montserrat" panose="00000500000000000000" pitchFamily="2" charset="0"/>
              </a:rPr>
              <a:t>différents types d’institution </a:t>
            </a:r>
            <a:r>
              <a:rPr lang="fr-FR" sz="1300" u="none" dirty="0">
                <a:solidFill>
                  <a:schemeClr val="tx1"/>
                </a:solidFill>
                <a:latin typeface="Montserrat" panose="00000500000000000000" pitchFamily="2" charset="0"/>
              </a:rPr>
              <a:t>:</a:t>
            </a:r>
          </a:p>
        </p:txBody>
      </p:sp>
      <p:sp>
        <p:nvSpPr>
          <p:cNvPr id="67" name="ZoneTexte 66">
            <a:extLst>
              <a:ext uri="{FF2B5EF4-FFF2-40B4-BE49-F238E27FC236}">
                <a16:creationId xmlns:a16="http://schemas.microsoft.com/office/drawing/2014/main" id="{5C58733F-06B8-1817-9387-92B32BB2B4AF}"/>
              </a:ext>
            </a:extLst>
          </p:cNvPr>
          <p:cNvSpPr txBox="1"/>
          <p:nvPr/>
        </p:nvSpPr>
        <p:spPr>
          <a:xfrm>
            <a:off x="503633" y="1443324"/>
            <a:ext cx="7119513" cy="230832"/>
          </a:xfrm>
          <a:prstGeom prst="rect">
            <a:avLst/>
          </a:prstGeom>
          <a:noFill/>
        </p:spPr>
        <p:txBody>
          <a:bodyPr wrap="square">
            <a:spAutoFit/>
          </a:bodyPr>
          <a:lstStyle/>
          <a:p>
            <a:r>
              <a:rPr lang="fr-FR" sz="900" i="1" dirty="0">
                <a:solidFill>
                  <a:schemeClr val="accent2">
                    <a:lumMod val="40000"/>
                    <a:lumOff val="60000"/>
                  </a:schemeClr>
                </a:solidFill>
                <a:latin typeface="Montserrat" panose="00000500000000000000" pitchFamily="2" charset="0"/>
              </a:rPr>
              <a:t>Pourcentage effectué sur le total des enfants placés en institution, soit sur environ 79 000 enfants</a:t>
            </a:r>
          </a:p>
        </p:txBody>
      </p:sp>
      <p:sp>
        <p:nvSpPr>
          <p:cNvPr id="2" name="Rectangle 1">
            <a:extLst>
              <a:ext uri="{FF2B5EF4-FFF2-40B4-BE49-F238E27FC236}">
                <a16:creationId xmlns:a16="http://schemas.microsoft.com/office/drawing/2014/main" id="{952C4424-88DB-C1E7-9DD4-4118C2F87FE9}"/>
              </a:ext>
            </a:extLst>
          </p:cNvPr>
          <p:cNvSpPr/>
          <p:nvPr/>
        </p:nvSpPr>
        <p:spPr>
          <a:xfrm>
            <a:off x="7930262" y="4394027"/>
            <a:ext cx="1722924" cy="64633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defRPr/>
            </a:pPr>
            <a:r>
              <a:rPr lang="fr-FR" sz="1200" b="1" dirty="0">
                <a:solidFill>
                  <a:schemeClr val="tx2"/>
                </a:solidFill>
                <a:latin typeface="Montserrat" panose="00000500000000000000" pitchFamily="2" charset="0"/>
                <a:cs typeface="Calibri" panose="020F0502020204030204" pitchFamily="34" charset="0"/>
              </a:rPr>
              <a:t>Accueil d’urgence, temporaire ou de transition</a:t>
            </a:r>
            <a:endParaRPr lang="fr-FR" sz="1200" dirty="0">
              <a:solidFill>
                <a:schemeClr val="tx2"/>
              </a:solidFill>
              <a:latin typeface="Montserrat" panose="00000500000000000000" pitchFamily="2" charset="0"/>
              <a:cs typeface="Calibri" panose="020F0502020204030204" pitchFamily="34" charset="0"/>
            </a:endParaRPr>
          </a:p>
        </p:txBody>
      </p:sp>
      <p:sp>
        <p:nvSpPr>
          <p:cNvPr id="3" name="ZoneTexte 2">
            <a:extLst>
              <a:ext uri="{FF2B5EF4-FFF2-40B4-BE49-F238E27FC236}">
                <a16:creationId xmlns:a16="http://schemas.microsoft.com/office/drawing/2014/main" id="{E0916B1C-3D6F-AC96-DE01-7ABACC91A175}"/>
              </a:ext>
            </a:extLst>
          </p:cNvPr>
          <p:cNvSpPr txBox="1"/>
          <p:nvPr/>
        </p:nvSpPr>
        <p:spPr>
          <a:xfrm>
            <a:off x="336883" y="6169770"/>
            <a:ext cx="8466873" cy="246221"/>
          </a:xfrm>
          <a:prstGeom prst="rect">
            <a:avLst/>
          </a:prstGeom>
          <a:noFill/>
        </p:spPr>
        <p:txBody>
          <a:bodyPr wrap="square">
            <a:spAutoFit/>
          </a:bodyPr>
          <a:lstStyle/>
          <a:p>
            <a:r>
              <a:rPr lang="fr-FR" sz="1000" i="1" dirty="0">
                <a:latin typeface="Montserrat" panose="00000500000000000000" pitchFamily="2" charset="0"/>
                <a:cs typeface="Calibri" panose="020F0502020204030204" pitchFamily="34" charset="0"/>
              </a:rPr>
              <a:t>Selon les chiffres 2024 de la Direction de la Recherche, des Etudes, de l’Evaluation et des Statistiques (DREES) </a:t>
            </a:r>
          </a:p>
        </p:txBody>
      </p:sp>
    </p:spTree>
    <p:extLst>
      <p:ext uri="{BB962C8B-B14F-4D97-AF65-F5344CB8AC3E}">
        <p14:creationId xmlns:p14="http://schemas.microsoft.com/office/powerpoint/2010/main" val="20444887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Objet 19" hidden="1">
            <a:extLst>
              <a:ext uri="{FF2B5EF4-FFF2-40B4-BE49-F238E27FC236}">
                <a16:creationId xmlns:a16="http://schemas.microsoft.com/office/drawing/2014/main" id="{6A99F448-6752-4C04-BC61-05110FD2D0F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e think-cell" r:id="rId4" imgW="395" imgH="396" progId="TCLayout.ActiveDocument.1">
                  <p:embed/>
                </p:oleObj>
              </mc:Choice>
              <mc:Fallback>
                <p:oleObj name="Diapositive think-cell" r:id="rId4" imgW="395" imgH="396" progId="TCLayout.ActiveDocument.1">
                  <p:embed/>
                  <p:pic>
                    <p:nvPicPr>
                      <p:cNvPr id="20" name="Objet 19" hidden="1">
                        <a:extLst>
                          <a:ext uri="{FF2B5EF4-FFF2-40B4-BE49-F238E27FC236}">
                            <a16:creationId xmlns:a16="http://schemas.microsoft.com/office/drawing/2014/main" id="{6A99F448-6752-4C04-BC61-05110FD2D0F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re 1"/>
          <p:cNvSpPr>
            <a:spLocks noGrp="1"/>
          </p:cNvSpPr>
          <p:nvPr>
            <p:ph type="title"/>
          </p:nvPr>
        </p:nvSpPr>
        <p:spPr/>
        <p:txBody>
          <a:bodyPr vert="horz"/>
          <a:lstStyle/>
          <a:p>
            <a:r>
              <a:rPr lang="fr-FR" sz="1800" dirty="0">
                <a:solidFill>
                  <a:schemeClr val="accent1"/>
                </a:solidFill>
              </a:rPr>
              <a:t>Parcours d’un enfant de 0 à 18 ans </a:t>
            </a:r>
            <a:br>
              <a:rPr lang="fr-FR" sz="2400" dirty="0">
                <a:solidFill>
                  <a:schemeClr val="accent1"/>
                </a:solidFill>
              </a:rPr>
            </a:br>
            <a:r>
              <a:rPr lang="fr-FR" dirty="0"/>
              <a:t>Les différents types d’actions mises en place par l’ASE</a:t>
            </a:r>
          </a:p>
        </p:txBody>
      </p:sp>
      <p:sp>
        <p:nvSpPr>
          <p:cNvPr id="5" name="Espace réservé du numéro de diapositive 4"/>
          <p:cNvSpPr>
            <a:spLocks noGrp="1"/>
          </p:cNvSpPr>
          <p:nvPr>
            <p:ph type="sldNum" sz="quarter" idx="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6E2D2B3B-882E-40F3-A32F-6DD516915044}" type="slidenum">
              <a:rPr kumimoji="0" lang="en-US" sz="1100" b="0" i="0" u="none" strike="noStrike" kern="1200" cap="none" spc="0" normalizeH="0" baseline="0" noProof="0">
                <a:ln>
                  <a:noFill/>
                </a:ln>
                <a:solidFill>
                  <a:srgbClr val="60BDE0"/>
                </a:solidFill>
                <a:effectLst/>
                <a:uLnTx/>
                <a:uFillTx/>
                <a:latin typeface="Oswald Regular"/>
                <a:ea typeface="+mn-ea"/>
              </a:rPr>
              <a:pPr marL="0" marR="0" lvl="0" indent="0" algn="l" defTabSz="457200" rtl="0" eaLnBrk="1" fontAlgn="auto" latinLnBrk="0" hangingPunct="1">
                <a:lnSpc>
                  <a:spcPct val="100000"/>
                </a:lnSpc>
                <a:spcBef>
                  <a:spcPts val="0"/>
                </a:spcBef>
                <a:spcAft>
                  <a:spcPts val="0"/>
                </a:spcAft>
                <a:buClrTx/>
                <a:buSzTx/>
                <a:buFontTx/>
                <a:buNone/>
                <a:tabLst/>
                <a:defRPr/>
              </a:pPr>
              <a:t>18</a:t>
            </a:fld>
            <a:endParaRPr kumimoji="0" lang="en-US" sz="1100" b="0" i="0" u="none" strike="noStrike" kern="1200" cap="none" spc="0" normalizeH="0" baseline="0" noProof="0" dirty="0">
              <a:ln>
                <a:noFill/>
              </a:ln>
              <a:solidFill>
                <a:srgbClr val="60BDE0"/>
              </a:solidFill>
              <a:effectLst/>
              <a:uLnTx/>
              <a:uFillTx/>
              <a:latin typeface="Oswald Regular"/>
              <a:ea typeface="+mn-ea"/>
            </a:endParaRPr>
          </a:p>
        </p:txBody>
      </p:sp>
      <p:sp>
        <p:nvSpPr>
          <p:cNvPr id="7" name="Rectangle 6"/>
          <p:cNvSpPr/>
          <p:nvPr/>
        </p:nvSpPr>
        <p:spPr>
          <a:xfrm>
            <a:off x="1204673" y="1948615"/>
            <a:ext cx="1722923" cy="69780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marR="0" lvl="0" indent="0" algn="ctr" defTabSz="457200" rtl="0" eaLnBrk="1" fontAlgn="auto" latinLnBrk="0" hangingPunct="1">
              <a:lnSpc>
                <a:spcPct val="100000"/>
              </a:lnSpc>
              <a:spcBef>
                <a:spcPts val="0"/>
              </a:spcBef>
              <a:spcAft>
                <a:spcPts val="1000"/>
              </a:spcAft>
              <a:buClrTx/>
              <a:buSzTx/>
              <a:buFontTx/>
              <a:buNone/>
              <a:tabLst/>
              <a:defRPr/>
            </a:pPr>
            <a:r>
              <a:rPr kumimoji="0" lang="fr-FR" sz="1300" b="1" i="0" u="none" strike="noStrike" kern="1200" cap="none" spc="0" normalizeH="0" baseline="0" noProof="0">
                <a:ln>
                  <a:noFill/>
                </a:ln>
                <a:solidFill>
                  <a:srgbClr val="FFFFFF"/>
                </a:solidFill>
                <a:effectLst/>
                <a:uLnTx/>
                <a:uFillTx/>
                <a:latin typeface="Montserrat" panose="00000500000000000000" pitchFamily="2" charset="0"/>
                <a:cs typeface="Calibri" panose="020F0502020204030204" pitchFamily="34" charset="0"/>
              </a:rPr>
              <a:t>les actions éducatives </a:t>
            </a:r>
          </a:p>
        </p:txBody>
      </p:sp>
      <p:sp>
        <p:nvSpPr>
          <p:cNvPr id="8" name="Rectangle 7"/>
          <p:cNvSpPr/>
          <p:nvPr/>
        </p:nvSpPr>
        <p:spPr>
          <a:xfrm>
            <a:off x="3606240" y="1935316"/>
            <a:ext cx="1722923" cy="69780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marR="0" lvl="0" indent="0" algn="ctr" defTabSz="457200" rtl="0" eaLnBrk="1" fontAlgn="auto" latinLnBrk="0" hangingPunct="1">
              <a:lnSpc>
                <a:spcPct val="100000"/>
              </a:lnSpc>
              <a:spcBef>
                <a:spcPts val="0"/>
              </a:spcBef>
              <a:spcAft>
                <a:spcPts val="1000"/>
              </a:spcAft>
              <a:buClrTx/>
              <a:buSzTx/>
              <a:buFontTx/>
              <a:buNone/>
              <a:tabLst/>
              <a:defRPr/>
            </a:pPr>
            <a:r>
              <a:rPr kumimoji="0" lang="fr-FR" sz="1300" b="1" i="0" u="none" strike="noStrike" kern="1200" cap="none" spc="0" normalizeH="0" baseline="0" noProof="0">
                <a:ln>
                  <a:noFill/>
                </a:ln>
                <a:solidFill>
                  <a:srgbClr val="FFFFFF"/>
                </a:solidFill>
                <a:effectLst/>
                <a:uLnTx/>
                <a:uFillTx/>
                <a:latin typeface="Montserrat" panose="00000500000000000000" pitchFamily="2" charset="0"/>
                <a:cs typeface="Calibri" panose="020F0502020204030204" pitchFamily="34" charset="0"/>
              </a:rPr>
              <a:t>Le placement en famille d’accueil</a:t>
            </a:r>
          </a:p>
        </p:txBody>
      </p:sp>
      <p:sp>
        <p:nvSpPr>
          <p:cNvPr id="9" name="Rectangle 8"/>
          <p:cNvSpPr/>
          <p:nvPr/>
        </p:nvSpPr>
        <p:spPr>
          <a:xfrm>
            <a:off x="6451902" y="1948615"/>
            <a:ext cx="1722923" cy="69780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algn="ctr" defTabSz="457200">
              <a:spcAft>
                <a:spcPts val="1000"/>
              </a:spcAft>
            </a:pPr>
            <a:r>
              <a:rPr lang="fr-FR" sz="1300" b="1" dirty="0">
                <a:solidFill>
                  <a:srgbClr val="FFFFFF"/>
                </a:solidFill>
                <a:latin typeface="Montserrat" panose="00000500000000000000" pitchFamily="2" charset="0"/>
                <a:cs typeface="Calibri" panose="020F0502020204030204" pitchFamily="34" charset="0"/>
              </a:rPr>
              <a:t>Le placement en institution</a:t>
            </a:r>
          </a:p>
        </p:txBody>
      </p:sp>
      <p:sp>
        <p:nvSpPr>
          <p:cNvPr id="10" name="Rectangle 9"/>
          <p:cNvSpPr/>
          <p:nvPr/>
        </p:nvSpPr>
        <p:spPr>
          <a:xfrm>
            <a:off x="9182400" y="1946671"/>
            <a:ext cx="1722923" cy="6978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algn="ctr" defTabSz="457200">
              <a:spcAft>
                <a:spcPts val="1000"/>
              </a:spcAft>
            </a:pPr>
            <a:r>
              <a:rPr lang="fr-FR" sz="1300" b="1" dirty="0">
                <a:solidFill>
                  <a:srgbClr val="FFFFFF"/>
                </a:solidFill>
                <a:latin typeface="Montserrat" panose="00000500000000000000" pitchFamily="2" charset="0"/>
                <a:cs typeface="Calibri" panose="020F0502020204030204" pitchFamily="34" charset="0"/>
              </a:rPr>
              <a:t>Les autres types de placement</a:t>
            </a:r>
          </a:p>
        </p:txBody>
      </p:sp>
      <p:sp>
        <p:nvSpPr>
          <p:cNvPr id="12" name="ZoneTexte 11"/>
          <p:cNvSpPr txBox="1"/>
          <p:nvPr/>
        </p:nvSpPr>
        <p:spPr>
          <a:xfrm>
            <a:off x="1111001" y="3583419"/>
            <a:ext cx="1910266" cy="1892826"/>
          </a:xfrm>
          <a:prstGeom prst="rect">
            <a:avLst/>
          </a:prstGeom>
          <a:noFill/>
        </p:spPr>
        <p:txBody>
          <a:bodyPr wrap="square" rtlCol="0">
            <a:spAutoFit/>
          </a:bodyPr>
          <a:lstStyle/>
          <a:p>
            <a:pPr marR="0" lvl="0" defTabSz="457200" rtl="0" eaLnBrk="1" fontAlgn="auto" latinLnBrk="0" hangingPunct="1">
              <a:lnSpc>
                <a:spcPct val="100000"/>
              </a:lnSpc>
              <a:spcBef>
                <a:spcPts val="0"/>
              </a:spcBef>
              <a:spcAft>
                <a:spcPts val="0"/>
              </a:spcAft>
              <a:buClrTx/>
              <a:buSzTx/>
              <a:tabLst/>
              <a:defRPr/>
            </a:pPr>
            <a:r>
              <a:rPr kumimoji="0" lang="fr-FR" sz="1300" b="0"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Accompagnement à travers plusieurs types d’actions : aide financière, aide ménagère, accompagnement à domicile par un professionnel de l’éducation etc.</a:t>
            </a:r>
          </a:p>
        </p:txBody>
      </p:sp>
      <p:sp>
        <p:nvSpPr>
          <p:cNvPr id="13" name="ZoneTexte 12"/>
          <p:cNvSpPr txBox="1"/>
          <p:nvPr/>
        </p:nvSpPr>
        <p:spPr>
          <a:xfrm>
            <a:off x="3295792" y="3583419"/>
            <a:ext cx="2343819" cy="2092881"/>
          </a:xfrm>
          <a:prstGeom prst="rect">
            <a:avLst/>
          </a:prstGeom>
          <a:noFill/>
        </p:spPr>
        <p:txBody>
          <a:bodyPr wrap="square" rtlCol="0">
            <a:spAutoFit/>
          </a:bodyPr>
          <a:lstStyle/>
          <a:p>
            <a:pPr marL="171450" marR="0" lvl="0" indent="-171450"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300" b="0"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Placement du jeune à une famille d’accueil ou à un proche de confiance</a:t>
            </a:r>
          </a:p>
          <a:p>
            <a:pPr marR="0" lvl="0" defTabSz="457200" rtl="0" eaLnBrk="1" fontAlgn="auto" latinLnBrk="0" hangingPunct="1">
              <a:lnSpc>
                <a:spcPct val="100000"/>
              </a:lnSpc>
              <a:spcBef>
                <a:spcPts val="0"/>
              </a:spcBef>
              <a:spcAft>
                <a:spcPts val="0"/>
              </a:spcAft>
              <a:buClrTx/>
              <a:buSzTx/>
              <a:tabLst/>
              <a:defRPr/>
            </a:pPr>
            <a:endParaRPr kumimoji="0" lang="fr-FR" sz="1300" b="0"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endParaRPr>
          </a:p>
          <a:p>
            <a:pPr marL="171450" marR="0" lvl="0" indent="-171450"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300" b="0"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Une « famille d’accueil » accueille en moyenne deux enfants contre rémunération du département</a:t>
            </a:r>
          </a:p>
        </p:txBody>
      </p:sp>
      <p:sp>
        <p:nvSpPr>
          <p:cNvPr id="15" name="ZoneTexte 14"/>
          <p:cNvSpPr txBox="1"/>
          <p:nvPr/>
        </p:nvSpPr>
        <p:spPr>
          <a:xfrm>
            <a:off x="8889966" y="3583419"/>
            <a:ext cx="2307790" cy="1892826"/>
          </a:xfrm>
          <a:prstGeom prst="rect">
            <a:avLst/>
          </a:prstGeom>
          <a:noFill/>
        </p:spPr>
        <p:txBody>
          <a:bodyPr wrap="square" rtlCol="0">
            <a:spAutoFit/>
          </a:bodyPr>
          <a:lstStyle/>
          <a:p>
            <a:pPr marR="0" lvl="0" defTabSz="457200" rtl="0" eaLnBrk="1" fontAlgn="auto" latinLnBrk="0" hangingPunct="1">
              <a:lnSpc>
                <a:spcPct val="100000"/>
              </a:lnSpc>
              <a:spcBef>
                <a:spcPts val="0"/>
              </a:spcBef>
              <a:spcAft>
                <a:spcPts val="0"/>
              </a:spcAft>
              <a:buClrTx/>
              <a:buSzTx/>
              <a:tabLst/>
              <a:defRPr/>
            </a:pPr>
            <a:r>
              <a:rPr kumimoji="0" lang="fr-FR" sz="1300" b="0" i="0" u="none" strike="noStrike" kern="1200" cap="none" spc="0" normalizeH="0" baseline="0" noProof="0" dirty="0">
                <a:ln>
                  <a:noFill/>
                </a:ln>
                <a:effectLst/>
                <a:uLnTx/>
                <a:uFillTx/>
                <a:latin typeface="Montserrat" panose="00000500000000000000" pitchFamily="2" charset="0"/>
                <a:cs typeface="Calibri" panose="020F0502020204030204" pitchFamily="34" charset="0"/>
              </a:rPr>
              <a:t>Lorsqu’aucune place n’est trouvée en famille ou dans une institution ou qu’un jeune pose trop de problème dans un établissement, l’ASE peut avoir recours à d’autres types d’hébergement </a:t>
            </a:r>
            <a:r>
              <a:rPr lang="fr-FR" sz="1300" dirty="0">
                <a:latin typeface="Montserrat" panose="00000500000000000000" pitchFamily="2" charset="0"/>
                <a:cs typeface="Calibri" panose="020F0502020204030204" pitchFamily="34" charset="0"/>
              </a:rPr>
              <a:t>(p. ex. en </a:t>
            </a:r>
            <a:r>
              <a:rPr kumimoji="0" lang="fr-FR" sz="1300" b="0" i="0" u="none" strike="noStrike" kern="1200" cap="none" spc="0" normalizeH="0" baseline="0" noProof="0" dirty="0">
                <a:ln>
                  <a:noFill/>
                </a:ln>
                <a:effectLst/>
                <a:uLnTx/>
                <a:uFillTx/>
                <a:latin typeface="Montserrat" panose="00000500000000000000" pitchFamily="2" charset="0"/>
                <a:cs typeface="Calibri" panose="020F0502020204030204" pitchFamily="34" charset="0"/>
              </a:rPr>
              <a:t>internat)</a:t>
            </a:r>
          </a:p>
        </p:txBody>
      </p:sp>
      <p:sp>
        <p:nvSpPr>
          <p:cNvPr id="19" name="ZoneTexte 18">
            <a:extLst>
              <a:ext uri="{FF2B5EF4-FFF2-40B4-BE49-F238E27FC236}">
                <a16:creationId xmlns:a16="http://schemas.microsoft.com/office/drawing/2014/main" id="{4851DCA9-DDE0-4C13-841A-031E17272502}"/>
              </a:ext>
            </a:extLst>
          </p:cNvPr>
          <p:cNvSpPr txBox="1"/>
          <p:nvPr/>
        </p:nvSpPr>
        <p:spPr>
          <a:xfrm>
            <a:off x="6037410" y="3583419"/>
            <a:ext cx="2551907" cy="2292935"/>
          </a:xfrm>
          <a:prstGeom prst="rect">
            <a:avLst/>
          </a:prstGeom>
          <a:noFill/>
        </p:spPr>
        <p:txBody>
          <a:bodyPr wrap="square" rtlCol="0">
            <a:spAutoFit/>
          </a:bodyPr>
          <a:lstStyle/>
          <a:p>
            <a:pPr marL="171450" marR="0" lvl="0" indent="-171450"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300" b="0"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L’institution est gérée par le département ou un organisme associatif</a:t>
            </a:r>
          </a:p>
          <a:p>
            <a:pPr marR="0" lvl="0" defTabSz="457200" rtl="0" eaLnBrk="1" fontAlgn="auto" latinLnBrk="0" hangingPunct="1">
              <a:lnSpc>
                <a:spcPct val="100000"/>
              </a:lnSpc>
              <a:spcBef>
                <a:spcPts val="0"/>
              </a:spcBef>
              <a:spcAft>
                <a:spcPts val="0"/>
              </a:spcAft>
              <a:buClrTx/>
              <a:buSzTx/>
              <a:tabLst/>
              <a:defRPr/>
            </a:pPr>
            <a:endParaRPr kumimoji="0" lang="fr-FR" sz="1300" b="0"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endParaRPr>
          </a:p>
          <a:p>
            <a:pPr marL="171450" marR="0" lvl="0" indent="-171450"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300" b="0"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Ce lieu peut être : une Maison d’Enfants</a:t>
            </a:r>
            <a:r>
              <a:rPr kumimoji="0" lang="fr-FR" sz="1300" b="0" i="0" u="none" strike="noStrike" kern="1200" cap="none" spc="0" normalizeH="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 </a:t>
            </a:r>
            <a:r>
              <a:rPr kumimoji="0" lang="fr-FR" sz="1300" b="0"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à caractère social (MECS), un foyer de l’enfance, un village d’enfants, ou un lieu de vie et d’accueil. </a:t>
            </a:r>
          </a:p>
          <a:p>
            <a:pPr marL="171450" marR="0" lvl="0" indent="-171450"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300" b="0"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endParaRPr>
          </a:p>
        </p:txBody>
      </p:sp>
      <p:sp>
        <p:nvSpPr>
          <p:cNvPr id="3" name="Ellipse 2">
            <a:extLst>
              <a:ext uri="{FF2B5EF4-FFF2-40B4-BE49-F238E27FC236}">
                <a16:creationId xmlns:a16="http://schemas.microsoft.com/office/drawing/2014/main" id="{C7C6BD07-521F-4073-B34A-EA41D4DABEDC}"/>
              </a:ext>
            </a:extLst>
          </p:cNvPr>
          <p:cNvSpPr/>
          <p:nvPr/>
        </p:nvSpPr>
        <p:spPr>
          <a:xfrm>
            <a:off x="1922134" y="1732202"/>
            <a:ext cx="288000" cy="288000"/>
          </a:xfrm>
          <a:prstGeom prst="ellipse">
            <a:avLst/>
          </a:prstGeom>
          <a:solidFill>
            <a:schemeClr val="bg1">
              <a:lumMod val="8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b="1">
                <a:solidFill>
                  <a:srgbClr val="3B3C31"/>
                </a:solidFill>
                <a:latin typeface="Montserrat" panose="00000500000000000000" pitchFamily="2" charset="0"/>
              </a:rPr>
              <a:t>1</a:t>
            </a:r>
          </a:p>
        </p:txBody>
      </p:sp>
      <p:sp>
        <p:nvSpPr>
          <p:cNvPr id="22" name="Ellipse 21">
            <a:extLst>
              <a:ext uri="{FF2B5EF4-FFF2-40B4-BE49-F238E27FC236}">
                <a16:creationId xmlns:a16="http://schemas.microsoft.com/office/drawing/2014/main" id="{E7D95CE3-1F16-4E91-A5B6-4731E87DB767}"/>
              </a:ext>
            </a:extLst>
          </p:cNvPr>
          <p:cNvSpPr/>
          <p:nvPr/>
        </p:nvSpPr>
        <p:spPr>
          <a:xfrm>
            <a:off x="4323701" y="1732890"/>
            <a:ext cx="288000" cy="288000"/>
          </a:xfrm>
          <a:prstGeom prst="ellipse">
            <a:avLst/>
          </a:prstGeom>
          <a:solidFill>
            <a:schemeClr val="bg1">
              <a:lumMod val="8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b="1">
                <a:solidFill>
                  <a:srgbClr val="004A84"/>
                </a:solidFill>
                <a:latin typeface="Montserrat" panose="00000500000000000000" pitchFamily="2" charset="0"/>
              </a:rPr>
              <a:t>2</a:t>
            </a:r>
          </a:p>
        </p:txBody>
      </p:sp>
      <p:sp>
        <p:nvSpPr>
          <p:cNvPr id="23" name="Ellipse 22">
            <a:extLst>
              <a:ext uri="{FF2B5EF4-FFF2-40B4-BE49-F238E27FC236}">
                <a16:creationId xmlns:a16="http://schemas.microsoft.com/office/drawing/2014/main" id="{D721EF65-8F05-4F1A-9448-8738075A9243}"/>
              </a:ext>
            </a:extLst>
          </p:cNvPr>
          <p:cNvSpPr/>
          <p:nvPr/>
        </p:nvSpPr>
        <p:spPr>
          <a:xfrm>
            <a:off x="7169363" y="1728947"/>
            <a:ext cx="288000" cy="288000"/>
          </a:xfrm>
          <a:prstGeom prst="ellipse">
            <a:avLst/>
          </a:prstGeom>
          <a:solidFill>
            <a:schemeClr val="bg1">
              <a:lumMod val="8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b="1">
                <a:solidFill>
                  <a:srgbClr val="004A84"/>
                </a:solidFill>
                <a:latin typeface="Montserrat" panose="00000500000000000000" pitchFamily="2" charset="0"/>
              </a:rPr>
              <a:t>3</a:t>
            </a:r>
          </a:p>
        </p:txBody>
      </p:sp>
      <p:sp>
        <p:nvSpPr>
          <p:cNvPr id="24" name="Ellipse 23">
            <a:extLst>
              <a:ext uri="{FF2B5EF4-FFF2-40B4-BE49-F238E27FC236}">
                <a16:creationId xmlns:a16="http://schemas.microsoft.com/office/drawing/2014/main" id="{27BC658A-2C80-45FC-82AF-C99D194811BE}"/>
              </a:ext>
            </a:extLst>
          </p:cNvPr>
          <p:cNvSpPr/>
          <p:nvPr/>
        </p:nvSpPr>
        <p:spPr>
          <a:xfrm>
            <a:off x="9899861" y="1727518"/>
            <a:ext cx="288000" cy="288000"/>
          </a:xfrm>
          <a:prstGeom prst="ellipse">
            <a:avLst/>
          </a:prstGeom>
          <a:solidFill>
            <a:schemeClr val="bg1">
              <a:lumMod val="8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b="1">
                <a:solidFill>
                  <a:srgbClr val="004A84"/>
                </a:solidFill>
                <a:latin typeface="Montserrat" panose="00000500000000000000" pitchFamily="2" charset="0"/>
              </a:rPr>
              <a:t>4</a:t>
            </a:r>
          </a:p>
        </p:txBody>
      </p:sp>
      <p:sp>
        <p:nvSpPr>
          <p:cNvPr id="4" name="ZoneTexte 10">
            <a:extLst>
              <a:ext uri="{FF2B5EF4-FFF2-40B4-BE49-F238E27FC236}">
                <a16:creationId xmlns:a16="http://schemas.microsoft.com/office/drawing/2014/main" id="{9E99F488-0469-CCB1-14CE-51AF1113F9DD}"/>
              </a:ext>
            </a:extLst>
          </p:cNvPr>
          <p:cNvSpPr txBox="1"/>
          <p:nvPr/>
        </p:nvSpPr>
        <p:spPr>
          <a:xfrm>
            <a:off x="1105948" y="2692206"/>
            <a:ext cx="1651219" cy="654025"/>
          </a:xfrm>
          <a:prstGeom prst="rect">
            <a:avLst/>
          </a:prstGeom>
          <a:solidFill>
            <a:schemeClr val="bg1"/>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 46%</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des jeunes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050" b="1"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Soit ~173</a:t>
            </a:r>
            <a:r>
              <a:rPr lang="fr-FR" sz="1050" b="1" dirty="0">
                <a:solidFill>
                  <a:schemeClr val="bg1">
                    <a:lumMod val="65000"/>
                  </a:schemeClr>
                </a:solidFill>
                <a:latin typeface="Montserrat" panose="00000500000000000000" pitchFamily="2" charset="0"/>
                <a:cs typeface="Calibri" panose="020F0502020204030204" pitchFamily="34" charset="0"/>
              </a:rPr>
              <a:t>.000 jeunes</a:t>
            </a:r>
            <a:endParaRPr kumimoji="0" lang="fr-FR" sz="1050" b="1"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endParaRPr>
          </a:p>
        </p:txBody>
      </p:sp>
      <p:sp>
        <p:nvSpPr>
          <p:cNvPr id="6" name="ZoneTexte 16">
            <a:extLst>
              <a:ext uri="{FF2B5EF4-FFF2-40B4-BE49-F238E27FC236}">
                <a16:creationId xmlns:a16="http://schemas.microsoft.com/office/drawing/2014/main" id="{ECA709EC-BCE3-C227-AC31-5F1F011B272F}"/>
              </a:ext>
            </a:extLst>
          </p:cNvPr>
          <p:cNvSpPr txBox="1"/>
          <p:nvPr/>
        </p:nvSpPr>
        <p:spPr>
          <a:xfrm>
            <a:off x="6287809" y="2749967"/>
            <a:ext cx="1984203" cy="677108"/>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 20%</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des jeunes</a:t>
            </a:r>
          </a:p>
          <a:p>
            <a:pPr algn="ctr" defTabSz="457200">
              <a:defRPr/>
            </a:pPr>
            <a:r>
              <a:rPr lang="fr-FR" sz="1050" b="1" dirty="0">
                <a:solidFill>
                  <a:schemeClr val="bg1">
                    <a:lumMod val="65000"/>
                  </a:schemeClr>
                </a:solidFill>
                <a:latin typeface="Montserrat" panose="00000500000000000000" pitchFamily="2" charset="0"/>
                <a:cs typeface="Calibri" panose="020F0502020204030204" pitchFamily="34" charset="0"/>
              </a:rPr>
              <a:t>Soit ~78.000 jeunes</a:t>
            </a:r>
          </a:p>
        </p:txBody>
      </p:sp>
      <p:sp>
        <p:nvSpPr>
          <p:cNvPr id="14" name="ZoneTexte 17">
            <a:extLst>
              <a:ext uri="{FF2B5EF4-FFF2-40B4-BE49-F238E27FC236}">
                <a16:creationId xmlns:a16="http://schemas.microsoft.com/office/drawing/2014/main" id="{1E7BEFB8-CD73-BADB-31BF-A265C0EF58B1}"/>
              </a:ext>
            </a:extLst>
          </p:cNvPr>
          <p:cNvSpPr txBox="1"/>
          <p:nvPr/>
        </p:nvSpPr>
        <p:spPr>
          <a:xfrm>
            <a:off x="9190490" y="2692206"/>
            <a:ext cx="1639837" cy="65402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accent3"/>
                </a:solidFill>
                <a:effectLst/>
                <a:uLnTx/>
                <a:uFillTx/>
                <a:latin typeface="Montserrat" panose="00000500000000000000" pitchFamily="2" charset="0"/>
                <a:cs typeface="Calibri" panose="020F0502020204030204" pitchFamily="34" charset="0"/>
              </a:rPr>
              <a:t>~ 13%</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accent3"/>
                </a:solidFill>
                <a:effectLst/>
                <a:uLnTx/>
                <a:uFillTx/>
                <a:latin typeface="Montserrat" panose="00000500000000000000" pitchFamily="2" charset="0"/>
                <a:cs typeface="Calibri" panose="020F0502020204030204" pitchFamily="34" charset="0"/>
              </a:rPr>
              <a:t>des jeunes</a:t>
            </a:r>
          </a:p>
          <a:p>
            <a:pPr algn="ctr" defTabSz="457200">
              <a:defRPr/>
            </a:pPr>
            <a:r>
              <a:rPr lang="fr-FR" sz="1050" b="1" dirty="0">
                <a:solidFill>
                  <a:schemeClr val="accent3"/>
                </a:solidFill>
                <a:latin typeface="Montserrat" panose="00000500000000000000" pitchFamily="2" charset="0"/>
                <a:cs typeface="Calibri" panose="020F0502020204030204" pitchFamily="34" charset="0"/>
              </a:rPr>
              <a:t>Soit ~46.000 jeunes</a:t>
            </a:r>
          </a:p>
        </p:txBody>
      </p:sp>
      <p:sp>
        <p:nvSpPr>
          <p:cNvPr id="21" name="ZoneTexte 15">
            <a:extLst>
              <a:ext uri="{FF2B5EF4-FFF2-40B4-BE49-F238E27FC236}">
                <a16:creationId xmlns:a16="http://schemas.microsoft.com/office/drawing/2014/main" id="{5FA22268-C8DD-8CA5-A544-F59E70EF3EC4}"/>
              </a:ext>
            </a:extLst>
          </p:cNvPr>
          <p:cNvSpPr txBox="1"/>
          <p:nvPr/>
        </p:nvSpPr>
        <p:spPr>
          <a:xfrm>
            <a:off x="3541953" y="2749967"/>
            <a:ext cx="1639837" cy="65402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rgbClr val="A6A6A6"/>
                </a:solidFill>
                <a:effectLst/>
                <a:uLnTx/>
                <a:uFillTx/>
                <a:latin typeface="Montserrat" panose="00000500000000000000" pitchFamily="2" charset="0"/>
                <a:cs typeface="Calibri" panose="020F0502020204030204" pitchFamily="34" charset="0"/>
              </a:rPr>
              <a:t>~ 2</a:t>
            </a:r>
            <a:r>
              <a:rPr lang="fr-FR" sz="1300" b="1" dirty="0">
                <a:solidFill>
                  <a:srgbClr val="A6A6A6"/>
                </a:solidFill>
                <a:latin typeface="Montserrat" panose="00000500000000000000" pitchFamily="2" charset="0"/>
                <a:cs typeface="Calibri" panose="020F0502020204030204" pitchFamily="34" charset="0"/>
              </a:rPr>
              <a:t>1</a:t>
            </a:r>
            <a:r>
              <a:rPr kumimoji="0" lang="fr-FR" sz="1300" b="1" i="0" u="none" strike="noStrike" kern="1200" cap="none" spc="0" normalizeH="0" baseline="0" noProof="0" dirty="0">
                <a:ln>
                  <a:noFill/>
                </a:ln>
                <a:solidFill>
                  <a:srgbClr val="A6A6A6"/>
                </a:solidFill>
                <a:effectLst/>
                <a:uLnTx/>
                <a:uFillTx/>
                <a:latin typeface="Montserrat" panose="00000500000000000000" pitchFamily="2" charset="0"/>
                <a:cs typeface="Calibri" panose="020F0502020204030204" pitchFamily="34" charset="0"/>
              </a:rPr>
              <a: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rgbClr val="A6A6A6"/>
                </a:solidFill>
                <a:effectLst/>
                <a:uLnTx/>
                <a:uFillTx/>
                <a:latin typeface="Montserrat" panose="00000500000000000000" pitchFamily="2" charset="0"/>
                <a:cs typeface="Calibri" panose="020F0502020204030204" pitchFamily="34" charset="0"/>
              </a:rPr>
              <a:t>des jeunes</a:t>
            </a:r>
          </a:p>
          <a:p>
            <a:pPr algn="ctr" defTabSz="457200">
              <a:defRPr/>
            </a:pPr>
            <a:r>
              <a:rPr lang="fr-FR" sz="1050" b="1" dirty="0">
                <a:solidFill>
                  <a:srgbClr val="A6A6A6"/>
                </a:solidFill>
                <a:latin typeface="Montserrat" panose="00000500000000000000" pitchFamily="2" charset="0"/>
                <a:cs typeface="Calibri" panose="020F0502020204030204" pitchFamily="34" charset="0"/>
              </a:rPr>
              <a:t>Soit ~80.000 jeunes</a:t>
            </a:r>
          </a:p>
        </p:txBody>
      </p:sp>
    </p:spTree>
    <p:extLst>
      <p:ext uri="{BB962C8B-B14F-4D97-AF65-F5344CB8AC3E}">
        <p14:creationId xmlns:p14="http://schemas.microsoft.com/office/powerpoint/2010/main" val="10032536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C7DBE25-B4E3-4C43-B96B-4D6815013C89}"/>
              </a:ext>
            </a:extLst>
          </p:cNvPr>
          <p:cNvSpPr/>
          <p:nvPr/>
        </p:nvSpPr>
        <p:spPr>
          <a:xfrm>
            <a:off x="3820725" y="1891527"/>
            <a:ext cx="1722923" cy="6978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297" algn="ctr">
              <a:spcAft>
                <a:spcPts val="1000"/>
              </a:spcAft>
            </a:pPr>
            <a:r>
              <a:rPr lang="fr-FR" sz="1400" b="1" dirty="0">
                <a:solidFill>
                  <a:schemeClr val="bg1"/>
                </a:solidFill>
                <a:latin typeface="Montserrat" panose="00000500000000000000" pitchFamily="2" charset="0"/>
                <a:cs typeface="Calibri" panose="020F0502020204030204" pitchFamily="34" charset="0"/>
              </a:rPr>
              <a:t>Appartements individuels</a:t>
            </a:r>
          </a:p>
        </p:txBody>
      </p:sp>
      <p:sp>
        <p:nvSpPr>
          <p:cNvPr id="14" name="Rectangle 13">
            <a:extLst>
              <a:ext uri="{FF2B5EF4-FFF2-40B4-BE49-F238E27FC236}">
                <a16:creationId xmlns:a16="http://schemas.microsoft.com/office/drawing/2014/main" id="{2DED1538-1CA1-4B91-A8FC-2AC27A50C24E}"/>
              </a:ext>
            </a:extLst>
          </p:cNvPr>
          <p:cNvSpPr/>
          <p:nvPr/>
        </p:nvSpPr>
        <p:spPr>
          <a:xfrm>
            <a:off x="6466073" y="1883768"/>
            <a:ext cx="1722923" cy="6978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297" algn="ctr">
              <a:spcAft>
                <a:spcPts val="1000"/>
              </a:spcAft>
            </a:pPr>
            <a:r>
              <a:rPr lang="fr-FR" sz="1400" b="1" dirty="0">
                <a:solidFill>
                  <a:schemeClr val="bg1"/>
                </a:solidFill>
                <a:latin typeface="Montserrat" panose="00000500000000000000" pitchFamily="2" charset="0"/>
                <a:cs typeface="Calibri" panose="020F0502020204030204" pitchFamily="34" charset="0"/>
              </a:rPr>
              <a:t>Internat classique</a:t>
            </a:r>
          </a:p>
        </p:txBody>
      </p:sp>
      <p:sp>
        <p:nvSpPr>
          <p:cNvPr id="3" name="Sous-titre 6">
            <a:extLst>
              <a:ext uri="{FF2B5EF4-FFF2-40B4-BE49-F238E27FC236}">
                <a16:creationId xmlns:a16="http://schemas.microsoft.com/office/drawing/2014/main" id="{C80D03CC-8038-F4AA-CBF1-C08F58D9C1AF}"/>
              </a:ext>
            </a:extLst>
          </p:cNvPr>
          <p:cNvSpPr txBox="1">
            <a:spLocks/>
          </p:cNvSpPr>
          <p:nvPr/>
        </p:nvSpPr>
        <p:spPr>
          <a:xfrm>
            <a:off x="9378282" y="2563500"/>
            <a:ext cx="2042334" cy="2419431"/>
          </a:xfrm>
          <a:prstGeom prst="rect">
            <a:avLst/>
          </a:prstGeom>
        </p:spPr>
        <p:txBody>
          <a:bodyPr vert="horz" lIns="0" tIns="45720" rIns="0" bIns="45720" numCol="1" rtlCol="0" anchor="t">
            <a:noAutofit/>
          </a:bodyPr>
          <a:lstStyle>
            <a:lvl1pPr marL="114300" indent="0" algn="l" defTabSz="914400" rtl="0" eaLnBrk="1" latinLnBrk="0" hangingPunct="1">
              <a:lnSpc>
                <a:spcPct val="120000"/>
              </a:lnSpc>
              <a:spcBef>
                <a:spcPct val="20000"/>
              </a:spcBef>
              <a:buClr>
                <a:srgbClr val="0092D2"/>
              </a:buClr>
              <a:buFont typeface="Arial"/>
              <a:buNone/>
              <a:defRPr lang="fr-FR" sz="1500" b="0" i="0" u="sng" kern="1500" baseline="0">
                <a:solidFill>
                  <a:srgbClr val="0092D2"/>
                </a:solidFill>
                <a:uFillTx/>
                <a:latin typeface="Oswald Bold"/>
                <a:ea typeface="+mn-ea"/>
                <a:cs typeface="Oswald Bold"/>
              </a:defRPr>
            </a:lvl1pPr>
            <a:lvl2pPr marL="582930" indent="-171450" algn="l" defTabSz="914400" rtl="0" eaLnBrk="1" latinLnBrk="0" hangingPunct="1">
              <a:lnSpc>
                <a:spcPct val="120000"/>
              </a:lnSpc>
              <a:spcBef>
                <a:spcPct val="20000"/>
              </a:spcBef>
              <a:buClr>
                <a:srgbClr val="0092D2"/>
              </a:buClr>
              <a:buFont typeface="Arial"/>
              <a:buChar char="•"/>
              <a:defRPr lang="fr-FR" sz="1200" b="0" i="0" u="none" kern="1500" baseline="0" dirty="0" smtClean="0">
                <a:solidFill>
                  <a:srgbClr val="505150"/>
                </a:solidFill>
                <a:uFillTx/>
                <a:latin typeface="Century Gothic"/>
                <a:ea typeface="+mn-ea"/>
                <a:cs typeface="Century Gothic"/>
              </a:defRPr>
            </a:lvl2pPr>
            <a:lvl3pPr marL="948690" indent="-171450" algn="l" defTabSz="914400" rtl="0" eaLnBrk="1" latinLnBrk="0" hangingPunct="1">
              <a:lnSpc>
                <a:spcPct val="120000"/>
              </a:lnSpc>
              <a:spcBef>
                <a:spcPct val="20000"/>
              </a:spcBef>
              <a:buClr>
                <a:srgbClr val="0092D2"/>
              </a:buClr>
              <a:buSzPct val="100000"/>
              <a:buFont typeface="Lucida Grande"/>
              <a:buChar char="-"/>
              <a:defRPr lang="fr-FR" sz="1200" b="0" i="0" u="none" kern="1500" baseline="0" dirty="0" smtClean="0">
                <a:solidFill>
                  <a:srgbClr val="505150"/>
                </a:solidFill>
                <a:uFillTx/>
                <a:latin typeface="Century Gothic"/>
                <a:ea typeface="+mn-ea"/>
                <a:cs typeface="Century Gothic"/>
              </a:defRPr>
            </a:lvl3pPr>
            <a:lvl4pPr marL="1223010" indent="-171450" algn="l" defTabSz="914400" rtl="0" eaLnBrk="1" latinLnBrk="0" hangingPunct="1">
              <a:lnSpc>
                <a:spcPct val="120000"/>
              </a:lnSpc>
              <a:spcBef>
                <a:spcPct val="20000"/>
              </a:spcBef>
              <a:buClr>
                <a:srgbClr val="0092D2"/>
              </a:buClr>
              <a:buFont typeface="Lucida Grande"/>
              <a:buChar char="&gt;"/>
              <a:defRPr lang="fr-FR" sz="1200" b="0" i="0" u="none" kern="1500" baseline="0" dirty="0" smtClean="0">
                <a:solidFill>
                  <a:srgbClr val="505150"/>
                </a:solidFill>
                <a:uFillTx/>
                <a:latin typeface="Century Gothic"/>
                <a:ea typeface="+mn-ea"/>
                <a:cs typeface="Century Gothic"/>
              </a:defRPr>
            </a:lvl4pPr>
            <a:lvl5pPr marL="1325880" indent="0" algn="l" defTabSz="914400" rtl="0" eaLnBrk="1" latinLnBrk="0" hangingPunct="1">
              <a:lnSpc>
                <a:spcPct val="120000"/>
              </a:lnSpc>
              <a:spcBef>
                <a:spcPct val="20000"/>
              </a:spcBef>
              <a:buClr>
                <a:srgbClr val="0092D2"/>
              </a:buClr>
              <a:buFont typeface="Arial"/>
              <a:buNone/>
              <a:defRPr lang="en-US" sz="1200" b="0" i="0" u="none" kern="1500" baseline="0" dirty="0">
                <a:solidFill>
                  <a:srgbClr val="505150"/>
                </a:solidFill>
                <a:uFillTx/>
                <a:latin typeface="Century Gothic"/>
                <a:ea typeface="+mn-ea"/>
                <a:cs typeface="Century Gothic"/>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297">
              <a:lnSpc>
                <a:spcPct val="100000"/>
              </a:lnSpc>
              <a:buClr>
                <a:srgbClr val="3065A2"/>
              </a:buClr>
              <a:buSzPct val="140000"/>
            </a:pPr>
            <a:r>
              <a:rPr lang="fr-FR" sz="1300" u="none" dirty="0">
                <a:solidFill>
                  <a:schemeClr val="tx1"/>
                </a:solidFill>
                <a:latin typeface="Montserrat" panose="00000500000000000000" pitchFamily="2" charset="0"/>
              </a:rPr>
              <a:t>Le recours à des </a:t>
            </a:r>
            <a:r>
              <a:rPr lang="fr-FR" sz="1300" b="1" u="none" dirty="0">
                <a:solidFill>
                  <a:schemeClr val="tx1"/>
                </a:solidFill>
                <a:latin typeface="Montserrat" panose="00000500000000000000" pitchFamily="2" charset="0"/>
              </a:rPr>
              <a:t>modes d’hébergement alternatifs a crû de 180 % </a:t>
            </a:r>
            <a:r>
              <a:rPr lang="fr-FR" sz="1300" u="none" dirty="0">
                <a:solidFill>
                  <a:schemeClr val="tx1"/>
                </a:solidFill>
                <a:latin typeface="Montserrat" panose="00000500000000000000" pitchFamily="2" charset="0"/>
              </a:rPr>
              <a:t>entre 2009 et 2017</a:t>
            </a:r>
          </a:p>
          <a:p>
            <a:pPr marL="400041" indent="-285744">
              <a:lnSpc>
                <a:spcPct val="100000"/>
              </a:lnSpc>
              <a:buClr>
                <a:srgbClr val="3065A2"/>
              </a:buClr>
              <a:buSzPct val="140000"/>
              <a:buFont typeface="Arial" panose="020B0604020202020204" pitchFamily="34" charset="0"/>
              <a:buChar char="•"/>
            </a:pPr>
            <a:endParaRPr lang="fr-FR" sz="1300" u="none" dirty="0">
              <a:solidFill>
                <a:schemeClr val="tx1"/>
              </a:solidFill>
              <a:latin typeface="Montserrat" panose="00000500000000000000" pitchFamily="2" charset="0"/>
            </a:endParaRPr>
          </a:p>
          <a:p>
            <a:pPr marL="114297">
              <a:lnSpc>
                <a:spcPct val="100000"/>
              </a:lnSpc>
              <a:buClr>
                <a:srgbClr val="3065A2"/>
              </a:buClr>
              <a:buSzPct val="140000"/>
            </a:pPr>
            <a:r>
              <a:rPr lang="fr-FR" sz="1300" u="none" dirty="0">
                <a:solidFill>
                  <a:schemeClr val="tx1"/>
                </a:solidFill>
                <a:latin typeface="Montserrat" panose="00000500000000000000" pitchFamily="2" charset="0"/>
              </a:rPr>
              <a:t>Depuis février 2024, </a:t>
            </a:r>
            <a:r>
              <a:rPr lang="fr-FR" sz="1300" b="1" u="none" dirty="0">
                <a:solidFill>
                  <a:schemeClr val="tx1"/>
                </a:solidFill>
                <a:latin typeface="Montserrat" panose="00000500000000000000" pitchFamily="2" charset="0"/>
              </a:rPr>
              <a:t>l’hébergement des jeunes pris en charge par l’ASE en hôtel est interdit</a:t>
            </a:r>
          </a:p>
        </p:txBody>
      </p:sp>
      <p:sp>
        <p:nvSpPr>
          <p:cNvPr id="4" name="Titre 12">
            <a:extLst>
              <a:ext uri="{FF2B5EF4-FFF2-40B4-BE49-F238E27FC236}">
                <a16:creationId xmlns:a16="http://schemas.microsoft.com/office/drawing/2014/main" id="{2C647B13-C305-BB41-1A80-0C1828A5A8C7}"/>
              </a:ext>
            </a:extLst>
          </p:cNvPr>
          <p:cNvSpPr>
            <a:spLocks noGrp="1"/>
          </p:cNvSpPr>
          <p:nvPr>
            <p:ph type="title"/>
          </p:nvPr>
        </p:nvSpPr>
        <p:spPr>
          <a:xfrm>
            <a:off x="561753" y="367190"/>
            <a:ext cx="11068493" cy="809877"/>
          </a:xfrm>
        </p:spPr>
        <p:txBody>
          <a:bodyPr vert="horz"/>
          <a:lstStyle/>
          <a:p>
            <a:r>
              <a:rPr lang="fr-FR" sz="1800" dirty="0">
                <a:solidFill>
                  <a:schemeClr val="accent1"/>
                </a:solidFill>
              </a:rPr>
              <a:t>Parcours d’un enfant de 0 à 18 ans </a:t>
            </a:r>
            <a:br>
              <a:rPr lang="fr-FR" sz="2400" dirty="0">
                <a:solidFill>
                  <a:schemeClr val="accent1"/>
                </a:solidFill>
              </a:rPr>
            </a:br>
            <a:r>
              <a:rPr lang="fr-FR" sz="2400" dirty="0"/>
              <a:t>L</a:t>
            </a:r>
            <a:r>
              <a:rPr lang="fr-FR" dirty="0"/>
              <a:t>es autres moyens d’hébergement</a:t>
            </a:r>
          </a:p>
        </p:txBody>
      </p:sp>
      <p:sp>
        <p:nvSpPr>
          <p:cNvPr id="2" name="Rectangle 1">
            <a:extLst>
              <a:ext uri="{FF2B5EF4-FFF2-40B4-BE49-F238E27FC236}">
                <a16:creationId xmlns:a16="http://schemas.microsoft.com/office/drawing/2014/main" id="{DFF4F85F-DC23-3B1C-68B4-7A343A71AF29}"/>
              </a:ext>
            </a:extLst>
          </p:cNvPr>
          <p:cNvSpPr/>
          <p:nvPr/>
        </p:nvSpPr>
        <p:spPr>
          <a:xfrm>
            <a:off x="1060405" y="1883768"/>
            <a:ext cx="1931554" cy="6978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297" algn="ctr">
              <a:spcAft>
                <a:spcPts val="1000"/>
              </a:spcAft>
            </a:pPr>
            <a:r>
              <a:rPr lang="fr-FR" sz="1400" b="1" dirty="0">
                <a:solidFill>
                  <a:schemeClr val="bg1"/>
                </a:solidFill>
                <a:latin typeface="Montserrat" panose="00000500000000000000" pitchFamily="2" charset="0"/>
                <a:cs typeface="Calibri" panose="020F0502020204030204" pitchFamily="34" charset="0"/>
              </a:rPr>
              <a:t>Hôtel</a:t>
            </a:r>
          </a:p>
        </p:txBody>
      </p:sp>
      <p:sp>
        <p:nvSpPr>
          <p:cNvPr id="7" name="Espace réservé du contenu 10">
            <a:extLst>
              <a:ext uri="{FF2B5EF4-FFF2-40B4-BE49-F238E27FC236}">
                <a16:creationId xmlns:a16="http://schemas.microsoft.com/office/drawing/2014/main" id="{4B50F0F0-9176-DDD7-EA5F-95606ED92D26}"/>
              </a:ext>
            </a:extLst>
          </p:cNvPr>
          <p:cNvSpPr>
            <a:spLocks noGrp="1"/>
          </p:cNvSpPr>
          <p:nvPr>
            <p:ph idx="1"/>
          </p:nvPr>
        </p:nvSpPr>
        <p:spPr>
          <a:xfrm>
            <a:off x="797433" y="2767519"/>
            <a:ext cx="2248867" cy="2237044"/>
          </a:xfrm>
        </p:spPr>
        <p:txBody>
          <a:bodyPr>
            <a:noAutofit/>
          </a:bodyPr>
          <a:lstStyle/>
          <a:p>
            <a:pPr marL="285744" indent="-285744">
              <a:lnSpc>
                <a:spcPct val="100000"/>
              </a:lnSpc>
              <a:spcBef>
                <a:spcPts val="300"/>
              </a:spcBef>
              <a:spcAft>
                <a:spcPts val="300"/>
              </a:spcAft>
              <a:buFont typeface="Arial" panose="020B0604020202020204" pitchFamily="34" charset="0"/>
              <a:buChar char="•"/>
              <a:defRPr/>
            </a:pPr>
            <a:r>
              <a:rPr lang="fr-FR" sz="1200" dirty="0">
                <a:solidFill>
                  <a:schemeClr val="tx1"/>
                </a:solidFill>
                <a:latin typeface="Montserrat" panose="00000500000000000000" pitchFamily="2" charset="0"/>
                <a:cs typeface="Calibri" panose="020F0502020204030204" pitchFamily="34" charset="0"/>
              </a:rPr>
              <a:t>Placement d’adolescents en </a:t>
            </a:r>
            <a:r>
              <a:rPr lang="fr-FR" sz="1200" b="1" dirty="0">
                <a:solidFill>
                  <a:schemeClr val="tx1"/>
                </a:solidFill>
                <a:latin typeface="Montserrat" panose="00000500000000000000" pitchFamily="2" charset="0"/>
                <a:cs typeface="Calibri" panose="020F0502020204030204" pitchFamily="34" charset="0"/>
              </a:rPr>
              <a:t>chambres individuelles </a:t>
            </a:r>
            <a:r>
              <a:rPr lang="fr-FR" sz="1200" dirty="0">
                <a:solidFill>
                  <a:schemeClr val="tx1"/>
                </a:solidFill>
                <a:latin typeface="Montserrat" panose="00000500000000000000" pitchFamily="2" charset="0"/>
                <a:cs typeface="Calibri" panose="020F0502020204030204" pitchFamily="34" charset="0"/>
              </a:rPr>
              <a:t>payées par l’ASE</a:t>
            </a:r>
          </a:p>
          <a:p>
            <a:pPr marL="285744" indent="-285744">
              <a:lnSpc>
                <a:spcPct val="100000"/>
              </a:lnSpc>
              <a:spcBef>
                <a:spcPts val="300"/>
              </a:spcBef>
              <a:spcAft>
                <a:spcPts val="300"/>
              </a:spcAft>
              <a:buFont typeface="Arial" panose="020B0604020202020204" pitchFamily="34" charset="0"/>
              <a:buChar char="•"/>
              <a:defRPr/>
            </a:pPr>
            <a:r>
              <a:rPr lang="fr-FR" sz="1200" dirty="0">
                <a:solidFill>
                  <a:schemeClr val="tx1"/>
                </a:solidFill>
                <a:latin typeface="Montserrat" panose="00000500000000000000" pitchFamily="2" charset="0"/>
                <a:cs typeface="Calibri" panose="020F0502020204030204" pitchFamily="34" charset="0"/>
              </a:rPr>
              <a:t>Les adolescents placés en hôtels sont sensés recevoir une </a:t>
            </a:r>
            <a:r>
              <a:rPr lang="fr-FR" sz="1200" b="1" dirty="0">
                <a:solidFill>
                  <a:schemeClr val="tx1"/>
                </a:solidFill>
                <a:latin typeface="Montserrat" panose="00000500000000000000" pitchFamily="2" charset="0"/>
                <a:cs typeface="Calibri" panose="020F0502020204030204" pitchFamily="34" charset="0"/>
              </a:rPr>
              <a:t>visite régulière de leur éducateur</a:t>
            </a:r>
          </a:p>
          <a:p>
            <a:pPr marL="285744" indent="-285744">
              <a:lnSpc>
                <a:spcPct val="100000"/>
              </a:lnSpc>
              <a:spcBef>
                <a:spcPts val="300"/>
              </a:spcBef>
              <a:spcAft>
                <a:spcPts val="300"/>
              </a:spcAft>
              <a:buFont typeface="Arial" panose="020B0604020202020204" pitchFamily="34" charset="0"/>
              <a:buChar char="•"/>
              <a:defRPr/>
            </a:pPr>
            <a:r>
              <a:rPr lang="fr-FR" b="1" dirty="0">
                <a:solidFill>
                  <a:schemeClr val="tx1"/>
                </a:solidFill>
                <a:latin typeface="Montserrat" panose="00000500000000000000" pitchFamily="2" charset="0"/>
                <a:cs typeface="Calibri" panose="020F0502020204030204" pitchFamily="34" charset="0"/>
              </a:rPr>
              <a:t>En 2019, 95% des enfants placés </a:t>
            </a:r>
            <a:r>
              <a:rPr lang="fr-FR" dirty="0">
                <a:solidFill>
                  <a:schemeClr val="tx1"/>
                </a:solidFill>
                <a:latin typeface="Montserrat" panose="00000500000000000000" pitchFamily="2" charset="0"/>
                <a:cs typeface="Calibri" panose="020F0502020204030204" pitchFamily="34" charset="0"/>
              </a:rPr>
              <a:t>en hôtel étaient des </a:t>
            </a:r>
            <a:r>
              <a:rPr lang="fr-FR" b="1" dirty="0">
                <a:solidFill>
                  <a:schemeClr val="tx1"/>
                </a:solidFill>
                <a:latin typeface="Montserrat" panose="00000500000000000000" pitchFamily="2" charset="0"/>
                <a:cs typeface="Calibri" panose="020F0502020204030204" pitchFamily="34" charset="0"/>
              </a:rPr>
              <a:t>MNA</a:t>
            </a:r>
          </a:p>
          <a:p>
            <a:pPr marL="285744" indent="-285744">
              <a:buFont typeface="Arial" panose="020B0604020202020204" pitchFamily="34" charset="0"/>
              <a:buChar char="•"/>
              <a:defRPr/>
            </a:pPr>
            <a:endParaRPr lang="fr-FR" sz="1200" dirty="0">
              <a:solidFill>
                <a:schemeClr val="tx1"/>
              </a:solidFill>
              <a:latin typeface="Montserrat" panose="00000500000000000000" pitchFamily="2" charset="0"/>
              <a:cs typeface="Calibri" panose="020F0502020204030204" pitchFamily="34" charset="0"/>
            </a:endParaRPr>
          </a:p>
          <a:p>
            <a:pPr marL="0"/>
            <a:endParaRPr lang="fr-FR" dirty="0">
              <a:solidFill>
                <a:schemeClr val="tx1"/>
              </a:solidFill>
              <a:latin typeface="Montserrat" panose="00000500000000000000" pitchFamily="2" charset="0"/>
              <a:cs typeface="Calibri" panose="020F0502020204030204" pitchFamily="34" charset="0"/>
            </a:endParaRPr>
          </a:p>
        </p:txBody>
      </p:sp>
      <p:sp>
        <p:nvSpPr>
          <p:cNvPr id="10" name="Espace réservé du contenu 10">
            <a:extLst>
              <a:ext uri="{FF2B5EF4-FFF2-40B4-BE49-F238E27FC236}">
                <a16:creationId xmlns:a16="http://schemas.microsoft.com/office/drawing/2014/main" id="{49048B5F-D6C8-E5E5-9AF0-6CC0D772ADB5}"/>
              </a:ext>
            </a:extLst>
          </p:cNvPr>
          <p:cNvSpPr txBox="1">
            <a:spLocks/>
          </p:cNvSpPr>
          <p:nvPr/>
        </p:nvSpPr>
        <p:spPr>
          <a:xfrm>
            <a:off x="3557756" y="2721302"/>
            <a:ext cx="2248861" cy="2237044"/>
          </a:xfrm>
          <a:prstGeom prst="rect">
            <a:avLst/>
          </a:prstGeom>
        </p:spPr>
        <p:txBody>
          <a:bodyPr vert="horz" lIns="0" tIns="45720" rIns="0" bIns="45720" numCol="1" rtlCol="0" anchor="t">
            <a:noAutofit/>
          </a:bodyPr>
          <a:lstStyle>
            <a:lvl1pPr marL="112950" indent="0" algn="l" defTabSz="914400" rtl="0" eaLnBrk="1" latinLnBrk="0" hangingPunct="1">
              <a:lnSpc>
                <a:spcPct val="120000"/>
              </a:lnSpc>
              <a:spcBef>
                <a:spcPct val="20000"/>
              </a:spcBef>
              <a:buClr>
                <a:srgbClr val="0092D2"/>
              </a:buClr>
              <a:buFont typeface="Arial"/>
              <a:buNone/>
              <a:defRPr lang="fr-FR" sz="1200" b="0" i="0" u="none" kern="1500" baseline="0">
                <a:solidFill>
                  <a:srgbClr val="505150"/>
                </a:solidFill>
                <a:uFillTx/>
                <a:latin typeface="Century Gothic"/>
                <a:ea typeface="+mn-ea"/>
                <a:cs typeface="Century Gothic"/>
              </a:defRPr>
            </a:lvl1pPr>
            <a:lvl2pPr marL="581580" indent="-171450" algn="l" defTabSz="914400" rtl="0" eaLnBrk="1" latinLnBrk="0" hangingPunct="1">
              <a:lnSpc>
                <a:spcPct val="120000"/>
              </a:lnSpc>
              <a:spcBef>
                <a:spcPct val="20000"/>
              </a:spcBef>
              <a:buClr>
                <a:srgbClr val="0092D2"/>
              </a:buClr>
              <a:buFont typeface="Arial"/>
              <a:buChar char="•"/>
              <a:defRPr lang="fr-FR" sz="1200" b="0" i="0" u="none" kern="1500" baseline="0">
                <a:solidFill>
                  <a:srgbClr val="505150"/>
                </a:solidFill>
                <a:uFillTx/>
                <a:latin typeface="Century Gothic"/>
                <a:ea typeface="+mn-ea"/>
                <a:cs typeface="Century Gothic"/>
              </a:defRPr>
            </a:lvl2pPr>
            <a:lvl3pPr marL="947340" indent="-171450" algn="l" defTabSz="914400" rtl="0" eaLnBrk="1" latinLnBrk="0" hangingPunct="1">
              <a:lnSpc>
                <a:spcPct val="120000"/>
              </a:lnSpc>
              <a:spcBef>
                <a:spcPct val="20000"/>
              </a:spcBef>
              <a:buClr>
                <a:srgbClr val="0092D2"/>
              </a:buClr>
              <a:buSzPct val="100000"/>
              <a:buFont typeface="Lucida Grande"/>
              <a:buChar char="-"/>
              <a:defRPr lang="fr-FR" sz="1200" b="0" i="0" u="none" kern="1500" baseline="0">
                <a:solidFill>
                  <a:srgbClr val="505150"/>
                </a:solidFill>
                <a:uFillTx/>
                <a:latin typeface="Century Gothic"/>
                <a:ea typeface="+mn-ea"/>
                <a:cs typeface="Century Gothic"/>
              </a:defRPr>
            </a:lvl3pPr>
            <a:lvl4pPr marL="1221660" indent="-171450" algn="l" defTabSz="914400" rtl="0" eaLnBrk="1" latinLnBrk="0" hangingPunct="1">
              <a:lnSpc>
                <a:spcPct val="120000"/>
              </a:lnSpc>
              <a:spcBef>
                <a:spcPct val="20000"/>
              </a:spcBef>
              <a:buClr>
                <a:srgbClr val="0092D2"/>
              </a:buClr>
              <a:buFont typeface="Lucida Grande"/>
              <a:buChar char="&gt;"/>
              <a:defRPr lang="fr-FR" sz="1200" b="0" i="0" u="none" kern="1500" baseline="0">
                <a:solidFill>
                  <a:srgbClr val="505150"/>
                </a:solidFill>
                <a:uFillTx/>
                <a:latin typeface="Century Gothic"/>
                <a:ea typeface="+mn-ea"/>
                <a:cs typeface="Century Gothic"/>
              </a:defRPr>
            </a:lvl4pPr>
            <a:lvl5pPr marL="1324530" indent="0" algn="l" defTabSz="914400" rtl="0" eaLnBrk="1" latinLnBrk="0" hangingPunct="1">
              <a:lnSpc>
                <a:spcPct val="120000"/>
              </a:lnSpc>
              <a:spcBef>
                <a:spcPct val="20000"/>
              </a:spcBef>
              <a:buClr>
                <a:srgbClr val="0092D2"/>
              </a:buClr>
              <a:buFont typeface="Arial"/>
              <a:buNone/>
              <a:defRPr lang="en-US" sz="1200" b="0" i="0" u="none" kern="1500" baseline="0">
                <a:solidFill>
                  <a:srgbClr val="505150"/>
                </a:solidFill>
                <a:uFillTx/>
                <a:latin typeface="Century Gothic"/>
                <a:ea typeface="+mn-ea"/>
                <a:cs typeface="Century Gothic"/>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285744" indent="-285744">
              <a:spcBef>
                <a:spcPts val="300"/>
              </a:spcBef>
              <a:spcAft>
                <a:spcPts val="300"/>
              </a:spcAft>
              <a:buFont typeface="Arial" panose="020B0604020202020204" pitchFamily="34" charset="0"/>
              <a:buChar char="•"/>
              <a:defRPr/>
            </a:pPr>
            <a:r>
              <a:rPr lang="fr-FR" sz="1200" dirty="0">
                <a:solidFill>
                  <a:schemeClr val="tx1"/>
                </a:solidFill>
                <a:latin typeface="Montserrat" panose="00000500000000000000" pitchFamily="2" charset="0"/>
                <a:cs typeface="Calibri" panose="020F0502020204030204" pitchFamily="34" charset="0"/>
              </a:rPr>
              <a:t>Placement d’adolescents en </a:t>
            </a:r>
            <a:r>
              <a:rPr lang="fr-FR" sz="1200" b="1" dirty="0">
                <a:solidFill>
                  <a:schemeClr val="tx1"/>
                </a:solidFill>
                <a:latin typeface="Montserrat" panose="00000500000000000000" pitchFamily="2" charset="0"/>
                <a:cs typeface="Calibri" panose="020F0502020204030204" pitchFamily="34" charset="0"/>
              </a:rPr>
              <a:t>appartements individuels </a:t>
            </a:r>
            <a:r>
              <a:rPr lang="fr-FR" sz="1200" dirty="0">
                <a:solidFill>
                  <a:schemeClr val="tx1"/>
                </a:solidFill>
                <a:latin typeface="Montserrat" panose="00000500000000000000" pitchFamily="2" charset="0"/>
                <a:cs typeface="Calibri" panose="020F0502020204030204" pitchFamily="34" charset="0"/>
              </a:rPr>
              <a:t>payés par l’ASE</a:t>
            </a:r>
          </a:p>
          <a:p>
            <a:pPr marL="285744" indent="-285744">
              <a:spcBef>
                <a:spcPts val="300"/>
              </a:spcBef>
              <a:spcAft>
                <a:spcPts val="300"/>
              </a:spcAft>
              <a:buFont typeface="Arial" panose="020B0604020202020204" pitchFamily="34" charset="0"/>
              <a:buChar char="•"/>
              <a:defRPr/>
            </a:pPr>
            <a:r>
              <a:rPr lang="fr-FR" sz="1200" dirty="0">
                <a:solidFill>
                  <a:schemeClr val="tx1"/>
                </a:solidFill>
                <a:latin typeface="Montserrat" panose="00000500000000000000" pitchFamily="2" charset="0"/>
                <a:cs typeface="Calibri" panose="020F0502020204030204" pitchFamily="34" charset="0"/>
              </a:rPr>
              <a:t>Les adolescents reçoivent </a:t>
            </a:r>
            <a:r>
              <a:rPr lang="fr-FR" sz="1200" b="1" dirty="0">
                <a:solidFill>
                  <a:schemeClr val="tx1"/>
                </a:solidFill>
                <a:latin typeface="Montserrat" panose="00000500000000000000" pitchFamily="2" charset="0"/>
                <a:cs typeface="Calibri" panose="020F0502020204030204" pitchFamily="34" charset="0"/>
              </a:rPr>
              <a:t>une visite régulière </a:t>
            </a:r>
            <a:r>
              <a:rPr lang="fr-FR" sz="1200" dirty="0">
                <a:solidFill>
                  <a:schemeClr val="tx1"/>
                </a:solidFill>
                <a:latin typeface="Montserrat" panose="00000500000000000000" pitchFamily="2" charset="0"/>
                <a:cs typeface="Calibri" panose="020F0502020204030204" pitchFamily="34" charset="0"/>
              </a:rPr>
              <a:t>de leur éducateur</a:t>
            </a:r>
          </a:p>
          <a:p>
            <a:pPr marL="0"/>
            <a:endParaRPr lang="fr-FR" dirty="0">
              <a:solidFill>
                <a:schemeClr val="tx1"/>
              </a:solidFill>
              <a:latin typeface="Montserrat" panose="00000500000000000000" pitchFamily="2" charset="0"/>
              <a:cs typeface="Calibri" panose="020F0502020204030204" pitchFamily="34" charset="0"/>
            </a:endParaRPr>
          </a:p>
        </p:txBody>
      </p:sp>
      <p:sp>
        <p:nvSpPr>
          <p:cNvPr id="16" name="Espace réservé du contenu 10">
            <a:extLst>
              <a:ext uri="{FF2B5EF4-FFF2-40B4-BE49-F238E27FC236}">
                <a16:creationId xmlns:a16="http://schemas.microsoft.com/office/drawing/2014/main" id="{1C382B2D-29F0-077A-11AA-BC8DC784D6DF}"/>
              </a:ext>
            </a:extLst>
          </p:cNvPr>
          <p:cNvSpPr txBox="1">
            <a:spLocks/>
          </p:cNvSpPr>
          <p:nvPr/>
        </p:nvSpPr>
        <p:spPr>
          <a:xfrm>
            <a:off x="6203106" y="2721302"/>
            <a:ext cx="2248857" cy="2237044"/>
          </a:xfrm>
          <a:prstGeom prst="rect">
            <a:avLst/>
          </a:prstGeom>
        </p:spPr>
        <p:txBody>
          <a:bodyPr vert="horz" lIns="0" tIns="45720" rIns="0" bIns="45720" numCol="1" rtlCol="0" anchor="t">
            <a:noAutofit/>
          </a:bodyPr>
          <a:lstStyle>
            <a:lvl1pPr marL="112950" indent="0" algn="l" defTabSz="914400" rtl="0" eaLnBrk="1" latinLnBrk="0" hangingPunct="1">
              <a:lnSpc>
                <a:spcPct val="120000"/>
              </a:lnSpc>
              <a:spcBef>
                <a:spcPct val="20000"/>
              </a:spcBef>
              <a:buClr>
                <a:srgbClr val="0092D2"/>
              </a:buClr>
              <a:buFont typeface="Arial"/>
              <a:buNone/>
              <a:defRPr lang="fr-FR" sz="1200" b="0" i="0" u="none" kern="1500" baseline="0">
                <a:solidFill>
                  <a:srgbClr val="505150"/>
                </a:solidFill>
                <a:uFillTx/>
                <a:latin typeface="Century Gothic"/>
                <a:ea typeface="+mn-ea"/>
                <a:cs typeface="Century Gothic"/>
              </a:defRPr>
            </a:lvl1pPr>
            <a:lvl2pPr marL="581580" indent="-171450" algn="l" defTabSz="914400" rtl="0" eaLnBrk="1" latinLnBrk="0" hangingPunct="1">
              <a:lnSpc>
                <a:spcPct val="120000"/>
              </a:lnSpc>
              <a:spcBef>
                <a:spcPct val="20000"/>
              </a:spcBef>
              <a:buClr>
                <a:srgbClr val="0092D2"/>
              </a:buClr>
              <a:buFont typeface="Arial"/>
              <a:buChar char="•"/>
              <a:defRPr lang="fr-FR" sz="1200" b="0" i="0" u="none" kern="1500" baseline="0">
                <a:solidFill>
                  <a:srgbClr val="505150"/>
                </a:solidFill>
                <a:uFillTx/>
                <a:latin typeface="Century Gothic"/>
                <a:ea typeface="+mn-ea"/>
                <a:cs typeface="Century Gothic"/>
              </a:defRPr>
            </a:lvl2pPr>
            <a:lvl3pPr marL="947340" indent="-171450" algn="l" defTabSz="914400" rtl="0" eaLnBrk="1" latinLnBrk="0" hangingPunct="1">
              <a:lnSpc>
                <a:spcPct val="120000"/>
              </a:lnSpc>
              <a:spcBef>
                <a:spcPct val="20000"/>
              </a:spcBef>
              <a:buClr>
                <a:srgbClr val="0092D2"/>
              </a:buClr>
              <a:buSzPct val="100000"/>
              <a:buFont typeface="Lucida Grande"/>
              <a:buChar char="-"/>
              <a:defRPr lang="fr-FR" sz="1200" b="0" i="0" u="none" kern="1500" baseline="0">
                <a:solidFill>
                  <a:srgbClr val="505150"/>
                </a:solidFill>
                <a:uFillTx/>
                <a:latin typeface="Century Gothic"/>
                <a:ea typeface="+mn-ea"/>
                <a:cs typeface="Century Gothic"/>
              </a:defRPr>
            </a:lvl3pPr>
            <a:lvl4pPr marL="1221660" indent="-171450" algn="l" defTabSz="914400" rtl="0" eaLnBrk="1" latinLnBrk="0" hangingPunct="1">
              <a:lnSpc>
                <a:spcPct val="120000"/>
              </a:lnSpc>
              <a:spcBef>
                <a:spcPct val="20000"/>
              </a:spcBef>
              <a:buClr>
                <a:srgbClr val="0092D2"/>
              </a:buClr>
              <a:buFont typeface="Lucida Grande"/>
              <a:buChar char="&gt;"/>
              <a:defRPr lang="fr-FR" sz="1200" b="0" i="0" u="none" kern="1500" baseline="0">
                <a:solidFill>
                  <a:srgbClr val="505150"/>
                </a:solidFill>
                <a:uFillTx/>
                <a:latin typeface="Century Gothic"/>
                <a:ea typeface="+mn-ea"/>
                <a:cs typeface="Century Gothic"/>
              </a:defRPr>
            </a:lvl4pPr>
            <a:lvl5pPr marL="1324530" indent="0" algn="l" defTabSz="914400" rtl="0" eaLnBrk="1" latinLnBrk="0" hangingPunct="1">
              <a:lnSpc>
                <a:spcPct val="120000"/>
              </a:lnSpc>
              <a:spcBef>
                <a:spcPct val="20000"/>
              </a:spcBef>
              <a:buClr>
                <a:srgbClr val="0092D2"/>
              </a:buClr>
              <a:buFont typeface="Arial"/>
              <a:buNone/>
              <a:defRPr lang="en-US" sz="1200" b="0" i="0" u="none" kern="1500" baseline="0">
                <a:solidFill>
                  <a:srgbClr val="505150"/>
                </a:solidFill>
                <a:uFillTx/>
                <a:latin typeface="Century Gothic"/>
                <a:ea typeface="+mn-ea"/>
                <a:cs typeface="Century Gothic"/>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285744" indent="-285744">
              <a:spcBef>
                <a:spcPts val="300"/>
              </a:spcBef>
              <a:spcAft>
                <a:spcPts val="300"/>
              </a:spcAft>
              <a:buFont typeface="Arial" panose="020B0604020202020204" pitchFamily="34" charset="0"/>
              <a:buChar char="•"/>
            </a:pPr>
            <a:r>
              <a:rPr lang="fr-FR" sz="1200" dirty="0">
                <a:solidFill>
                  <a:schemeClr val="tx1"/>
                </a:solidFill>
                <a:latin typeface="Montserrat" panose="00000500000000000000" pitchFamily="2" charset="0"/>
                <a:cs typeface="Calibri" panose="020F0502020204030204" pitchFamily="34" charset="0"/>
              </a:rPr>
              <a:t>Placement des enfants et adolescents dans des </a:t>
            </a:r>
            <a:r>
              <a:rPr lang="fr-FR" sz="1200" b="1" dirty="0">
                <a:solidFill>
                  <a:schemeClr val="tx1"/>
                </a:solidFill>
                <a:latin typeface="Montserrat" panose="00000500000000000000" pitchFamily="2" charset="0"/>
                <a:cs typeface="Calibri" panose="020F0502020204030204" pitchFamily="34" charset="0"/>
              </a:rPr>
              <a:t>internats classiques</a:t>
            </a:r>
          </a:p>
          <a:p>
            <a:pPr marL="285744" indent="-285744">
              <a:spcBef>
                <a:spcPts val="300"/>
              </a:spcBef>
              <a:spcAft>
                <a:spcPts val="300"/>
              </a:spcAft>
              <a:buFont typeface="Arial" panose="020B0604020202020204" pitchFamily="34" charset="0"/>
              <a:buChar char="•"/>
            </a:pPr>
            <a:r>
              <a:rPr lang="fr-FR" sz="1200" dirty="0">
                <a:solidFill>
                  <a:schemeClr val="tx1"/>
                </a:solidFill>
                <a:latin typeface="Montserrat" panose="00000500000000000000" pitchFamily="2" charset="0"/>
                <a:cs typeface="Calibri" panose="020F0502020204030204" pitchFamily="34" charset="0"/>
              </a:rPr>
              <a:t>Les enfants placés en internats classiques sont sensés </a:t>
            </a:r>
            <a:r>
              <a:rPr lang="fr-FR" sz="1200" b="1" dirty="0">
                <a:solidFill>
                  <a:schemeClr val="tx1"/>
                </a:solidFill>
                <a:latin typeface="Montserrat" panose="00000500000000000000" pitchFamily="2" charset="0"/>
                <a:cs typeface="Calibri" panose="020F0502020204030204" pitchFamily="34" charset="0"/>
              </a:rPr>
              <a:t>recevoir une visite régulière </a:t>
            </a:r>
            <a:r>
              <a:rPr lang="fr-FR" sz="1200" dirty="0">
                <a:solidFill>
                  <a:schemeClr val="tx1"/>
                </a:solidFill>
                <a:latin typeface="Montserrat" panose="00000500000000000000" pitchFamily="2" charset="0"/>
                <a:cs typeface="Calibri" panose="020F0502020204030204" pitchFamily="34" charset="0"/>
              </a:rPr>
              <a:t>de leur éducateur</a:t>
            </a:r>
          </a:p>
          <a:p>
            <a:pPr marL="0"/>
            <a:endParaRPr lang="fr-FR" dirty="0">
              <a:solidFill>
                <a:schemeClr val="tx1"/>
              </a:solidFill>
              <a:latin typeface="Montserrat" panose="00000500000000000000" pitchFamily="2" charset="0"/>
              <a:cs typeface="Calibri" panose="020F0502020204030204" pitchFamily="34" charset="0"/>
            </a:endParaRPr>
          </a:p>
        </p:txBody>
      </p:sp>
      <p:cxnSp>
        <p:nvCxnSpPr>
          <p:cNvPr id="18" name="Connecteur droit 17">
            <a:extLst>
              <a:ext uri="{FF2B5EF4-FFF2-40B4-BE49-F238E27FC236}">
                <a16:creationId xmlns:a16="http://schemas.microsoft.com/office/drawing/2014/main" id="{6E17BE6B-31BE-AF45-ED50-7A07BDBA8852}"/>
              </a:ext>
            </a:extLst>
          </p:cNvPr>
          <p:cNvCxnSpPr/>
          <p:nvPr/>
        </p:nvCxnSpPr>
        <p:spPr>
          <a:xfrm>
            <a:off x="9069572" y="1816388"/>
            <a:ext cx="0" cy="4004546"/>
          </a:xfrm>
          <a:prstGeom prst="line">
            <a:avLst/>
          </a:prstGeom>
        </p:spPr>
        <p:style>
          <a:lnRef idx="1">
            <a:schemeClr val="accent1"/>
          </a:lnRef>
          <a:fillRef idx="0">
            <a:schemeClr val="accent1"/>
          </a:fillRef>
          <a:effectRef idx="0">
            <a:schemeClr val="accent1"/>
          </a:effectRef>
          <a:fontRef idx="minor">
            <a:schemeClr val="tx1"/>
          </a:fontRef>
        </p:style>
      </p:cxnSp>
      <p:sp>
        <p:nvSpPr>
          <p:cNvPr id="19" name="Espace réservé du numéro de diapositive 4">
            <a:extLst>
              <a:ext uri="{FF2B5EF4-FFF2-40B4-BE49-F238E27FC236}">
                <a16:creationId xmlns:a16="http://schemas.microsoft.com/office/drawing/2014/main" id="{5EA287DA-D5F2-75D7-FB87-F2014582C17C}"/>
              </a:ext>
            </a:extLst>
          </p:cNvPr>
          <p:cNvSpPr>
            <a:spLocks noGrp="1"/>
          </p:cNvSpPr>
          <p:nvPr>
            <p:ph type="sldNum" sz="quarter" idx="4"/>
          </p:nvPr>
        </p:nvSpPr>
        <p:spPr>
          <a:xfrm>
            <a:off x="94615" y="6434370"/>
            <a:ext cx="731520" cy="39624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6E2D2B3B-882E-40F3-A32F-6DD516915044}" type="slidenum">
              <a:rPr kumimoji="0" lang="en-US" sz="1100" b="0" i="0" u="none" strike="noStrike" kern="1200" cap="none" spc="0" normalizeH="0" baseline="0" noProof="0">
                <a:ln>
                  <a:noFill/>
                </a:ln>
                <a:solidFill>
                  <a:srgbClr val="60BDE0"/>
                </a:solidFill>
                <a:effectLst/>
                <a:uLnTx/>
                <a:uFillTx/>
                <a:latin typeface="Oswald Regular"/>
                <a:ea typeface="+mn-ea"/>
              </a:rPr>
              <a:pPr marL="0" marR="0" lvl="0" indent="0" algn="l" defTabSz="457200" rtl="0" eaLnBrk="1" fontAlgn="auto" latinLnBrk="0" hangingPunct="1">
                <a:lnSpc>
                  <a:spcPct val="100000"/>
                </a:lnSpc>
                <a:spcBef>
                  <a:spcPts val="0"/>
                </a:spcBef>
                <a:spcAft>
                  <a:spcPts val="0"/>
                </a:spcAft>
                <a:buClrTx/>
                <a:buSzTx/>
                <a:buFontTx/>
                <a:buNone/>
                <a:tabLst/>
                <a:defRPr/>
              </a:pPr>
              <a:t>19</a:t>
            </a:fld>
            <a:endParaRPr kumimoji="0" lang="en-US" sz="1100" b="0" i="0" u="none" strike="noStrike" kern="1200" cap="none" spc="0" normalizeH="0" baseline="0" noProof="0" dirty="0">
              <a:ln>
                <a:noFill/>
              </a:ln>
              <a:solidFill>
                <a:srgbClr val="60BDE0"/>
              </a:solidFill>
              <a:effectLst/>
              <a:uLnTx/>
              <a:uFillTx/>
              <a:latin typeface="Oswald Regular"/>
              <a:ea typeface="+mn-ea"/>
            </a:endParaRPr>
          </a:p>
        </p:txBody>
      </p:sp>
      <p:grpSp>
        <p:nvGrpSpPr>
          <p:cNvPr id="20" name="ChevronBlue">
            <a:extLst>
              <a:ext uri="{FF2B5EF4-FFF2-40B4-BE49-F238E27FC236}">
                <a16:creationId xmlns:a16="http://schemas.microsoft.com/office/drawing/2014/main" id="{10D52654-11D5-71CE-AC8F-60C9BBF25B8D}"/>
              </a:ext>
            </a:extLst>
          </p:cNvPr>
          <p:cNvGrpSpPr>
            <a:grpSpLocks noChangeAspect="1"/>
          </p:cNvGrpSpPr>
          <p:nvPr>
            <p:custDataLst>
              <p:tags r:id="rId1"/>
            </p:custDataLst>
          </p:nvPr>
        </p:nvGrpSpPr>
        <p:grpSpPr>
          <a:xfrm>
            <a:off x="8871458" y="2579200"/>
            <a:ext cx="396228" cy="396228"/>
            <a:chOff x="1016000" y="1016000"/>
            <a:chExt cx="396228" cy="396228"/>
          </a:xfrm>
          <a:solidFill>
            <a:schemeClr val="accent1"/>
          </a:solidFill>
        </p:grpSpPr>
        <p:sp>
          <p:nvSpPr>
            <p:cNvPr id="21" name="Oval 15">
              <a:extLst>
                <a:ext uri="{FF2B5EF4-FFF2-40B4-BE49-F238E27FC236}">
                  <a16:creationId xmlns:a16="http://schemas.microsoft.com/office/drawing/2014/main" id="{61A26784-42DE-A546-FD74-31DEC3CE4DAD}"/>
                </a:ext>
              </a:extLst>
            </p:cNvPr>
            <p:cNvSpPr/>
            <p:nvPr/>
          </p:nvSpPr>
          <p:spPr>
            <a:xfrm>
              <a:off x="1016000" y="1016000"/>
              <a:ext cx="396228" cy="396228"/>
            </a:xfrm>
            <a:prstGeom prst="ellipse">
              <a:avLst/>
            </a:prstGeom>
            <a:grpFill/>
            <a:ln w="6350"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fr-FR" sz="1000" dirty="0">
                <a:solidFill>
                  <a:schemeClr val="bg1"/>
                </a:solidFill>
                <a:latin typeface="Montserrat" panose="00000500000000000000" pitchFamily="2" charset="0"/>
                <a:cs typeface="Arial" panose="020B0604020202020204" pitchFamily="34" charset="0"/>
                <a:sym typeface="Arial" panose="020B0604020202020204" pitchFamily="34" charset="0"/>
              </a:endParaRPr>
            </a:p>
          </p:txBody>
        </p:sp>
        <p:pic>
          <p:nvPicPr>
            <p:cNvPr id="22" name="Graphic 17">
              <a:extLst>
                <a:ext uri="{FF2B5EF4-FFF2-40B4-BE49-F238E27FC236}">
                  <a16:creationId xmlns:a16="http://schemas.microsoft.com/office/drawing/2014/main" id="{C0A2E3D7-C8A1-025F-9EBA-4518E1CA59A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23614" y="1023614"/>
              <a:ext cx="381000" cy="381000"/>
            </a:xfrm>
            <a:prstGeom prst="rect">
              <a:avLst/>
            </a:prstGeom>
          </p:spPr>
        </p:pic>
      </p:grpSp>
      <p:sp>
        <p:nvSpPr>
          <p:cNvPr id="6" name="ZoneTexte 5">
            <a:extLst>
              <a:ext uri="{FF2B5EF4-FFF2-40B4-BE49-F238E27FC236}">
                <a16:creationId xmlns:a16="http://schemas.microsoft.com/office/drawing/2014/main" id="{3ED268D9-EE47-7C7C-BB3A-34D130117709}"/>
              </a:ext>
            </a:extLst>
          </p:cNvPr>
          <p:cNvSpPr txBox="1"/>
          <p:nvPr/>
        </p:nvSpPr>
        <p:spPr>
          <a:xfrm>
            <a:off x="378297" y="6172760"/>
            <a:ext cx="9512165"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i="1" dirty="0">
                <a:latin typeface="Montserrat" panose="00000500000000000000" pitchFamily="2" charset="0"/>
              </a:rPr>
              <a:t>Source : </a:t>
            </a:r>
            <a:r>
              <a:rPr lang="fr-FR" sz="1000" i="1" dirty="0">
                <a:latin typeface="Montserrat" panose="00000500000000000000" pitchFamily="2" charset="0"/>
                <a:cs typeface="Calibri" panose="020F0502020204030204" pitchFamily="34" charset="0"/>
              </a:rPr>
              <a:t>« </a:t>
            </a:r>
            <a:r>
              <a:rPr lang="fr-FR" sz="1000" b="0" i="1" dirty="0">
                <a:effectLst/>
                <a:latin typeface="Montserrat" panose="00000500000000000000" pitchFamily="2" charset="0"/>
              </a:rPr>
              <a:t>L’accueil des mineurs protégés dans des structures non autorisées ou habilitées au titre de l’aide sociale à l’enfance » publié en 2019</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800" b="0" i="0" dirty="0">
              <a:effectLst/>
              <a:latin typeface="+mn-lt"/>
            </a:endParaRPr>
          </a:p>
        </p:txBody>
      </p:sp>
    </p:spTree>
    <p:extLst>
      <p:ext uri="{BB962C8B-B14F-4D97-AF65-F5344CB8AC3E}">
        <p14:creationId xmlns:p14="http://schemas.microsoft.com/office/powerpoint/2010/main" val="21664373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6C675C-5FF8-F9D2-957D-23E84F2568ED}"/>
              </a:ext>
            </a:extLst>
          </p:cNvPr>
          <p:cNvSpPr/>
          <p:nvPr/>
        </p:nvSpPr>
        <p:spPr>
          <a:xfrm>
            <a:off x="1714790" y="2150193"/>
            <a:ext cx="9274629" cy="641984"/>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8" name="Objet 7" hidden="1">
            <a:extLst>
              <a:ext uri="{FF2B5EF4-FFF2-40B4-BE49-F238E27FC236}">
                <a16:creationId xmlns:a16="http://schemas.microsoft.com/office/drawing/2014/main" id="{6DA26C88-18F8-40EC-9DB7-97FF76D3243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e think-cell" r:id="rId4" imgW="395" imgH="396" progId="TCLayout.ActiveDocument.1">
                  <p:embed/>
                </p:oleObj>
              </mc:Choice>
              <mc:Fallback>
                <p:oleObj name="Diapositive think-cell" r:id="rId4" imgW="395" imgH="396" progId="TCLayout.ActiveDocument.1">
                  <p:embed/>
                  <p:pic>
                    <p:nvPicPr>
                      <p:cNvPr id="8" name="Objet 7" hidden="1">
                        <a:extLst>
                          <a:ext uri="{FF2B5EF4-FFF2-40B4-BE49-F238E27FC236}">
                            <a16:creationId xmlns:a16="http://schemas.microsoft.com/office/drawing/2014/main" id="{6DA26C88-18F8-40EC-9DB7-97FF76D3243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1" name="TrackerNumBlue">
            <a:extLst>
              <a:ext uri="{FF2B5EF4-FFF2-40B4-BE49-F238E27FC236}">
                <a16:creationId xmlns:a16="http://schemas.microsoft.com/office/drawing/2014/main" id="{D2FBB71E-78BD-45FC-AB29-F2E8681CACF2}"/>
              </a:ext>
            </a:extLst>
          </p:cNvPr>
          <p:cNvSpPr/>
          <p:nvPr/>
        </p:nvSpPr>
        <p:spPr>
          <a:xfrm>
            <a:off x="1202581" y="2340945"/>
            <a:ext cx="374323" cy="372888"/>
          </a:xfrm>
          <a:prstGeom prst="ellipse">
            <a:avLst/>
          </a:prstGeom>
          <a:solidFill>
            <a:schemeClr val="accent1"/>
          </a:solidFill>
          <a:ln w="6350" cap="sq"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0" tIns="0" rIns="0" bIns="0" numCol="1" spcCol="0" rtlCol="0" fromWordArt="0" anchor="ctr" anchorCtr="1"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300"/>
              </a:spcBef>
              <a:spcAft>
                <a:spcPts val="300"/>
              </a:spcAft>
              <a:buClrTx/>
              <a:buSzTx/>
              <a:buFontTx/>
              <a:buNone/>
              <a:tabLst/>
              <a:defRPr/>
            </a:pPr>
            <a:r>
              <a:rPr lang="fr-CH" sz="1600" b="1" dirty="0">
                <a:solidFill>
                  <a:srgbClr val="FFFFFF"/>
                </a:solidFill>
                <a:latin typeface="Montserrat" panose="00000500000000000000" pitchFamily="2" charset="0"/>
              </a:rPr>
              <a:t>1</a:t>
            </a:r>
            <a:endParaRPr kumimoji="0" lang="fr-CH" sz="1600" b="1" i="0" u="none" strike="noStrike" kern="1200" cap="none" spc="0" normalizeH="0" baseline="0" noProof="0" dirty="0">
              <a:ln>
                <a:noFill/>
              </a:ln>
              <a:solidFill>
                <a:srgbClr val="FFFFFF"/>
              </a:solidFill>
              <a:effectLst/>
              <a:uLnTx/>
              <a:uFillTx/>
              <a:latin typeface="Montserrat" panose="00000500000000000000" pitchFamily="2" charset="0"/>
            </a:endParaRPr>
          </a:p>
        </p:txBody>
      </p:sp>
      <p:pic>
        <p:nvPicPr>
          <p:cNvPr id="23" name="CustomIcon">
            <a:extLst>
              <a:ext uri="{FF2B5EF4-FFF2-40B4-BE49-F238E27FC236}">
                <a16:creationId xmlns:a16="http://schemas.microsoft.com/office/drawing/2014/main" id="{4ABD443D-3BAB-4046-8563-DF5695411B05}"/>
              </a:ext>
            </a:extLst>
          </p:cNvPr>
          <p:cNvPicPr>
            <a:picLocks/>
          </p:cNvPicPr>
          <p:nvPr/>
        </p:nvPicPr>
        <p:blipFill>
          <a:blip r:embed="rId6">
            <a:extLst>
              <a:ext uri="{96DAC541-7B7A-43D3-8B79-37D633B846F1}">
                <asvg:svgBlip xmlns:asvg="http://schemas.microsoft.com/office/drawing/2016/SVG/main" r:embed="rId7"/>
              </a:ext>
            </a:extLst>
          </a:blip>
          <a:stretch>
            <a:fillRect/>
          </a:stretch>
        </p:blipFill>
        <p:spPr>
          <a:xfrm>
            <a:off x="1742689" y="2126335"/>
            <a:ext cx="609600" cy="609600"/>
          </a:xfrm>
          <a:prstGeom prst="rect">
            <a:avLst/>
          </a:prstGeom>
        </p:spPr>
      </p:pic>
      <p:sp>
        <p:nvSpPr>
          <p:cNvPr id="18" name="TrackerNumBlue">
            <a:extLst>
              <a:ext uri="{FF2B5EF4-FFF2-40B4-BE49-F238E27FC236}">
                <a16:creationId xmlns:a16="http://schemas.microsoft.com/office/drawing/2014/main" id="{9A5175D1-E5F5-43A0-ADFB-91637A0AB164}"/>
              </a:ext>
            </a:extLst>
          </p:cNvPr>
          <p:cNvSpPr/>
          <p:nvPr/>
        </p:nvSpPr>
        <p:spPr>
          <a:xfrm>
            <a:off x="1202581" y="3381056"/>
            <a:ext cx="374323" cy="372888"/>
          </a:xfrm>
          <a:prstGeom prst="ellipse">
            <a:avLst/>
          </a:prstGeom>
          <a:solidFill>
            <a:schemeClr val="accent1"/>
          </a:solidFill>
          <a:ln w="6350" cap="sq"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0" tIns="0" rIns="0" bIns="0" numCol="1" spcCol="0" rtlCol="0" fromWordArt="0" anchor="ctr" anchorCtr="1"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300"/>
              </a:spcBef>
              <a:spcAft>
                <a:spcPts val="300"/>
              </a:spcAft>
              <a:buClrTx/>
              <a:buSzTx/>
              <a:buFontTx/>
              <a:buNone/>
              <a:tabLst/>
              <a:defRPr/>
            </a:pPr>
            <a:r>
              <a:rPr lang="fr-CH" sz="1600" b="1" dirty="0">
                <a:solidFill>
                  <a:srgbClr val="FFFFFF"/>
                </a:solidFill>
                <a:latin typeface="Montserrat" panose="00000500000000000000" pitchFamily="2" charset="0"/>
              </a:rPr>
              <a:t>2</a:t>
            </a:r>
            <a:endParaRPr kumimoji="0" lang="fr-CH" sz="1600" b="1" i="0" u="none" strike="noStrike" kern="1200" cap="none" spc="0" normalizeH="0" baseline="0" noProof="0" dirty="0">
              <a:ln>
                <a:noFill/>
              </a:ln>
              <a:solidFill>
                <a:srgbClr val="FFFFFF"/>
              </a:solidFill>
              <a:effectLst/>
              <a:uLnTx/>
              <a:uFillTx/>
              <a:latin typeface="Montserrat" panose="00000500000000000000" pitchFamily="2" charset="0"/>
            </a:endParaRPr>
          </a:p>
        </p:txBody>
      </p:sp>
      <p:pic>
        <p:nvPicPr>
          <p:cNvPr id="29" name="CustomIcon">
            <a:extLst>
              <a:ext uri="{FF2B5EF4-FFF2-40B4-BE49-F238E27FC236}">
                <a16:creationId xmlns:a16="http://schemas.microsoft.com/office/drawing/2014/main" id="{7F57EAF7-8C95-4C9A-BFF9-90ABFD7989D0}"/>
              </a:ext>
            </a:extLst>
          </p:cNvPr>
          <p:cNvPicPr>
            <a:picLocks/>
          </p:cNvPicPr>
          <p:nvPr/>
        </p:nvPicPr>
        <p:blipFill>
          <a:blip r:embed="rId8">
            <a:extLst>
              <a:ext uri="{96DAC541-7B7A-43D3-8B79-37D633B846F1}">
                <asvg:svgBlip xmlns:asvg="http://schemas.microsoft.com/office/drawing/2016/SVG/main" r:embed="rId9"/>
              </a:ext>
            </a:extLst>
          </a:blip>
          <a:stretch>
            <a:fillRect/>
          </a:stretch>
        </p:blipFill>
        <p:spPr>
          <a:xfrm>
            <a:off x="1742689" y="3262700"/>
            <a:ext cx="609600" cy="609600"/>
          </a:xfrm>
          <a:prstGeom prst="rect">
            <a:avLst/>
          </a:prstGeom>
        </p:spPr>
      </p:pic>
      <p:sp>
        <p:nvSpPr>
          <p:cNvPr id="22" name="TextBox 13">
            <a:extLst>
              <a:ext uri="{FF2B5EF4-FFF2-40B4-BE49-F238E27FC236}">
                <a16:creationId xmlns:a16="http://schemas.microsoft.com/office/drawing/2014/main" id="{99E7B74C-1DD2-43E4-978E-B90A1EA30ECD}"/>
              </a:ext>
            </a:extLst>
          </p:cNvPr>
          <p:cNvSpPr txBox="1">
            <a:spLocks/>
          </p:cNvSpPr>
          <p:nvPr/>
        </p:nvSpPr>
        <p:spPr>
          <a:xfrm>
            <a:off x="2598412" y="2388890"/>
            <a:ext cx="6510077" cy="276999"/>
          </a:xfrm>
          <a:prstGeom prst="rect">
            <a:avLst/>
          </a:prstGeom>
        </p:spPr>
        <p:txBody>
          <a:bodyPr vert="horz"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lvl="0" fontAlgn="auto">
              <a:lnSpc>
                <a:spcPct val="100000"/>
              </a:lnSpc>
              <a:spcAft>
                <a:spcPts val="1000"/>
              </a:spcAft>
              <a:buClr>
                <a:srgbClr val="000000"/>
              </a:buClr>
              <a:buSzPct val="100000"/>
              <a:buFont typeface="Segoe UI" panose="020B0502040204020203" pitchFamily="34" charset="0"/>
              <a:buChar char="​"/>
              <a:tabLst/>
              <a:defRPr/>
            </a:pPr>
            <a:r>
              <a:rPr lang="fr-CH" b="1" cap="small" dirty="0">
                <a:solidFill>
                  <a:schemeClr val="accent1"/>
                </a:solidFill>
                <a:latin typeface="Montserrat" panose="00000500000000000000" pitchFamily="2" charset="0"/>
              </a:rPr>
              <a:t>Qu’est-ce que l’ASE ?</a:t>
            </a:r>
          </a:p>
        </p:txBody>
      </p:sp>
      <p:sp>
        <p:nvSpPr>
          <p:cNvPr id="19" name="TextBox 14">
            <a:extLst>
              <a:ext uri="{FF2B5EF4-FFF2-40B4-BE49-F238E27FC236}">
                <a16:creationId xmlns:a16="http://schemas.microsoft.com/office/drawing/2014/main" id="{9665A7CD-D738-43BD-B4F2-5FA509AFC17F}"/>
              </a:ext>
            </a:extLst>
          </p:cNvPr>
          <p:cNvSpPr txBox="1">
            <a:spLocks/>
          </p:cNvSpPr>
          <p:nvPr/>
        </p:nvSpPr>
        <p:spPr>
          <a:xfrm>
            <a:off x="2598412" y="3429000"/>
            <a:ext cx="6510077" cy="276999"/>
          </a:xfrm>
          <a:prstGeom prst="rect">
            <a:avLst/>
          </a:prstGeom>
        </p:spPr>
        <p:txBody>
          <a:bodyPr vert="horz"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buSzPts val="1800"/>
              <a:buFont typeface="Segoe UI" panose="020B0502040204020203" pitchFamily="34" charset="0"/>
              <a:buChar char="​"/>
            </a:pPr>
            <a:r>
              <a:rPr lang="fr-FR" b="1" cap="small" dirty="0">
                <a:solidFill>
                  <a:schemeClr val="accent1"/>
                </a:solidFill>
                <a:latin typeface="Montserrat" panose="00000500000000000000" pitchFamily="2" charset="0"/>
              </a:rPr>
              <a:t>Parcours d’un enfant de 0 à 18 ans</a:t>
            </a:r>
            <a:endParaRPr lang="fr-FR" cap="small" dirty="0">
              <a:solidFill>
                <a:schemeClr val="accent1"/>
              </a:solidFill>
              <a:latin typeface="Montserrat" panose="00000500000000000000" pitchFamily="2" charset="0"/>
            </a:endParaRPr>
          </a:p>
        </p:txBody>
      </p:sp>
      <p:sp>
        <p:nvSpPr>
          <p:cNvPr id="4" name="TrackerNumBlue">
            <a:extLst>
              <a:ext uri="{FF2B5EF4-FFF2-40B4-BE49-F238E27FC236}">
                <a16:creationId xmlns:a16="http://schemas.microsoft.com/office/drawing/2014/main" id="{6B6717E7-88C4-B6BA-C1FB-705748DB37D8}"/>
              </a:ext>
            </a:extLst>
          </p:cNvPr>
          <p:cNvSpPr/>
          <p:nvPr/>
        </p:nvSpPr>
        <p:spPr>
          <a:xfrm>
            <a:off x="1202581" y="4469640"/>
            <a:ext cx="374323" cy="372888"/>
          </a:xfrm>
          <a:prstGeom prst="ellipse">
            <a:avLst/>
          </a:prstGeom>
          <a:solidFill>
            <a:schemeClr val="accent1"/>
          </a:solidFill>
          <a:ln w="6350" cap="sq"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0" tIns="0" rIns="0" bIns="0" numCol="1" spcCol="0" rtlCol="0" fromWordArt="0" anchor="ctr" anchorCtr="1"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300"/>
              </a:spcBef>
              <a:spcAft>
                <a:spcPts val="300"/>
              </a:spcAft>
              <a:buClrTx/>
              <a:buSzTx/>
              <a:buFontTx/>
              <a:buNone/>
              <a:tabLst/>
              <a:defRPr/>
            </a:pPr>
            <a:r>
              <a:rPr lang="fr-CH" sz="1600" b="1" dirty="0">
                <a:solidFill>
                  <a:srgbClr val="FFFFFF"/>
                </a:solidFill>
                <a:latin typeface="Montserrat" panose="00000500000000000000" pitchFamily="2" charset="0"/>
              </a:rPr>
              <a:t>3</a:t>
            </a:r>
            <a:endParaRPr kumimoji="0" lang="fr-CH" sz="1600" b="1" i="0" u="none" strike="noStrike" kern="1200" cap="none" spc="0" normalizeH="0" baseline="0" noProof="0" dirty="0">
              <a:ln>
                <a:noFill/>
              </a:ln>
              <a:solidFill>
                <a:srgbClr val="FFFFFF"/>
              </a:solidFill>
              <a:effectLst/>
              <a:uLnTx/>
              <a:uFillTx/>
              <a:latin typeface="Montserrat" panose="00000500000000000000" pitchFamily="2" charset="0"/>
            </a:endParaRPr>
          </a:p>
        </p:txBody>
      </p:sp>
      <p:pic>
        <p:nvPicPr>
          <p:cNvPr id="24" name="CustomIcon">
            <a:extLst>
              <a:ext uri="{FF2B5EF4-FFF2-40B4-BE49-F238E27FC236}">
                <a16:creationId xmlns:a16="http://schemas.microsoft.com/office/drawing/2014/main" id="{6BA6D198-8B9E-A0EF-CB4E-BFD3F36180C9}"/>
              </a:ext>
            </a:extLst>
          </p:cNvPr>
          <p:cNvPicPr>
            <a:picLocks noChangeAspect="1"/>
          </p:cNvPicPr>
          <p:nvPr>
            <p:custDataLst>
              <p:tags r:id="rId2"/>
            </p:custDataLst>
          </p:nvPr>
        </p:nvPicPr>
        <p:blipFill>
          <a:blip r:embed="rId10">
            <a:extLst>
              <a:ext uri="{96DAC541-7B7A-43D3-8B79-37D633B846F1}">
                <asvg:svgBlip xmlns:asvg="http://schemas.microsoft.com/office/drawing/2016/SVG/main" r:embed="rId11"/>
              </a:ext>
            </a:extLst>
          </a:blip>
          <a:stretch>
            <a:fillRect/>
          </a:stretch>
        </p:blipFill>
        <p:spPr>
          <a:xfrm>
            <a:off x="1764007" y="4372601"/>
            <a:ext cx="566964" cy="566964"/>
          </a:xfrm>
          <a:prstGeom prst="rect">
            <a:avLst/>
          </a:prstGeom>
        </p:spPr>
      </p:pic>
      <p:sp>
        <p:nvSpPr>
          <p:cNvPr id="10" name="Titre 12">
            <a:extLst>
              <a:ext uri="{FF2B5EF4-FFF2-40B4-BE49-F238E27FC236}">
                <a16:creationId xmlns:a16="http://schemas.microsoft.com/office/drawing/2014/main" id="{8E8439C3-0F86-95FE-95E3-7AE320BC1971}"/>
              </a:ext>
            </a:extLst>
          </p:cNvPr>
          <p:cNvSpPr>
            <a:spLocks noGrp="1"/>
          </p:cNvSpPr>
          <p:nvPr>
            <p:ph type="title"/>
          </p:nvPr>
        </p:nvSpPr>
        <p:spPr>
          <a:xfrm>
            <a:off x="560561" y="274638"/>
            <a:ext cx="11068493" cy="809877"/>
          </a:xfrm>
        </p:spPr>
        <p:txBody>
          <a:bodyPr vert="horz"/>
          <a:lstStyle/>
          <a:p>
            <a:r>
              <a:rPr lang="fr-FR" dirty="0"/>
              <a:t>Contenu de ce document</a:t>
            </a:r>
          </a:p>
        </p:txBody>
      </p:sp>
      <p:sp>
        <p:nvSpPr>
          <p:cNvPr id="5" name="TextBox 14">
            <a:extLst>
              <a:ext uri="{FF2B5EF4-FFF2-40B4-BE49-F238E27FC236}">
                <a16:creationId xmlns:a16="http://schemas.microsoft.com/office/drawing/2014/main" id="{F47F6DDD-A0B9-5944-990F-B203A0431A07}"/>
              </a:ext>
            </a:extLst>
          </p:cNvPr>
          <p:cNvSpPr txBox="1">
            <a:spLocks/>
          </p:cNvSpPr>
          <p:nvPr/>
        </p:nvSpPr>
        <p:spPr>
          <a:xfrm>
            <a:off x="2598412" y="4517584"/>
            <a:ext cx="8114506" cy="276999"/>
          </a:xfrm>
          <a:prstGeom prst="rect">
            <a:avLst/>
          </a:prstGeom>
        </p:spPr>
        <p:txBody>
          <a:bodyPr vert="horz"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buSzPts val="1800"/>
              <a:buFont typeface="Segoe UI" panose="020B0502040204020203" pitchFamily="34" charset="0"/>
              <a:buChar char="​"/>
            </a:pPr>
            <a:r>
              <a:rPr lang="fr-FR" b="1" cap="small" dirty="0">
                <a:solidFill>
                  <a:schemeClr val="accent1"/>
                </a:solidFill>
                <a:latin typeface="Montserrat" panose="00000500000000000000" pitchFamily="2" charset="0"/>
              </a:rPr>
              <a:t>Les difficultés des sortants de l’ASE : chiffres clé </a:t>
            </a:r>
            <a:endParaRPr lang="fr-FR" cap="small" dirty="0">
              <a:solidFill>
                <a:schemeClr val="accent1"/>
              </a:solidFill>
              <a:latin typeface="Montserrat" panose="00000500000000000000" pitchFamily="2" charset="0"/>
            </a:endParaRPr>
          </a:p>
        </p:txBody>
      </p:sp>
    </p:spTree>
    <p:extLst>
      <p:ext uri="{BB962C8B-B14F-4D97-AF65-F5344CB8AC3E}">
        <p14:creationId xmlns:p14="http://schemas.microsoft.com/office/powerpoint/2010/main" val="3710985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t 7" hidden="1">
            <a:extLst>
              <a:ext uri="{FF2B5EF4-FFF2-40B4-BE49-F238E27FC236}">
                <a16:creationId xmlns:a16="http://schemas.microsoft.com/office/drawing/2014/main" id="{9CBE7497-E8D8-46A6-8CBD-62481259225D}"/>
              </a:ext>
            </a:extLst>
          </p:cNvPr>
          <p:cNvGraphicFramePr>
            <a:graphicFrameLocks noChangeAspect="1"/>
          </p:cNvGraphicFramePr>
          <p:nvPr>
            <p:custDataLst>
              <p:tags r:id="rId1"/>
            </p:custDataLst>
          </p:nvPr>
        </p:nvGraphicFramePr>
        <p:xfrm>
          <a:off x="1525196" y="858445"/>
          <a:ext cx="1191" cy="1191"/>
        </p:xfrm>
        <a:graphic>
          <a:graphicData uri="http://schemas.openxmlformats.org/presentationml/2006/ole">
            <mc:AlternateContent xmlns:mc="http://schemas.openxmlformats.org/markup-compatibility/2006">
              <mc:Choice xmlns:v="urn:schemas-microsoft-com:vml" Requires="v">
                <p:oleObj name="Diapositive think-cell" r:id="rId4" imgW="395" imgH="396" progId="TCLayout.ActiveDocument.1">
                  <p:embed/>
                </p:oleObj>
              </mc:Choice>
              <mc:Fallback>
                <p:oleObj name="Diapositive think-cell" r:id="rId4" imgW="395" imgH="396" progId="TCLayout.ActiveDocument.1">
                  <p:embed/>
                  <p:pic>
                    <p:nvPicPr>
                      <p:cNvPr id="8" name="Objet 7" hidden="1">
                        <a:extLst>
                          <a:ext uri="{FF2B5EF4-FFF2-40B4-BE49-F238E27FC236}">
                            <a16:creationId xmlns:a16="http://schemas.microsoft.com/office/drawing/2014/main" id="{9CBE7497-E8D8-46A6-8CBD-62481259225D}"/>
                          </a:ext>
                        </a:extLst>
                      </p:cNvPr>
                      <p:cNvPicPr/>
                      <p:nvPr/>
                    </p:nvPicPr>
                    <p:blipFill>
                      <a:blip r:embed="rId5"/>
                      <a:stretch>
                        <a:fillRect/>
                      </a:stretch>
                    </p:blipFill>
                    <p:spPr>
                      <a:xfrm>
                        <a:off x="1525196" y="858445"/>
                        <a:ext cx="1191" cy="1191"/>
                      </a:xfrm>
                      <a:prstGeom prst="rect">
                        <a:avLst/>
                      </a:prstGeom>
                    </p:spPr>
                  </p:pic>
                </p:oleObj>
              </mc:Fallback>
            </mc:AlternateContent>
          </a:graphicData>
        </a:graphic>
      </p:graphicFrame>
      <p:sp>
        <p:nvSpPr>
          <p:cNvPr id="3" name="Rectangle 2">
            <a:extLst>
              <a:ext uri="{FF2B5EF4-FFF2-40B4-BE49-F238E27FC236}">
                <a16:creationId xmlns:a16="http://schemas.microsoft.com/office/drawing/2014/main" id="{8872313C-6392-222F-D43E-D9A34DC7F63E}"/>
              </a:ext>
            </a:extLst>
          </p:cNvPr>
          <p:cNvSpPr/>
          <p:nvPr/>
        </p:nvSpPr>
        <p:spPr>
          <a:xfrm>
            <a:off x="582348" y="1735517"/>
            <a:ext cx="10936552" cy="536045"/>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1"/>
                </a:solidFill>
                <a:latin typeface="Montserrat" panose="00000500000000000000" pitchFamily="2" charset="0"/>
              </a:rPr>
              <a:t>La loi du </a:t>
            </a:r>
            <a:r>
              <a:rPr lang="fr-FR" sz="1400" b="1" dirty="0">
                <a:solidFill>
                  <a:schemeClr val="accent1"/>
                </a:solidFill>
                <a:latin typeface="Montserrat" panose="00000500000000000000" pitchFamily="2" charset="0"/>
                <a:ea typeface="+mj-ea"/>
              </a:rPr>
              <a:t>7 février 2022 </a:t>
            </a:r>
            <a:r>
              <a:rPr lang="fr-FR" sz="1400" dirty="0">
                <a:solidFill>
                  <a:schemeClr val="tx1"/>
                </a:solidFill>
                <a:latin typeface="Montserrat" panose="00000500000000000000" pitchFamily="2" charset="0"/>
                <a:ea typeface="+mj-ea"/>
              </a:rPr>
              <a:t>relative à la </a:t>
            </a:r>
            <a:r>
              <a:rPr lang="fr-FR" sz="1400" b="1" dirty="0">
                <a:solidFill>
                  <a:schemeClr val="tx1"/>
                </a:solidFill>
                <a:latin typeface="Montserrat" panose="00000500000000000000" pitchFamily="2" charset="0"/>
                <a:ea typeface="+mj-ea"/>
              </a:rPr>
              <a:t>protection des enfants </a:t>
            </a:r>
            <a:r>
              <a:rPr lang="fr-FR" sz="1400" dirty="0">
                <a:solidFill>
                  <a:schemeClr val="tx1"/>
                </a:solidFill>
                <a:latin typeface="Montserrat" panose="00000500000000000000" pitchFamily="2" charset="0"/>
                <a:ea typeface="+mj-ea"/>
              </a:rPr>
              <a:t>(loi « Taquet ») v</a:t>
            </a:r>
            <a:r>
              <a:rPr lang="fr-FR" sz="1400" dirty="0">
                <a:solidFill>
                  <a:schemeClr val="tx1"/>
                </a:solidFill>
                <a:latin typeface="Montserrat" panose="00000500000000000000" pitchFamily="2" charset="0"/>
              </a:rPr>
              <a:t>ise à améliorer la situation des enfants protégés par l'aide sociale à l'enfance (ASE). Elle comporte 2 volets principaux : </a:t>
            </a:r>
            <a:endParaRPr lang="fr-FR" sz="1400" u="sng" dirty="0">
              <a:solidFill>
                <a:schemeClr val="tx1"/>
              </a:solidFill>
              <a:latin typeface="Montserrat" panose="00000500000000000000" pitchFamily="2" charset="0"/>
            </a:endParaRPr>
          </a:p>
        </p:txBody>
      </p:sp>
      <p:sp>
        <p:nvSpPr>
          <p:cNvPr id="5" name="Titre 12">
            <a:extLst>
              <a:ext uri="{FF2B5EF4-FFF2-40B4-BE49-F238E27FC236}">
                <a16:creationId xmlns:a16="http://schemas.microsoft.com/office/drawing/2014/main" id="{755A92C0-B1E8-A244-9402-E9246A377063}"/>
              </a:ext>
            </a:extLst>
          </p:cNvPr>
          <p:cNvSpPr>
            <a:spLocks noGrp="1"/>
          </p:cNvSpPr>
          <p:nvPr>
            <p:ph type="title"/>
          </p:nvPr>
        </p:nvSpPr>
        <p:spPr>
          <a:xfrm>
            <a:off x="561753" y="367190"/>
            <a:ext cx="11068493" cy="809877"/>
          </a:xfrm>
        </p:spPr>
        <p:txBody>
          <a:bodyPr vert="horz"/>
          <a:lstStyle/>
          <a:p>
            <a:r>
              <a:rPr lang="fr-FR" sz="1800" dirty="0">
                <a:solidFill>
                  <a:schemeClr val="accent1"/>
                </a:solidFill>
              </a:rPr>
              <a:t>Parcours d’un enfant de 0 à 18 ans </a:t>
            </a:r>
            <a:br>
              <a:rPr lang="fr-FR" sz="2400" dirty="0">
                <a:solidFill>
                  <a:schemeClr val="accent1"/>
                </a:solidFill>
              </a:rPr>
            </a:br>
            <a:r>
              <a:rPr lang="fr-FR" dirty="0"/>
              <a:t>Des changements législatifs récents </a:t>
            </a:r>
          </a:p>
        </p:txBody>
      </p:sp>
      <p:sp>
        <p:nvSpPr>
          <p:cNvPr id="2" name="Sous-titre 6">
            <a:extLst>
              <a:ext uri="{FF2B5EF4-FFF2-40B4-BE49-F238E27FC236}">
                <a16:creationId xmlns:a16="http://schemas.microsoft.com/office/drawing/2014/main" id="{D0EE86E2-10DF-D9A0-2DCE-D64339BB1A81}"/>
              </a:ext>
            </a:extLst>
          </p:cNvPr>
          <p:cNvSpPr txBox="1">
            <a:spLocks/>
          </p:cNvSpPr>
          <p:nvPr/>
        </p:nvSpPr>
        <p:spPr>
          <a:xfrm>
            <a:off x="691384" y="2382159"/>
            <a:ext cx="5208901" cy="3778009"/>
          </a:xfrm>
          <a:prstGeom prst="rect">
            <a:avLst/>
          </a:prstGeom>
        </p:spPr>
        <p:txBody>
          <a:bodyPr vert="horz" lIns="0" tIns="45720" rIns="0" bIns="45720" numCol="1" rtlCol="0" anchor="t">
            <a:noAutofit/>
          </a:bodyPr>
          <a:lstStyle>
            <a:lvl1pPr marL="114300" indent="0" algn="l" defTabSz="914400" rtl="0" eaLnBrk="1" latinLnBrk="0" hangingPunct="1">
              <a:lnSpc>
                <a:spcPct val="120000"/>
              </a:lnSpc>
              <a:spcBef>
                <a:spcPct val="20000"/>
              </a:spcBef>
              <a:buClr>
                <a:srgbClr val="0092D2"/>
              </a:buClr>
              <a:buFont typeface="Arial"/>
              <a:buNone/>
              <a:defRPr lang="fr-FR" sz="1500" b="0" i="0" u="sng" kern="1500" baseline="0">
                <a:solidFill>
                  <a:srgbClr val="0092D2"/>
                </a:solidFill>
                <a:uFillTx/>
                <a:latin typeface="Oswald Bold"/>
                <a:ea typeface="+mn-ea"/>
                <a:cs typeface="Oswald Bold"/>
              </a:defRPr>
            </a:lvl1pPr>
            <a:lvl2pPr marL="582930" indent="-171450" algn="l" defTabSz="914400" rtl="0" eaLnBrk="1" latinLnBrk="0" hangingPunct="1">
              <a:lnSpc>
                <a:spcPct val="120000"/>
              </a:lnSpc>
              <a:spcBef>
                <a:spcPct val="20000"/>
              </a:spcBef>
              <a:buClr>
                <a:srgbClr val="0092D2"/>
              </a:buClr>
              <a:buFont typeface="Arial"/>
              <a:buChar char="•"/>
              <a:defRPr lang="fr-FR" sz="1200" b="0" i="0" u="none" kern="1500" baseline="0" dirty="0" smtClean="0">
                <a:solidFill>
                  <a:srgbClr val="505150"/>
                </a:solidFill>
                <a:uFillTx/>
                <a:latin typeface="Century Gothic"/>
                <a:ea typeface="+mn-ea"/>
                <a:cs typeface="Century Gothic"/>
              </a:defRPr>
            </a:lvl2pPr>
            <a:lvl3pPr marL="948690" indent="-171450" algn="l" defTabSz="914400" rtl="0" eaLnBrk="1" latinLnBrk="0" hangingPunct="1">
              <a:lnSpc>
                <a:spcPct val="120000"/>
              </a:lnSpc>
              <a:spcBef>
                <a:spcPct val="20000"/>
              </a:spcBef>
              <a:buClr>
                <a:srgbClr val="0092D2"/>
              </a:buClr>
              <a:buSzPct val="100000"/>
              <a:buFont typeface="Lucida Grande"/>
              <a:buChar char="-"/>
              <a:defRPr lang="fr-FR" sz="1200" b="0" i="0" u="none" kern="1500" baseline="0" dirty="0" smtClean="0">
                <a:solidFill>
                  <a:srgbClr val="505150"/>
                </a:solidFill>
                <a:uFillTx/>
                <a:latin typeface="Century Gothic"/>
                <a:ea typeface="+mn-ea"/>
                <a:cs typeface="Century Gothic"/>
              </a:defRPr>
            </a:lvl3pPr>
            <a:lvl4pPr marL="1223010" indent="-171450" algn="l" defTabSz="914400" rtl="0" eaLnBrk="1" latinLnBrk="0" hangingPunct="1">
              <a:lnSpc>
                <a:spcPct val="120000"/>
              </a:lnSpc>
              <a:spcBef>
                <a:spcPct val="20000"/>
              </a:spcBef>
              <a:buClr>
                <a:srgbClr val="0092D2"/>
              </a:buClr>
              <a:buFont typeface="Lucida Grande"/>
              <a:buChar char="&gt;"/>
              <a:defRPr lang="fr-FR" sz="1200" b="0" i="0" u="none" kern="1500" baseline="0" dirty="0" smtClean="0">
                <a:solidFill>
                  <a:srgbClr val="505150"/>
                </a:solidFill>
                <a:uFillTx/>
                <a:latin typeface="Century Gothic"/>
                <a:ea typeface="+mn-ea"/>
                <a:cs typeface="Century Gothic"/>
              </a:defRPr>
            </a:lvl4pPr>
            <a:lvl5pPr marL="1325880" indent="0" algn="l" defTabSz="914400" rtl="0" eaLnBrk="1" latinLnBrk="0" hangingPunct="1">
              <a:lnSpc>
                <a:spcPct val="120000"/>
              </a:lnSpc>
              <a:spcBef>
                <a:spcPct val="20000"/>
              </a:spcBef>
              <a:buClr>
                <a:srgbClr val="0092D2"/>
              </a:buClr>
              <a:buFont typeface="Arial"/>
              <a:buNone/>
              <a:defRPr lang="en-US" sz="1200" b="0" i="0" u="none" kern="1500" baseline="0" dirty="0">
                <a:solidFill>
                  <a:srgbClr val="505150"/>
                </a:solidFill>
                <a:uFillTx/>
                <a:latin typeface="Century Gothic"/>
                <a:ea typeface="+mn-ea"/>
                <a:cs typeface="Century Gothic"/>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fr-FR" sz="1400" b="1" u="none" dirty="0">
                <a:solidFill>
                  <a:schemeClr val="accent1"/>
                </a:solidFill>
                <a:latin typeface="Montserrat" panose="00000500000000000000" pitchFamily="2" charset="0"/>
              </a:rPr>
              <a:t>Améliorer l’accompagnement des jeunes à leur majorité : </a:t>
            </a:r>
            <a:endParaRPr lang="fr-FR" sz="1400" u="none" dirty="0">
              <a:solidFill>
                <a:srgbClr val="3A3A3A"/>
              </a:solidFill>
              <a:latin typeface="Montserrat" panose="00000500000000000000" pitchFamily="2" charset="0"/>
            </a:endParaRPr>
          </a:p>
          <a:p>
            <a:pPr marL="400041" indent="-285744">
              <a:lnSpc>
                <a:spcPct val="100000"/>
              </a:lnSpc>
              <a:spcBef>
                <a:spcPts val="0"/>
              </a:spcBef>
              <a:spcAft>
                <a:spcPts val="600"/>
              </a:spcAft>
              <a:buClr>
                <a:srgbClr val="3065A2"/>
              </a:buClr>
              <a:buSzPct val="140000"/>
              <a:buFont typeface="Arial" panose="020B0604020202020204" pitchFamily="34" charset="0"/>
              <a:buChar char="•"/>
            </a:pPr>
            <a:r>
              <a:rPr lang="fr-FR" sz="1300" u="none" dirty="0">
                <a:solidFill>
                  <a:srgbClr val="3A3A3A"/>
                </a:solidFill>
                <a:latin typeface="Montserrat" panose="00000500000000000000" pitchFamily="2" charset="0"/>
              </a:rPr>
              <a:t>Mise en place d’un </a:t>
            </a:r>
            <a:r>
              <a:rPr lang="fr-FR" sz="1300" b="1" u="none" dirty="0">
                <a:solidFill>
                  <a:srgbClr val="3A3A3A"/>
                </a:solidFill>
                <a:latin typeface="Montserrat" panose="00000500000000000000" pitchFamily="2" charset="0"/>
              </a:rPr>
              <a:t>entretien renforcé</a:t>
            </a:r>
            <a:r>
              <a:rPr lang="fr-FR" sz="1300" u="none" dirty="0">
                <a:solidFill>
                  <a:srgbClr val="3A3A3A"/>
                </a:solidFill>
                <a:latin typeface="Montserrat" panose="00000500000000000000" pitchFamily="2" charset="0"/>
              </a:rPr>
              <a:t> dès 17 ans pour </a:t>
            </a:r>
            <a:r>
              <a:rPr lang="fr-FR" sz="1300" b="1" u="none" dirty="0">
                <a:solidFill>
                  <a:srgbClr val="3A3A3A"/>
                </a:solidFill>
                <a:latin typeface="Montserrat" panose="00000500000000000000" pitchFamily="2" charset="0"/>
              </a:rPr>
              <a:t>informer le jeune de ses droits </a:t>
            </a:r>
            <a:r>
              <a:rPr lang="fr-FR" sz="1300" u="none" dirty="0">
                <a:solidFill>
                  <a:srgbClr val="3A3A3A"/>
                </a:solidFill>
                <a:latin typeface="Montserrat" panose="00000500000000000000" pitchFamily="2" charset="0"/>
              </a:rPr>
              <a:t>et des conditions de son accompagnement jusqu’à sa majorité, ainsi que 6 mois après sa sortie de l’ASE</a:t>
            </a:r>
          </a:p>
          <a:p>
            <a:pPr marL="400041" indent="-285744">
              <a:lnSpc>
                <a:spcPct val="100000"/>
              </a:lnSpc>
              <a:spcBef>
                <a:spcPts val="0"/>
              </a:spcBef>
              <a:spcAft>
                <a:spcPts val="600"/>
              </a:spcAft>
              <a:buClr>
                <a:srgbClr val="3065A2"/>
              </a:buClr>
              <a:buSzPct val="140000"/>
              <a:buFont typeface="Arial" panose="020B0604020202020204" pitchFamily="34" charset="0"/>
              <a:buChar char="•"/>
            </a:pPr>
            <a:r>
              <a:rPr lang="fr-FR" sz="1300" b="1" u="none" dirty="0">
                <a:solidFill>
                  <a:srgbClr val="3A3A3A"/>
                </a:solidFill>
                <a:latin typeface="Montserrat" panose="00000500000000000000" pitchFamily="2" charset="0"/>
              </a:rPr>
              <a:t>Généralisation</a:t>
            </a:r>
            <a:r>
              <a:rPr lang="fr-FR" sz="1300" u="none" dirty="0">
                <a:solidFill>
                  <a:srgbClr val="3A3A3A"/>
                </a:solidFill>
                <a:latin typeface="Montserrat" panose="00000500000000000000" pitchFamily="2" charset="0"/>
              </a:rPr>
              <a:t> de la proposition du contrat jeune majeur</a:t>
            </a:r>
          </a:p>
          <a:p>
            <a:pPr marL="400041" indent="-285744">
              <a:lnSpc>
                <a:spcPct val="100000"/>
              </a:lnSpc>
              <a:spcBef>
                <a:spcPts val="0"/>
              </a:spcBef>
              <a:spcAft>
                <a:spcPts val="600"/>
              </a:spcAft>
              <a:buClr>
                <a:srgbClr val="3065A2"/>
              </a:buClr>
              <a:buSzPct val="140000"/>
              <a:buFont typeface="Arial" panose="020B0604020202020204" pitchFamily="34" charset="0"/>
              <a:buChar char="•"/>
            </a:pPr>
            <a:r>
              <a:rPr lang="fr-FR" sz="1300" u="none" dirty="0">
                <a:solidFill>
                  <a:srgbClr val="3A3A3A"/>
                </a:solidFill>
                <a:latin typeface="Montserrat" panose="00000500000000000000" pitchFamily="2" charset="0"/>
              </a:rPr>
              <a:t>Renforcement des </a:t>
            </a:r>
            <a:r>
              <a:rPr lang="fr-FR" sz="1300" b="1" u="none" dirty="0">
                <a:solidFill>
                  <a:srgbClr val="3A3A3A"/>
                </a:solidFill>
                <a:latin typeface="Montserrat" panose="00000500000000000000" pitchFamily="2" charset="0"/>
              </a:rPr>
              <a:t>dispositifs facilitant l'accès au logement</a:t>
            </a:r>
            <a:r>
              <a:rPr lang="fr-FR" sz="1300" u="none" dirty="0">
                <a:solidFill>
                  <a:srgbClr val="3A3A3A"/>
                </a:solidFill>
                <a:latin typeface="Montserrat" panose="00000500000000000000" pitchFamily="2" charset="0"/>
              </a:rPr>
              <a:t>, incluant un statut de public prioritaire pour le logement social.</a:t>
            </a:r>
          </a:p>
          <a:p>
            <a:pPr marL="400041" indent="-285744">
              <a:lnSpc>
                <a:spcPct val="100000"/>
              </a:lnSpc>
              <a:spcBef>
                <a:spcPts val="0"/>
              </a:spcBef>
              <a:spcAft>
                <a:spcPts val="600"/>
              </a:spcAft>
              <a:buClr>
                <a:srgbClr val="3065A2"/>
              </a:buClr>
              <a:buSzPct val="140000"/>
              <a:buFont typeface="Arial" panose="020B0604020202020204" pitchFamily="34" charset="0"/>
              <a:buChar char="•"/>
            </a:pPr>
            <a:r>
              <a:rPr lang="fr-FR" sz="1300" b="1" u="none" dirty="0">
                <a:solidFill>
                  <a:srgbClr val="3A3A3A"/>
                </a:solidFill>
                <a:latin typeface="Montserrat" panose="00000500000000000000" pitchFamily="2" charset="0"/>
              </a:rPr>
              <a:t>Instauration du droit de retour à l'ASE </a:t>
            </a:r>
            <a:r>
              <a:rPr lang="fr-FR" sz="1300" u="none" dirty="0">
                <a:solidFill>
                  <a:srgbClr val="3A3A3A"/>
                </a:solidFill>
                <a:latin typeface="Montserrat" panose="00000500000000000000" pitchFamily="2" charset="0"/>
              </a:rPr>
              <a:t>pour les jeunes majeurs jusqu’à 21 ans, même s’ils ont refusé l'accompagnement à 18 ans ou ne remplissaient plus les conditions requises</a:t>
            </a:r>
          </a:p>
        </p:txBody>
      </p:sp>
      <p:sp>
        <p:nvSpPr>
          <p:cNvPr id="7" name="Espace réservé du numéro de diapositive 4">
            <a:extLst>
              <a:ext uri="{FF2B5EF4-FFF2-40B4-BE49-F238E27FC236}">
                <a16:creationId xmlns:a16="http://schemas.microsoft.com/office/drawing/2014/main" id="{EADDF3C1-ACB4-A070-95FD-1823DF4AFA7D}"/>
              </a:ext>
            </a:extLst>
          </p:cNvPr>
          <p:cNvSpPr txBox="1">
            <a:spLocks/>
          </p:cNvSpPr>
          <p:nvPr/>
        </p:nvSpPr>
        <p:spPr>
          <a:xfrm>
            <a:off x="94615" y="6434370"/>
            <a:ext cx="731520" cy="396240"/>
          </a:xfrm>
          <a:prstGeom prst="bracketPair">
            <a:avLst>
              <a:gd name="adj" fmla="val 17949"/>
            </a:avLst>
          </a:prstGeom>
        </p:spPr>
        <p:txBody>
          <a:bodyPr/>
          <a:lstStyle>
            <a:defPPr>
              <a:defRPr lang="fr-FR"/>
            </a:defPPr>
            <a:lvl1pPr marL="0" algn="l" defTabSz="914400" rtl="0" eaLnBrk="1" latinLnBrk="0" hangingPunct="1">
              <a:defRPr sz="1100" b="0" i="0" kern="1200">
                <a:solidFill>
                  <a:schemeClr val="accent4"/>
                </a:solidFill>
                <a:latin typeface="Oswald Regular"/>
                <a:ea typeface="+mn-ea"/>
                <a:cs typeface="Oswald Regular"/>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7200">
              <a:defRPr/>
            </a:pPr>
            <a:fld id="{6E2D2B3B-882E-40F3-A32F-6DD516915044}" type="slidenum">
              <a:rPr lang="en-US" smtClean="0">
                <a:solidFill>
                  <a:srgbClr val="60BDE0"/>
                </a:solidFill>
              </a:rPr>
              <a:pPr defTabSz="457200">
                <a:defRPr/>
              </a:pPr>
              <a:t>20</a:t>
            </a:fld>
            <a:endParaRPr lang="en-US" dirty="0">
              <a:solidFill>
                <a:srgbClr val="60BDE0"/>
              </a:solidFill>
            </a:endParaRPr>
          </a:p>
        </p:txBody>
      </p:sp>
      <p:sp>
        <p:nvSpPr>
          <p:cNvPr id="4" name="ZoneTexte 49">
            <a:extLst>
              <a:ext uri="{FF2B5EF4-FFF2-40B4-BE49-F238E27FC236}">
                <a16:creationId xmlns:a16="http://schemas.microsoft.com/office/drawing/2014/main" id="{46637DBC-EC0E-FF17-31FA-0B9471B80802}"/>
              </a:ext>
            </a:extLst>
          </p:cNvPr>
          <p:cNvSpPr txBox="1"/>
          <p:nvPr/>
        </p:nvSpPr>
        <p:spPr>
          <a:xfrm>
            <a:off x="582348" y="6110088"/>
            <a:ext cx="11156322" cy="89255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i="1" dirty="0">
                <a:latin typeface="Montserrat" panose="00000500000000000000" pitchFamily="2" charset="0"/>
                <a:cs typeface="Calibri" panose="020F0502020204030204" pitchFamily="34" charset="0"/>
              </a:rPr>
              <a:t>Sources: </a:t>
            </a:r>
            <a:r>
              <a:rPr lang="fr-FR" sz="1000" dirty="0">
                <a:latin typeface="Montserrat" panose="00000500000000000000" pitchFamily="2" charset="0"/>
                <a:cs typeface="Calibri" panose="020F0502020204030204" pitchFamily="34" charset="0"/>
              </a:rPr>
              <a:t>Vie Publique</a:t>
            </a:r>
            <a:r>
              <a:rPr lang="fr-FR" sz="1000" i="1" dirty="0">
                <a:latin typeface="Montserrat" panose="00000500000000000000" pitchFamily="2" charset="0"/>
                <a:cs typeface="Calibri" panose="020F0502020204030204" pitchFamily="34" charset="0"/>
              </a:rPr>
              <a:t>, "Loi Taquet du 7 février 2022 sur la protection des enfants et ASE«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dirty="0">
                <a:latin typeface="Montserrat" panose="00000500000000000000" pitchFamily="2" charset="0"/>
              </a:rPr>
              <a:t>L'info</a:t>
            </a:r>
            <a:r>
              <a:rPr lang="fr-FR" sz="1000" b="1" dirty="0">
                <a:latin typeface="Montserrat" panose="00000500000000000000" pitchFamily="2" charset="0"/>
              </a:rPr>
              <a:t> </a:t>
            </a:r>
            <a:r>
              <a:rPr lang="fr-FR" sz="1000" dirty="0">
                <a:latin typeface="Montserrat" panose="00000500000000000000" pitchFamily="2" charset="0"/>
              </a:rPr>
              <a:t>durable, "</a:t>
            </a:r>
            <a:r>
              <a:rPr lang="fr-FR" sz="1000" i="1" dirty="0">
                <a:latin typeface="Montserrat" panose="00000500000000000000" pitchFamily="2" charset="0"/>
              </a:rPr>
              <a:t>Protection de l'enfance : le décret sur les hôtels jugé insuffisant", </a:t>
            </a:r>
            <a:r>
              <a:rPr lang="fr-FR" sz="1000" dirty="0">
                <a:latin typeface="Montserrat" panose="00000500000000000000" pitchFamily="2" charset="0"/>
              </a:rPr>
              <a:t>février 2024. Disponible en ligne : </a:t>
            </a:r>
            <a:r>
              <a:rPr lang="fr-FR" sz="1000" dirty="0">
                <a:latin typeface="Montserrat" panose="00000500000000000000" pitchFamily="2" charset="0"/>
                <a:hlinkClick r:id="rId6"/>
              </a:rPr>
              <a:t>L'info durable</a:t>
            </a:r>
            <a:r>
              <a:rPr lang="fr-FR" sz="1000" dirty="0">
                <a:latin typeface="Montserrat" panose="00000500000000000000" pitchFamily="2" charset="0"/>
              </a:rPr>
              <a:t> </a:t>
            </a:r>
            <a:endParaRPr lang="fr-FR" sz="1000" i="1" dirty="0">
              <a:latin typeface="Montserrat" panose="00000500000000000000" pitchFamily="2" charset="0"/>
              <a:ea typeface="+mj-ea"/>
            </a:endParaRPr>
          </a:p>
          <a:p>
            <a:endParaRPr lang="fr-FR" sz="800" dirty="0">
              <a:latin typeface="+mn-lt"/>
            </a:endParaRPr>
          </a:p>
          <a:p>
            <a:pPr>
              <a:spcAft>
                <a:spcPts val="1200"/>
              </a:spcAft>
            </a:pPr>
            <a:endParaRPr lang="fr-FR" sz="1000" i="1" dirty="0">
              <a:latin typeface="Montserrat" panose="00000500000000000000" pitchFamily="2" charset="0"/>
              <a:cs typeface="Calibri" panose="020F0502020204030204" pitchFamily="34" charset="0"/>
            </a:endParaRPr>
          </a:p>
          <a:p>
            <a:pPr>
              <a:spcAft>
                <a:spcPts val="1200"/>
              </a:spcAft>
            </a:pPr>
            <a:endParaRPr lang="fr-FR" sz="1000" i="1" dirty="0">
              <a:latin typeface="Calibri" panose="020F0502020204030204" pitchFamily="34" charset="0"/>
              <a:cs typeface="Calibri" panose="020F0502020204030204" pitchFamily="34" charset="0"/>
            </a:endParaRPr>
          </a:p>
        </p:txBody>
      </p:sp>
      <p:sp>
        <p:nvSpPr>
          <p:cNvPr id="10" name="Sous-titre 6">
            <a:extLst>
              <a:ext uri="{FF2B5EF4-FFF2-40B4-BE49-F238E27FC236}">
                <a16:creationId xmlns:a16="http://schemas.microsoft.com/office/drawing/2014/main" id="{EB1CD6F7-81BE-B97B-70C6-B69017E367FA}"/>
              </a:ext>
            </a:extLst>
          </p:cNvPr>
          <p:cNvSpPr txBox="1">
            <a:spLocks/>
          </p:cNvSpPr>
          <p:nvPr/>
        </p:nvSpPr>
        <p:spPr>
          <a:xfrm>
            <a:off x="6657475" y="2405566"/>
            <a:ext cx="4708389" cy="2235599"/>
          </a:xfrm>
          <a:prstGeom prst="rect">
            <a:avLst/>
          </a:prstGeom>
        </p:spPr>
        <p:txBody>
          <a:bodyPr vert="horz" lIns="0" tIns="45720" rIns="0" bIns="45720" numCol="1" rtlCol="0" anchor="t">
            <a:noAutofit/>
          </a:bodyPr>
          <a:lstStyle>
            <a:lvl1pPr marL="114300" indent="0" algn="l" defTabSz="914400" rtl="0" eaLnBrk="1" latinLnBrk="0" hangingPunct="1">
              <a:lnSpc>
                <a:spcPct val="120000"/>
              </a:lnSpc>
              <a:spcBef>
                <a:spcPct val="20000"/>
              </a:spcBef>
              <a:buClr>
                <a:srgbClr val="0092D2"/>
              </a:buClr>
              <a:buFont typeface="Arial"/>
              <a:buNone/>
              <a:defRPr lang="fr-FR" sz="1500" b="0" i="0" u="sng" kern="1500" baseline="0">
                <a:solidFill>
                  <a:srgbClr val="0092D2"/>
                </a:solidFill>
                <a:uFillTx/>
                <a:latin typeface="Oswald Bold"/>
                <a:ea typeface="+mn-ea"/>
                <a:cs typeface="Oswald Bold"/>
              </a:defRPr>
            </a:lvl1pPr>
            <a:lvl2pPr marL="582930" indent="-171450" algn="l" defTabSz="914400" rtl="0" eaLnBrk="1" latinLnBrk="0" hangingPunct="1">
              <a:lnSpc>
                <a:spcPct val="120000"/>
              </a:lnSpc>
              <a:spcBef>
                <a:spcPct val="20000"/>
              </a:spcBef>
              <a:buClr>
                <a:srgbClr val="0092D2"/>
              </a:buClr>
              <a:buFont typeface="Arial"/>
              <a:buChar char="•"/>
              <a:defRPr lang="fr-FR" sz="1200" b="0" i="0" u="none" kern="1500" baseline="0" dirty="0" smtClean="0">
                <a:solidFill>
                  <a:srgbClr val="505150"/>
                </a:solidFill>
                <a:uFillTx/>
                <a:latin typeface="Century Gothic"/>
                <a:ea typeface="+mn-ea"/>
                <a:cs typeface="Century Gothic"/>
              </a:defRPr>
            </a:lvl2pPr>
            <a:lvl3pPr marL="948690" indent="-171450" algn="l" defTabSz="914400" rtl="0" eaLnBrk="1" latinLnBrk="0" hangingPunct="1">
              <a:lnSpc>
                <a:spcPct val="120000"/>
              </a:lnSpc>
              <a:spcBef>
                <a:spcPct val="20000"/>
              </a:spcBef>
              <a:buClr>
                <a:srgbClr val="0092D2"/>
              </a:buClr>
              <a:buSzPct val="100000"/>
              <a:buFont typeface="Lucida Grande"/>
              <a:buChar char="-"/>
              <a:defRPr lang="fr-FR" sz="1200" b="0" i="0" u="none" kern="1500" baseline="0" dirty="0" smtClean="0">
                <a:solidFill>
                  <a:srgbClr val="505150"/>
                </a:solidFill>
                <a:uFillTx/>
                <a:latin typeface="Century Gothic"/>
                <a:ea typeface="+mn-ea"/>
                <a:cs typeface="Century Gothic"/>
              </a:defRPr>
            </a:lvl3pPr>
            <a:lvl4pPr marL="1223010" indent="-171450" algn="l" defTabSz="914400" rtl="0" eaLnBrk="1" latinLnBrk="0" hangingPunct="1">
              <a:lnSpc>
                <a:spcPct val="120000"/>
              </a:lnSpc>
              <a:spcBef>
                <a:spcPct val="20000"/>
              </a:spcBef>
              <a:buClr>
                <a:srgbClr val="0092D2"/>
              </a:buClr>
              <a:buFont typeface="Lucida Grande"/>
              <a:buChar char="&gt;"/>
              <a:defRPr lang="fr-FR" sz="1200" b="0" i="0" u="none" kern="1500" baseline="0" dirty="0" smtClean="0">
                <a:solidFill>
                  <a:srgbClr val="505150"/>
                </a:solidFill>
                <a:uFillTx/>
                <a:latin typeface="Century Gothic"/>
                <a:ea typeface="+mn-ea"/>
                <a:cs typeface="Century Gothic"/>
              </a:defRPr>
            </a:lvl4pPr>
            <a:lvl5pPr marL="1325880" indent="0" algn="l" defTabSz="914400" rtl="0" eaLnBrk="1" latinLnBrk="0" hangingPunct="1">
              <a:lnSpc>
                <a:spcPct val="120000"/>
              </a:lnSpc>
              <a:spcBef>
                <a:spcPct val="20000"/>
              </a:spcBef>
              <a:buClr>
                <a:srgbClr val="0092D2"/>
              </a:buClr>
              <a:buFont typeface="Arial"/>
              <a:buNone/>
              <a:defRPr lang="en-US" sz="1200" b="0" i="0" u="none" kern="1500" baseline="0" dirty="0">
                <a:solidFill>
                  <a:srgbClr val="505150"/>
                </a:solidFill>
                <a:uFillTx/>
                <a:latin typeface="Century Gothic"/>
                <a:ea typeface="+mn-ea"/>
                <a:cs typeface="Century Gothic"/>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297">
              <a:lnSpc>
                <a:spcPct val="100000"/>
              </a:lnSpc>
              <a:buClr>
                <a:srgbClr val="3065A2"/>
              </a:buClr>
              <a:buSzPct val="140000"/>
            </a:pPr>
            <a:r>
              <a:rPr lang="fr-FR" sz="1400" b="1" u="none" dirty="0">
                <a:solidFill>
                  <a:schemeClr val="accent1"/>
                </a:solidFill>
                <a:latin typeface="Montserrat" panose="00000500000000000000" pitchFamily="2" charset="0"/>
              </a:rPr>
              <a:t>Améliorer la situation des enfants placés :</a:t>
            </a:r>
          </a:p>
          <a:p>
            <a:pPr marL="114297">
              <a:lnSpc>
                <a:spcPct val="100000"/>
              </a:lnSpc>
              <a:buClr>
                <a:srgbClr val="3065A2"/>
              </a:buClr>
              <a:buSzPct val="140000"/>
            </a:pPr>
            <a:endParaRPr lang="fr-FR" sz="1400" b="1" u="none" dirty="0">
              <a:solidFill>
                <a:schemeClr val="accent1"/>
              </a:solidFill>
              <a:latin typeface="Montserrat" panose="00000500000000000000" pitchFamily="2" charset="0"/>
            </a:endParaRPr>
          </a:p>
          <a:p>
            <a:pPr marL="400041" indent="-285744">
              <a:lnSpc>
                <a:spcPct val="100000"/>
              </a:lnSpc>
              <a:spcBef>
                <a:spcPts val="0"/>
              </a:spcBef>
              <a:spcAft>
                <a:spcPts val="600"/>
              </a:spcAft>
              <a:buClr>
                <a:srgbClr val="3065A2"/>
              </a:buClr>
              <a:buSzPct val="140000"/>
              <a:buFont typeface="Arial" panose="020B0604020202020204" pitchFamily="34" charset="0"/>
              <a:buChar char="•"/>
            </a:pPr>
            <a:r>
              <a:rPr lang="fr-FR" sz="1300" u="none" dirty="0">
                <a:solidFill>
                  <a:srgbClr val="3A3A3A"/>
                </a:solidFill>
                <a:latin typeface="Montserrat" panose="00000500000000000000" pitchFamily="2" charset="0"/>
              </a:rPr>
              <a:t>Interdiction du </a:t>
            </a:r>
            <a:r>
              <a:rPr lang="fr-FR" sz="1300" b="1" u="none" dirty="0">
                <a:solidFill>
                  <a:srgbClr val="3A3A3A"/>
                </a:solidFill>
                <a:latin typeface="Montserrat" panose="00000500000000000000" pitchFamily="2" charset="0"/>
              </a:rPr>
              <a:t>placement à l'hôtel</a:t>
            </a:r>
            <a:r>
              <a:rPr lang="fr-FR" sz="1300" u="none" dirty="0">
                <a:solidFill>
                  <a:srgbClr val="3A3A3A"/>
                </a:solidFill>
                <a:latin typeface="Montserrat" panose="00000500000000000000" pitchFamily="2" charset="0"/>
              </a:rPr>
              <a:t> pour les mineurs et jeunes majeurs confiés à l’ASE, sauf exceptions (ex. centre de vacances sur une durée limitée pour les 16-21 ans)</a:t>
            </a:r>
          </a:p>
          <a:p>
            <a:pPr marL="400041" indent="-285744">
              <a:lnSpc>
                <a:spcPct val="100000"/>
              </a:lnSpc>
              <a:spcBef>
                <a:spcPts val="0"/>
              </a:spcBef>
              <a:spcAft>
                <a:spcPts val="600"/>
              </a:spcAft>
              <a:buClr>
                <a:srgbClr val="3065A2"/>
              </a:buClr>
              <a:buSzPct val="140000"/>
              <a:buFont typeface="Arial" panose="020B0604020202020204" pitchFamily="34" charset="0"/>
              <a:buChar char="•"/>
            </a:pPr>
            <a:r>
              <a:rPr lang="fr-FR" sz="1300" u="none" dirty="0">
                <a:solidFill>
                  <a:srgbClr val="3A3A3A"/>
                </a:solidFill>
                <a:latin typeface="Montserrat" panose="00000500000000000000" pitchFamily="2" charset="0"/>
              </a:rPr>
              <a:t>Proposition systématique </a:t>
            </a:r>
            <a:r>
              <a:rPr lang="fr-FR" sz="1300" b="1" u="none" dirty="0">
                <a:solidFill>
                  <a:srgbClr val="3A3A3A"/>
                </a:solidFill>
                <a:latin typeface="Montserrat" panose="00000500000000000000" pitchFamily="2" charset="0"/>
              </a:rPr>
              <a:t>de mentorat et parrainage </a:t>
            </a:r>
            <a:r>
              <a:rPr lang="fr-FR" sz="1300" u="none" dirty="0">
                <a:solidFill>
                  <a:srgbClr val="3A3A3A"/>
                </a:solidFill>
                <a:latin typeface="Montserrat" panose="00000500000000000000" pitchFamily="2" charset="0"/>
              </a:rPr>
              <a:t>pour les jeunes pris en charge par l’ASE. </a:t>
            </a:r>
          </a:p>
          <a:p>
            <a:pPr marL="400041" indent="-285744">
              <a:lnSpc>
                <a:spcPct val="100000"/>
              </a:lnSpc>
              <a:spcBef>
                <a:spcPts val="0"/>
              </a:spcBef>
              <a:spcAft>
                <a:spcPts val="600"/>
              </a:spcAft>
              <a:buClr>
                <a:srgbClr val="3065A2"/>
              </a:buClr>
              <a:buSzPct val="140000"/>
              <a:buFont typeface="Arial" panose="020B0604020202020204" pitchFamily="34" charset="0"/>
              <a:buChar char="•"/>
            </a:pPr>
            <a:endParaRPr lang="fr-FR" sz="1300" u="none" dirty="0">
              <a:solidFill>
                <a:srgbClr val="3A3A3A"/>
              </a:solidFill>
              <a:latin typeface="Montserrat" panose="00000500000000000000" pitchFamily="2" charset="0"/>
            </a:endParaRPr>
          </a:p>
        </p:txBody>
      </p:sp>
      <p:pic>
        <p:nvPicPr>
          <p:cNvPr id="16" name="Graphique 15" descr="Marteau de président">
            <a:extLst>
              <a:ext uri="{FF2B5EF4-FFF2-40B4-BE49-F238E27FC236}">
                <a16:creationId xmlns:a16="http://schemas.microsoft.com/office/drawing/2014/main" id="{D3189025-6267-3233-4A73-B8BBEACACAC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554469" y="4750542"/>
            <a:ext cx="914400" cy="914400"/>
          </a:xfrm>
          <a:prstGeom prst="rect">
            <a:avLst/>
          </a:prstGeom>
        </p:spPr>
      </p:pic>
    </p:spTree>
    <p:extLst>
      <p:ext uri="{BB962C8B-B14F-4D97-AF65-F5344CB8AC3E}">
        <p14:creationId xmlns:p14="http://schemas.microsoft.com/office/powerpoint/2010/main" val="21985785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t 5" hidden="1">
            <a:extLst>
              <a:ext uri="{FF2B5EF4-FFF2-40B4-BE49-F238E27FC236}">
                <a16:creationId xmlns:a16="http://schemas.microsoft.com/office/drawing/2014/main" id="{ABB50207-9368-4356-9CA9-CCC11B2539A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e think-cell" r:id="rId4" imgW="395" imgH="396" progId="TCLayout.ActiveDocument.1">
                  <p:embed/>
                </p:oleObj>
              </mc:Choice>
              <mc:Fallback>
                <p:oleObj name="Diapositive think-cell" r:id="rId4" imgW="395" imgH="396" progId="TCLayout.ActiveDocument.1">
                  <p:embed/>
                  <p:pic>
                    <p:nvPicPr>
                      <p:cNvPr id="6" name="Objet 5" hidden="1">
                        <a:extLst>
                          <a:ext uri="{FF2B5EF4-FFF2-40B4-BE49-F238E27FC236}">
                            <a16:creationId xmlns:a16="http://schemas.microsoft.com/office/drawing/2014/main" id="{ABB50207-9368-4356-9CA9-CCC11B2539A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re 2">
            <a:extLst>
              <a:ext uri="{FF2B5EF4-FFF2-40B4-BE49-F238E27FC236}">
                <a16:creationId xmlns:a16="http://schemas.microsoft.com/office/drawing/2014/main" id="{949A6B14-F63E-4F5D-A3AF-623E320C9428}"/>
              </a:ext>
            </a:extLst>
          </p:cNvPr>
          <p:cNvSpPr>
            <a:spLocks noGrp="1"/>
          </p:cNvSpPr>
          <p:nvPr>
            <p:ph type="title"/>
          </p:nvPr>
        </p:nvSpPr>
        <p:spPr/>
        <p:txBody>
          <a:bodyPr vert="horz"/>
          <a:lstStyle/>
          <a:p>
            <a:r>
              <a:rPr lang="fr-FR" sz="1800" dirty="0">
                <a:solidFill>
                  <a:schemeClr val="accent1"/>
                </a:solidFill>
              </a:rPr>
              <a:t>Parcours d’un enfant de 0 à 18 ans</a:t>
            </a:r>
            <a:br>
              <a:rPr lang="fr-FR" sz="2400" dirty="0">
                <a:solidFill>
                  <a:schemeClr val="accent1"/>
                </a:solidFill>
              </a:rPr>
            </a:br>
            <a:r>
              <a:rPr lang="fr-FR" dirty="0"/>
              <a:t>Zoom : La prise en charge des Mineurs Non Accompagnés (MNA)</a:t>
            </a:r>
          </a:p>
        </p:txBody>
      </p:sp>
      <p:sp>
        <p:nvSpPr>
          <p:cNvPr id="5" name="Rectangle 4">
            <a:extLst>
              <a:ext uri="{FF2B5EF4-FFF2-40B4-BE49-F238E27FC236}">
                <a16:creationId xmlns:a16="http://schemas.microsoft.com/office/drawing/2014/main" id="{3C363213-CD6F-346B-91E4-FC0E78DE7ABE}"/>
              </a:ext>
            </a:extLst>
          </p:cNvPr>
          <p:cNvSpPr/>
          <p:nvPr/>
        </p:nvSpPr>
        <p:spPr>
          <a:xfrm>
            <a:off x="560561" y="1275936"/>
            <a:ext cx="10729873" cy="777679"/>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latin typeface="Montserrat" panose="00000500000000000000" pitchFamily="2" charset="0"/>
            </a:endParaRPr>
          </a:p>
        </p:txBody>
      </p:sp>
      <p:sp>
        <p:nvSpPr>
          <p:cNvPr id="7" name="ZoneTexte 6">
            <a:extLst>
              <a:ext uri="{FF2B5EF4-FFF2-40B4-BE49-F238E27FC236}">
                <a16:creationId xmlns:a16="http://schemas.microsoft.com/office/drawing/2014/main" id="{5A8ED269-C1D5-8961-F49F-00339F52D057}"/>
              </a:ext>
            </a:extLst>
          </p:cNvPr>
          <p:cNvSpPr txBox="1"/>
          <p:nvPr/>
        </p:nvSpPr>
        <p:spPr>
          <a:xfrm>
            <a:off x="607685" y="1339391"/>
            <a:ext cx="10573837" cy="646331"/>
          </a:xfrm>
          <a:prstGeom prst="rect">
            <a:avLst/>
          </a:prstGeom>
          <a:noFill/>
        </p:spPr>
        <p:txBody>
          <a:bodyPr wrap="square" rtlCol="0" anchor="ctr">
            <a:spAutoFit/>
          </a:bodyPr>
          <a:lstStyle/>
          <a:p>
            <a:pPr>
              <a:spcAft>
                <a:spcPts val="600"/>
              </a:spcAft>
            </a:pPr>
            <a:r>
              <a:rPr lang="fr-FR" sz="1200" dirty="0">
                <a:latin typeface="Montserrat" panose="00000500000000000000" pitchFamily="2" charset="0"/>
              </a:rPr>
              <a:t>On parle de mineur non accompagné (MNA) lorsqu’un </a:t>
            </a:r>
            <a:r>
              <a:rPr lang="fr-FR" sz="1200" b="1" dirty="0">
                <a:latin typeface="Montserrat" panose="00000500000000000000" pitchFamily="2" charset="0"/>
              </a:rPr>
              <a:t>enfant étranger est présent sur le territoire français sans être accompagné d’un parent </a:t>
            </a:r>
            <a:r>
              <a:rPr lang="fr-FR" sz="1200" dirty="0">
                <a:latin typeface="Montserrat" panose="00000500000000000000" pitchFamily="2" charset="0"/>
              </a:rPr>
              <a:t>titulaire de l’autorité parentale ou d’un représentant légal. La prise en charge de ces enfants repose sur le dispositif national de mise à l’abri, d’évaluation et d’orientation. </a:t>
            </a:r>
            <a:endParaRPr lang="fr-FR" sz="1200" dirty="0">
              <a:latin typeface="Montserrat" panose="00000500000000000000" pitchFamily="2" charset="0"/>
              <a:cs typeface="Calibri" panose="020F0502020204030204" pitchFamily="34" charset="0"/>
            </a:endParaRPr>
          </a:p>
        </p:txBody>
      </p:sp>
      <p:sp>
        <p:nvSpPr>
          <p:cNvPr id="8" name="Rectangle 7">
            <a:extLst>
              <a:ext uri="{FF2B5EF4-FFF2-40B4-BE49-F238E27FC236}">
                <a16:creationId xmlns:a16="http://schemas.microsoft.com/office/drawing/2014/main" id="{AA7B988C-371E-EB2E-7007-FC1A763617E0}"/>
              </a:ext>
            </a:extLst>
          </p:cNvPr>
          <p:cNvSpPr/>
          <p:nvPr/>
        </p:nvSpPr>
        <p:spPr>
          <a:xfrm>
            <a:off x="619292" y="2346095"/>
            <a:ext cx="1984889" cy="6088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marR="0" lvl="0" indent="0" algn="ctr" defTabSz="457200" rtl="0" eaLnBrk="1" fontAlgn="auto" latinLnBrk="0" hangingPunct="1">
              <a:lnSpc>
                <a:spcPct val="100000"/>
              </a:lnSpc>
              <a:spcBef>
                <a:spcPts val="0"/>
              </a:spcBef>
              <a:spcAft>
                <a:spcPts val="1000"/>
              </a:spcAft>
              <a:buClrTx/>
              <a:buSzTx/>
              <a:buFontTx/>
              <a:buNone/>
              <a:tabLst/>
              <a:defRPr/>
            </a:pPr>
            <a:r>
              <a:rPr lang="fr-FR" sz="1300" b="1" dirty="0">
                <a:solidFill>
                  <a:srgbClr val="FFFFFF"/>
                </a:solidFill>
                <a:latin typeface="Montserrat" panose="00000500000000000000" pitchFamily="2" charset="0"/>
                <a:cs typeface="Calibri" panose="020F0502020204030204" pitchFamily="34" charset="0"/>
              </a:rPr>
              <a:t>Arrivée et phase administrative</a:t>
            </a:r>
            <a:endParaRPr kumimoji="0" lang="fr-FR" sz="1300" b="1" i="0" u="none" strike="noStrike" kern="1200" cap="none" spc="0" normalizeH="0" baseline="0" noProof="0" dirty="0">
              <a:ln>
                <a:noFill/>
              </a:ln>
              <a:solidFill>
                <a:srgbClr val="FFFFFF"/>
              </a:solidFill>
              <a:effectLst/>
              <a:uLnTx/>
              <a:uFillTx/>
              <a:latin typeface="Montserrat" panose="00000500000000000000" pitchFamily="2" charset="0"/>
              <a:cs typeface="Calibri" panose="020F0502020204030204" pitchFamily="34" charset="0"/>
            </a:endParaRPr>
          </a:p>
        </p:txBody>
      </p:sp>
      <p:sp>
        <p:nvSpPr>
          <p:cNvPr id="9" name="Rectangle 8">
            <a:extLst>
              <a:ext uri="{FF2B5EF4-FFF2-40B4-BE49-F238E27FC236}">
                <a16:creationId xmlns:a16="http://schemas.microsoft.com/office/drawing/2014/main" id="{E23AF94A-23A4-713A-3F15-E9D2FC2A51E9}"/>
              </a:ext>
            </a:extLst>
          </p:cNvPr>
          <p:cNvSpPr/>
          <p:nvPr/>
        </p:nvSpPr>
        <p:spPr>
          <a:xfrm>
            <a:off x="3066836" y="2352047"/>
            <a:ext cx="1722923" cy="60291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marR="0" lvl="0" indent="0" algn="ctr" defTabSz="457200" rtl="0" eaLnBrk="1" fontAlgn="auto" latinLnBrk="0" hangingPunct="1">
              <a:lnSpc>
                <a:spcPct val="100000"/>
              </a:lnSpc>
              <a:spcBef>
                <a:spcPts val="0"/>
              </a:spcBef>
              <a:spcAft>
                <a:spcPts val="1000"/>
              </a:spcAft>
              <a:buClrTx/>
              <a:buSzTx/>
              <a:buFontTx/>
              <a:buNone/>
              <a:tabLst/>
              <a:defRPr/>
            </a:pPr>
            <a:r>
              <a:rPr kumimoji="0" lang="fr-FR" sz="1300" b="1" i="0" u="none" strike="noStrike" kern="1200" cap="none" spc="0" normalizeH="0" baseline="0" noProof="0" dirty="0">
                <a:ln>
                  <a:noFill/>
                </a:ln>
                <a:solidFill>
                  <a:srgbClr val="FFFFFF"/>
                </a:solidFill>
                <a:effectLst/>
                <a:uLnTx/>
                <a:uFillTx/>
                <a:latin typeface="Montserrat" panose="00000500000000000000" pitchFamily="2" charset="0"/>
                <a:cs typeface="Calibri" panose="020F0502020204030204" pitchFamily="34" charset="0"/>
              </a:rPr>
              <a:t>Phase judiciaire</a:t>
            </a:r>
          </a:p>
        </p:txBody>
      </p:sp>
      <p:sp>
        <p:nvSpPr>
          <p:cNvPr id="10" name="Rectangle 9">
            <a:extLst>
              <a:ext uri="{FF2B5EF4-FFF2-40B4-BE49-F238E27FC236}">
                <a16:creationId xmlns:a16="http://schemas.microsoft.com/office/drawing/2014/main" id="{07F93CC0-08B3-4205-C685-41CDB3281B57}"/>
              </a:ext>
            </a:extLst>
          </p:cNvPr>
          <p:cNvSpPr/>
          <p:nvPr/>
        </p:nvSpPr>
        <p:spPr>
          <a:xfrm>
            <a:off x="5266208" y="2355721"/>
            <a:ext cx="1722923" cy="5992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marR="0" lvl="0" indent="0" algn="ctr" defTabSz="457200" rtl="0" eaLnBrk="1" fontAlgn="auto" latinLnBrk="0" hangingPunct="1">
              <a:lnSpc>
                <a:spcPct val="100000"/>
              </a:lnSpc>
              <a:spcBef>
                <a:spcPts val="0"/>
              </a:spcBef>
              <a:spcAft>
                <a:spcPts val="1000"/>
              </a:spcAft>
              <a:buClrTx/>
              <a:buSzTx/>
              <a:buFontTx/>
              <a:buNone/>
              <a:tabLst/>
              <a:defRPr/>
            </a:pPr>
            <a:r>
              <a:rPr kumimoji="0" lang="fr-FR" sz="1300" b="1" i="0" u="none" strike="noStrike" kern="1200" cap="none" spc="0" normalizeH="0" baseline="0" noProof="0" dirty="0">
                <a:ln>
                  <a:noFill/>
                </a:ln>
                <a:solidFill>
                  <a:srgbClr val="FFFFFF"/>
                </a:solidFill>
                <a:effectLst/>
                <a:uLnTx/>
                <a:uFillTx/>
                <a:latin typeface="Montserrat" panose="00000500000000000000" pitchFamily="2" charset="0"/>
                <a:cs typeface="Calibri" panose="020F0502020204030204" pitchFamily="34" charset="0"/>
              </a:rPr>
              <a:t>Atteinte de la majorité</a:t>
            </a:r>
          </a:p>
        </p:txBody>
      </p:sp>
      <p:sp>
        <p:nvSpPr>
          <p:cNvPr id="11" name="Rectangle 10">
            <a:extLst>
              <a:ext uri="{FF2B5EF4-FFF2-40B4-BE49-F238E27FC236}">
                <a16:creationId xmlns:a16="http://schemas.microsoft.com/office/drawing/2014/main" id="{6119B6FE-20A6-DE6D-2783-60FF2D14BEE5}"/>
              </a:ext>
            </a:extLst>
          </p:cNvPr>
          <p:cNvSpPr/>
          <p:nvPr/>
        </p:nvSpPr>
        <p:spPr>
          <a:xfrm>
            <a:off x="7746801" y="2346096"/>
            <a:ext cx="3706138" cy="4933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marR="0" lvl="0" indent="0" algn="ctr" defTabSz="457200" rtl="0" eaLnBrk="1" fontAlgn="auto" latinLnBrk="0" hangingPunct="1">
              <a:lnSpc>
                <a:spcPct val="100000"/>
              </a:lnSpc>
              <a:spcBef>
                <a:spcPts val="0"/>
              </a:spcBef>
              <a:spcAft>
                <a:spcPts val="1000"/>
              </a:spcAft>
              <a:buClrTx/>
              <a:buSzTx/>
              <a:buFontTx/>
              <a:buNone/>
              <a:tabLst/>
              <a:defRPr/>
            </a:pPr>
            <a:r>
              <a:rPr lang="fr-FR" sz="1300" b="1" dirty="0">
                <a:solidFill>
                  <a:srgbClr val="FFFFFF"/>
                </a:solidFill>
                <a:latin typeface="Montserrat" panose="00000500000000000000" pitchFamily="2" charset="0"/>
                <a:cs typeface="Calibri" panose="020F0502020204030204" pitchFamily="34" charset="0"/>
              </a:rPr>
              <a:t>E</a:t>
            </a:r>
            <a:r>
              <a:rPr kumimoji="0" lang="fr-FR" sz="1300" b="1" i="0" u="none" strike="noStrike" kern="1200" cap="none" spc="0" normalizeH="0" baseline="0" noProof="0" dirty="0" err="1">
                <a:ln>
                  <a:noFill/>
                </a:ln>
                <a:solidFill>
                  <a:srgbClr val="FFFFFF"/>
                </a:solidFill>
                <a:effectLst/>
                <a:uLnTx/>
                <a:uFillTx/>
                <a:latin typeface="Montserrat" panose="00000500000000000000" pitchFamily="2" charset="0"/>
                <a:cs typeface="Calibri" panose="020F0502020204030204" pitchFamily="34" charset="0"/>
              </a:rPr>
              <a:t>njeux</a:t>
            </a:r>
            <a:endParaRPr kumimoji="0" lang="fr-FR" sz="1300" b="1" i="0" u="none" strike="noStrike" kern="1200" cap="none" spc="0" normalizeH="0" baseline="0" noProof="0" dirty="0">
              <a:ln>
                <a:noFill/>
              </a:ln>
              <a:solidFill>
                <a:srgbClr val="FFFFFF"/>
              </a:solidFill>
              <a:effectLst/>
              <a:uLnTx/>
              <a:uFillTx/>
              <a:latin typeface="Montserrat" panose="00000500000000000000" pitchFamily="2" charset="0"/>
              <a:cs typeface="Calibri" panose="020F0502020204030204" pitchFamily="34" charset="0"/>
            </a:endParaRPr>
          </a:p>
        </p:txBody>
      </p:sp>
      <p:sp>
        <p:nvSpPr>
          <p:cNvPr id="13" name="ZoneTexte 12">
            <a:extLst>
              <a:ext uri="{FF2B5EF4-FFF2-40B4-BE49-F238E27FC236}">
                <a16:creationId xmlns:a16="http://schemas.microsoft.com/office/drawing/2014/main" id="{87D82703-C0F8-0059-3182-B9EB6050CA13}"/>
              </a:ext>
            </a:extLst>
          </p:cNvPr>
          <p:cNvSpPr txBox="1"/>
          <p:nvPr/>
        </p:nvSpPr>
        <p:spPr>
          <a:xfrm>
            <a:off x="483102" y="3085753"/>
            <a:ext cx="2257269" cy="2462213"/>
          </a:xfrm>
          <a:prstGeom prst="rect">
            <a:avLst/>
          </a:prstGeom>
          <a:noFill/>
        </p:spPr>
        <p:txBody>
          <a:bodyPr wrap="square" rtlCol="0">
            <a:spAutoFit/>
          </a:bodyPr>
          <a:lstStyle/>
          <a:p>
            <a:pPr marR="0" lvl="0" defTabSz="457200" rtl="0" eaLnBrk="1" fontAlgn="auto" latinLnBrk="0" hangingPunct="1">
              <a:lnSpc>
                <a:spcPct val="100000"/>
              </a:lnSpc>
              <a:spcBef>
                <a:spcPts val="0"/>
              </a:spcBef>
              <a:spcAft>
                <a:spcPts val="0"/>
              </a:spcAft>
              <a:buClrTx/>
              <a:buSzTx/>
              <a:tabLst/>
              <a:defRPr/>
            </a:pPr>
            <a:r>
              <a:rPr kumimoji="0" lang="fr-FR" sz="1100" b="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Lorsqu'un mineur se présente dépourvu de protection familiale</a:t>
            </a:r>
            <a:r>
              <a:rPr kumimoji="0" lang="fr-FR" sz="1100" b="1"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 l'ASE organise une mise à l'abri d'urgence de 5 jours, </a:t>
            </a:r>
            <a:r>
              <a:rPr kumimoji="0" lang="fr-FR" sz="1100" b="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permettant au conseil départemental </a:t>
            </a:r>
            <a:r>
              <a:rPr kumimoji="0" lang="fr-FR" sz="1100" b="1"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d'évaluer sa minorité et son isolement</a:t>
            </a:r>
            <a:r>
              <a:rPr kumimoji="0" lang="fr-FR" sz="1100" b="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 </a:t>
            </a:r>
          </a:p>
          <a:p>
            <a:pPr marR="0" lvl="0" defTabSz="457200" rtl="0" eaLnBrk="1" fontAlgn="auto" latinLnBrk="0" hangingPunct="1">
              <a:lnSpc>
                <a:spcPct val="100000"/>
              </a:lnSpc>
              <a:spcBef>
                <a:spcPts val="0"/>
              </a:spcBef>
              <a:spcAft>
                <a:spcPts val="0"/>
              </a:spcAft>
              <a:buClrTx/>
              <a:buSzTx/>
              <a:tabLst/>
              <a:defRPr/>
            </a:pPr>
            <a:r>
              <a:rPr kumimoji="0" lang="fr-FR" sz="1100" b="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En cas de doute, le président du conseil départemental peut saisir l'autorité judiciaire ou ordonner des examens radiologiques pour vérification.</a:t>
            </a:r>
          </a:p>
        </p:txBody>
      </p:sp>
      <p:sp>
        <p:nvSpPr>
          <p:cNvPr id="28" name="Ellipse 27">
            <a:extLst>
              <a:ext uri="{FF2B5EF4-FFF2-40B4-BE49-F238E27FC236}">
                <a16:creationId xmlns:a16="http://schemas.microsoft.com/office/drawing/2014/main" id="{B46CB063-7053-1D87-1316-EEA801D0E9B6}"/>
              </a:ext>
            </a:extLst>
          </p:cNvPr>
          <p:cNvSpPr/>
          <p:nvPr/>
        </p:nvSpPr>
        <p:spPr>
          <a:xfrm>
            <a:off x="504858" y="2274607"/>
            <a:ext cx="288000" cy="288000"/>
          </a:xfrm>
          <a:prstGeom prst="ellipse">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b="1" dirty="0">
                <a:solidFill>
                  <a:srgbClr val="3B3C31"/>
                </a:solidFill>
                <a:latin typeface="Montserrat" panose="00000500000000000000" pitchFamily="2" charset="0"/>
              </a:rPr>
              <a:t>1</a:t>
            </a:r>
          </a:p>
        </p:txBody>
      </p:sp>
      <p:sp>
        <p:nvSpPr>
          <p:cNvPr id="32" name="Ellipse 31">
            <a:extLst>
              <a:ext uri="{FF2B5EF4-FFF2-40B4-BE49-F238E27FC236}">
                <a16:creationId xmlns:a16="http://schemas.microsoft.com/office/drawing/2014/main" id="{6F0FE330-F14C-A974-EAEB-6FEC1A09334D}"/>
              </a:ext>
            </a:extLst>
          </p:cNvPr>
          <p:cNvSpPr/>
          <p:nvPr/>
        </p:nvSpPr>
        <p:spPr>
          <a:xfrm>
            <a:off x="2906404" y="2281684"/>
            <a:ext cx="288000" cy="288000"/>
          </a:xfrm>
          <a:prstGeom prst="ellipse">
            <a:avLst/>
          </a:prstGeom>
          <a:solidFill>
            <a:schemeClr val="bg1"/>
          </a:solidFill>
          <a:ln>
            <a:solidFill>
              <a:srgbClr val="004A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b="1">
                <a:solidFill>
                  <a:srgbClr val="004A84"/>
                </a:solidFill>
                <a:latin typeface="Montserrat" panose="00000500000000000000" pitchFamily="2" charset="0"/>
              </a:rPr>
              <a:t>2</a:t>
            </a:r>
          </a:p>
        </p:txBody>
      </p:sp>
      <p:sp>
        <p:nvSpPr>
          <p:cNvPr id="33" name="Ellipse 32">
            <a:extLst>
              <a:ext uri="{FF2B5EF4-FFF2-40B4-BE49-F238E27FC236}">
                <a16:creationId xmlns:a16="http://schemas.microsoft.com/office/drawing/2014/main" id="{4F438191-C787-D126-F356-7E7802F5BBAA}"/>
              </a:ext>
            </a:extLst>
          </p:cNvPr>
          <p:cNvSpPr/>
          <p:nvPr/>
        </p:nvSpPr>
        <p:spPr>
          <a:xfrm>
            <a:off x="5122208" y="2300374"/>
            <a:ext cx="288000" cy="288000"/>
          </a:xfrm>
          <a:prstGeom prst="ellipse">
            <a:avLst/>
          </a:prstGeom>
          <a:solidFill>
            <a:schemeClr val="bg1"/>
          </a:solidFill>
          <a:ln>
            <a:solidFill>
              <a:srgbClr val="004A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b="1" dirty="0">
                <a:solidFill>
                  <a:srgbClr val="004A84"/>
                </a:solidFill>
                <a:latin typeface="Montserrat" panose="00000500000000000000" pitchFamily="2" charset="0"/>
              </a:rPr>
              <a:t>3</a:t>
            </a:r>
          </a:p>
        </p:txBody>
      </p:sp>
      <p:sp>
        <p:nvSpPr>
          <p:cNvPr id="35" name="ZoneTexte 34">
            <a:extLst>
              <a:ext uri="{FF2B5EF4-FFF2-40B4-BE49-F238E27FC236}">
                <a16:creationId xmlns:a16="http://schemas.microsoft.com/office/drawing/2014/main" id="{F258EA09-CFA7-F488-5694-97430A10A0BF}"/>
              </a:ext>
            </a:extLst>
          </p:cNvPr>
          <p:cNvSpPr txBox="1"/>
          <p:nvPr/>
        </p:nvSpPr>
        <p:spPr>
          <a:xfrm>
            <a:off x="2799663" y="3076128"/>
            <a:ext cx="2257269" cy="2462213"/>
          </a:xfrm>
          <a:prstGeom prst="rect">
            <a:avLst/>
          </a:prstGeom>
          <a:noFill/>
        </p:spPr>
        <p:txBody>
          <a:bodyPr wrap="square" rtlCol="0">
            <a:spAutoFit/>
          </a:bodyPr>
          <a:lstStyle/>
          <a:p>
            <a:pPr marR="0" lvl="0" defTabSz="457200" rtl="0" eaLnBrk="1" fontAlgn="auto" latinLnBrk="0" hangingPunct="1">
              <a:lnSpc>
                <a:spcPct val="100000"/>
              </a:lnSpc>
              <a:spcBef>
                <a:spcPts val="0"/>
              </a:spcBef>
              <a:spcAft>
                <a:spcPts val="0"/>
              </a:spcAft>
              <a:buClrTx/>
              <a:buSzTx/>
              <a:tabLst/>
              <a:defRPr/>
            </a:pPr>
            <a:r>
              <a:rPr kumimoji="0" lang="fr-FR" sz="1100" b="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Si l</a:t>
            </a:r>
            <a:r>
              <a:rPr lang="fr-FR" sz="1100" dirty="0">
                <a:solidFill>
                  <a:srgbClr val="141313"/>
                </a:solidFill>
                <a:latin typeface="Montserrat" panose="00000500000000000000" pitchFamily="2" charset="0"/>
                <a:cs typeface="Calibri" panose="020F0502020204030204" pitchFamily="34" charset="0"/>
              </a:rPr>
              <a:t>’individu n’est pas mineur ni isolé</a:t>
            </a:r>
            <a:r>
              <a:rPr kumimoji="0" lang="fr-FR" sz="1100" b="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 </a:t>
            </a:r>
            <a:r>
              <a:rPr lang="fr-FR" sz="1100" dirty="0">
                <a:solidFill>
                  <a:srgbClr val="141313"/>
                </a:solidFill>
                <a:latin typeface="Montserrat" panose="00000500000000000000" pitchFamily="2" charset="0"/>
                <a:cs typeface="Calibri" panose="020F0502020204030204" pitchFamily="34" charset="0"/>
              </a:rPr>
              <a:t>il </a:t>
            </a:r>
            <a:r>
              <a:rPr kumimoji="0" lang="fr-FR" sz="1100" b="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est informé de ses droits en tant que majeur. </a:t>
            </a:r>
          </a:p>
          <a:p>
            <a:pPr marR="0" lvl="0" defTabSz="457200" rtl="0" eaLnBrk="1" fontAlgn="auto" latinLnBrk="0" hangingPunct="1">
              <a:lnSpc>
                <a:spcPct val="100000"/>
              </a:lnSpc>
              <a:spcBef>
                <a:spcPts val="0"/>
              </a:spcBef>
              <a:spcAft>
                <a:spcPts val="0"/>
              </a:spcAft>
              <a:buClrTx/>
              <a:buSzTx/>
              <a:tabLst/>
              <a:defRPr/>
            </a:pPr>
            <a:endParaRPr lang="fr-FR" sz="1100" dirty="0">
              <a:solidFill>
                <a:srgbClr val="141313"/>
              </a:solidFill>
              <a:latin typeface="Montserrat" panose="00000500000000000000" pitchFamily="2" charset="0"/>
              <a:cs typeface="Calibri" panose="020F0502020204030204" pitchFamily="34" charset="0"/>
            </a:endParaRPr>
          </a:p>
          <a:p>
            <a:pPr marR="0" lvl="0" defTabSz="457200" rtl="0" eaLnBrk="1" fontAlgn="auto" latinLnBrk="0" hangingPunct="1">
              <a:lnSpc>
                <a:spcPct val="100000"/>
              </a:lnSpc>
              <a:spcBef>
                <a:spcPts val="0"/>
              </a:spcBef>
              <a:spcAft>
                <a:spcPts val="0"/>
              </a:spcAft>
              <a:buClrTx/>
              <a:buSzTx/>
              <a:tabLst/>
              <a:defRPr/>
            </a:pPr>
            <a:r>
              <a:rPr lang="fr-FR" sz="1100" dirty="0"/>
              <a:t>Si la minorité et l'isolement sont </a:t>
            </a:r>
            <a:r>
              <a:rPr lang="fr-FR" sz="1100" b="1" dirty="0"/>
              <a:t>reconnus</a:t>
            </a:r>
            <a:r>
              <a:rPr lang="fr-FR" sz="1100" dirty="0"/>
              <a:t> par le département et le juge des enfants, l'autorité judiciaire fait appel à la cellule nationale de la MNA </a:t>
            </a:r>
            <a:r>
              <a:rPr lang="fr-FR" sz="1100" b="1" dirty="0"/>
              <a:t>pour proposer une orientation vers un autre département</a:t>
            </a:r>
            <a:r>
              <a:rPr lang="fr-FR" sz="1100" dirty="0"/>
              <a:t>, en veillant à respecter l'intérêt supérieur de l'enfant.</a:t>
            </a:r>
            <a:endParaRPr kumimoji="0" lang="fr-FR" sz="110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endParaRPr>
          </a:p>
        </p:txBody>
      </p:sp>
      <p:sp>
        <p:nvSpPr>
          <p:cNvPr id="44" name="ZoneTexte 43">
            <a:extLst>
              <a:ext uri="{FF2B5EF4-FFF2-40B4-BE49-F238E27FC236}">
                <a16:creationId xmlns:a16="http://schemas.microsoft.com/office/drawing/2014/main" id="{7C18884C-A33B-BD91-C2E4-AA730AB14AB5}"/>
              </a:ext>
            </a:extLst>
          </p:cNvPr>
          <p:cNvSpPr txBox="1"/>
          <p:nvPr/>
        </p:nvSpPr>
        <p:spPr>
          <a:xfrm>
            <a:off x="5120271" y="3073477"/>
            <a:ext cx="2014797" cy="1446550"/>
          </a:xfrm>
          <a:prstGeom prst="rect">
            <a:avLst/>
          </a:prstGeom>
          <a:noFill/>
        </p:spPr>
        <p:txBody>
          <a:bodyPr wrap="square" rtlCol="0">
            <a:spAutoFit/>
          </a:bodyPr>
          <a:lstStyle/>
          <a:p>
            <a:pPr marR="0" lvl="0" defTabSz="457200" rtl="0" eaLnBrk="1" fontAlgn="auto" latinLnBrk="0" hangingPunct="1">
              <a:lnSpc>
                <a:spcPct val="100000"/>
              </a:lnSpc>
              <a:spcBef>
                <a:spcPts val="0"/>
              </a:spcBef>
              <a:spcAft>
                <a:spcPts val="0"/>
              </a:spcAft>
              <a:buClrTx/>
              <a:buSzTx/>
              <a:tabLst/>
              <a:defRPr/>
            </a:pPr>
            <a:r>
              <a:rPr lang="fr-FR" sz="1100" dirty="0"/>
              <a:t>À leur majorité, les MNA </a:t>
            </a:r>
            <a:r>
              <a:rPr lang="fr-FR" sz="1100" b="1" dirty="0"/>
              <a:t>doivent demander un titre de séjour</a:t>
            </a:r>
            <a:r>
              <a:rPr lang="fr-FR" sz="1100" dirty="0"/>
              <a:t>.</a:t>
            </a:r>
          </a:p>
          <a:p>
            <a:pPr marR="0" lvl="0" defTabSz="457200" rtl="0" eaLnBrk="1" fontAlgn="auto" latinLnBrk="0" hangingPunct="1">
              <a:lnSpc>
                <a:spcPct val="100000"/>
              </a:lnSpc>
              <a:spcBef>
                <a:spcPts val="0"/>
              </a:spcBef>
              <a:spcAft>
                <a:spcPts val="0"/>
              </a:spcAft>
              <a:buClrTx/>
              <a:buSzTx/>
              <a:tabLst/>
              <a:defRPr/>
            </a:pPr>
            <a:endParaRPr lang="fr-FR" sz="1100" dirty="0"/>
          </a:p>
          <a:p>
            <a:pPr marR="0" lvl="0" defTabSz="457200" rtl="0" eaLnBrk="1" fontAlgn="auto" latinLnBrk="0" hangingPunct="1">
              <a:lnSpc>
                <a:spcPct val="100000"/>
              </a:lnSpc>
              <a:spcBef>
                <a:spcPts val="0"/>
              </a:spcBef>
              <a:spcAft>
                <a:spcPts val="0"/>
              </a:spcAft>
              <a:buClrTx/>
              <a:buSzTx/>
              <a:tabLst/>
              <a:defRPr/>
            </a:pPr>
            <a:r>
              <a:rPr lang="fr-FR" sz="1100" dirty="0"/>
              <a:t>Les jeunes pris en charge avant 15 ans acquièrent automatiquement la nationalité française. </a:t>
            </a:r>
            <a:endParaRPr kumimoji="0" lang="fr-FR" sz="1100" b="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endParaRPr>
          </a:p>
        </p:txBody>
      </p:sp>
      <p:cxnSp>
        <p:nvCxnSpPr>
          <p:cNvPr id="45" name="Connecteur droit 44">
            <a:extLst>
              <a:ext uri="{FF2B5EF4-FFF2-40B4-BE49-F238E27FC236}">
                <a16:creationId xmlns:a16="http://schemas.microsoft.com/office/drawing/2014/main" id="{D93CE1C0-92A0-2DF7-3D01-F68B6EA79983}"/>
              </a:ext>
            </a:extLst>
          </p:cNvPr>
          <p:cNvCxnSpPr>
            <a:cxnSpLocks/>
          </p:cNvCxnSpPr>
          <p:nvPr/>
        </p:nvCxnSpPr>
        <p:spPr>
          <a:xfrm>
            <a:off x="7523754" y="2355721"/>
            <a:ext cx="0" cy="3785184"/>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7" name="ZoneTexte 46">
            <a:extLst>
              <a:ext uri="{FF2B5EF4-FFF2-40B4-BE49-F238E27FC236}">
                <a16:creationId xmlns:a16="http://schemas.microsoft.com/office/drawing/2014/main" id="{EEF7BCEB-49A2-9C4D-89D2-64FB7EA6DA76}"/>
              </a:ext>
            </a:extLst>
          </p:cNvPr>
          <p:cNvSpPr txBox="1"/>
          <p:nvPr/>
        </p:nvSpPr>
        <p:spPr>
          <a:xfrm>
            <a:off x="7613734" y="3024395"/>
            <a:ext cx="4015315" cy="2836674"/>
          </a:xfrm>
          <a:prstGeom prst="rect">
            <a:avLst/>
          </a:prstGeom>
          <a:noFill/>
        </p:spPr>
        <p:txBody>
          <a:bodyPr wrap="square" rtlCol="0">
            <a:spAutoFit/>
          </a:bodyPr>
          <a:lstStyle/>
          <a:p>
            <a:pPr marL="171450" marR="0" lvl="0" indent="-171450" defTabSz="4572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fr-FR" sz="1100" b="1"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Les dispositifs de mise à l'abri des MNA souffrent d'une saturation croissante</a:t>
            </a:r>
            <a:r>
              <a:rPr kumimoji="0" lang="fr-FR" sz="1100" b="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 prolongeant la durée d'évaluation bien au-delà des cinq jours prévus, avec une moyenne de 40 jours en 2017</a:t>
            </a:r>
          </a:p>
          <a:p>
            <a:pPr marL="171450" marR="0" lvl="0" indent="-171450" defTabSz="457200" rtl="0" eaLnBrk="1" fontAlgn="auto" latinLnBrk="0" hangingPunct="1">
              <a:lnSpc>
                <a:spcPct val="100000"/>
              </a:lnSpc>
              <a:spcBef>
                <a:spcPts val="0"/>
              </a:spcBef>
              <a:spcAft>
                <a:spcPts val="400"/>
              </a:spcAft>
              <a:buClrTx/>
              <a:buSzTx/>
              <a:buFont typeface="Arial" panose="020B0604020202020204" pitchFamily="34" charset="0"/>
              <a:buChar char="•"/>
              <a:tabLst/>
              <a:defRPr/>
            </a:pPr>
            <a:r>
              <a:rPr lang="fr-FR" sz="1100" dirty="0">
                <a:latin typeface="Montserrat" panose="00000500000000000000" pitchFamily="2" charset="0"/>
              </a:rPr>
              <a:t>Parfois il est nécessaire de</a:t>
            </a:r>
            <a:r>
              <a:rPr lang="fr-FR" sz="1100" b="1" dirty="0">
                <a:latin typeface="Montserrat" panose="00000500000000000000" pitchFamily="2" charset="0"/>
              </a:rPr>
              <a:t> recourir à des hôtels </a:t>
            </a:r>
            <a:r>
              <a:rPr lang="fr-FR" sz="1100" dirty="0">
                <a:latin typeface="Montserrat" panose="00000500000000000000" pitchFamily="2" charset="0"/>
              </a:rPr>
              <a:t>pour la mise à l'abri des MNA, une pratique </a:t>
            </a:r>
            <a:r>
              <a:rPr lang="fr-FR" sz="1100" b="1" dirty="0">
                <a:latin typeface="Montserrat" panose="00000500000000000000" pitchFamily="2" charset="0"/>
              </a:rPr>
              <a:t>et interdite par la loi Taquet</a:t>
            </a:r>
          </a:p>
          <a:p>
            <a:pPr marL="171450" marR="0" lvl="0" indent="-171450" defTabSz="457200" rtl="0" eaLnBrk="1" fontAlgn="auto" latinLnBrk="0" hangingPunct="1">
              <a:lnSpc>
                <a:spcPct val="100000"/>
              </a:lnSpc>
              <a:spcBef>
                <a:spcPts val="0"/>
              </a:spcBef>
              <a:spcAft>
                <a:spcPts val="400"/>
              </a:spcAft>
              <a:buClrTx/>
              <a:buSzTx/>
              <a:buFont typeface="Arial" panose="020B0604020202020204" pitchFamily="34" charset="0"/>
              <a:buChar char="•"/>
              <a:tabLst/>
              <a:defRPr/>
            </a:pPr>
            <a:r>
              <a:rPr lang="fr-FR" sz="1100" b="1" dirty="0">
                <a:solidFill>
                  <a:srgbClr val="141313"/>
                </a:solidFill>
                <a:latin typeface="Montserrat" panose="00000500000000000000" pitchFamily="2" charset="0"/>
                <a:cs typeface="Calibri" panose="020F0502020204030204" pitchFamily="34" charset="0"/>
              </a:rPr>
              <a:t>Les procédures judiciaires </a:t>
            </a:r>
            <a:r>
              <a:rPr lang="fr-FR" sz="1100" dirty="0">
                <a:latin typeface="Montserrat" panose="00000500000000000000" pitchFamily="2" charset="0"/>
              </a:rPr>
              <a:t>diversifient les instances compétentes et peuvent entraîner des procédures parallèles et des décisions contradictoires</a:t>
            </a:r>
            <a:endParaRPr kumimoji="0" lang="fr-FR" sz="1100" b="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endParaRPr>
          </a:p>
          <a:p>
            <a:pPr marL="171450" marR="0" lvl="0" indent="-171450" defTabSz="457200" rtl="0" eaLnBrk="1" fontAlgn="auto" latinLnBrk="0" hangingPunct="1">
              <a:lnSpc>
                <a:spcPct val="100000"/>
              </a:lnSpc>
              <a:spcBef>
                <a:spcPts val="0"/>
              </a:spcBef>
              <a:spcAft>
                <a:spcPts val="400"/>
              </a:spcAft>
              <a:buClrTx/>
              <a:buSzTx/>
              <a:buFont typeface="Arial" panose="020B0604020202020204" pitchFamily="34" charset="0"/>
              <a:buChar char="•"/>
              <a:tabLst/>
              <a:defRPr/>
            </a:pPr>
            <a:r>
              <a:rPr lang="fr-FR" sz="1100" b="1" dirty="0">
                <a:solidFill>
                  <a:srgbClr val="141313"/>
                </a:solidFill>
                <a:latin typeface="Montserrat" panose="00000500000000000000" pitchFamily="2" charset="0"/>
                <a:cs typeface="Calibri" panose="020F0502020204030204" pitchFamily="34" charset="0"/>
              </a:rPr>
              <a:t>La fin de la prise en charge par l'ASE est insuffisamment anticipée</a:t>
            </a:r>
            <a:r>
              <a:rPr lang="fr-FR" sz="1100" dirty="0">
                <a:solidFill>
                  <a:srgbClr val="141313"/>
                </a:solidFill>
                <a:latin typeface="Montserrat" panose="00000500000000000000" pitchFamily="2" charset="0"/>
                <a:cs typeface="Calibri" panose="020F0502020204030204" pitchFamily="34" charset="0"/>
              </a:rPr>
              <a:t>, exposant les jeunes à la précarité dès leur majorité.</a:t>
            </a:r>
          </a:p>
          <a:p>
            <a:pPr marL="171450" marR="0" lvl="0" indent="-171450" defTabSz="457200" rtl="0" eaLnBrk="1" fontAlgn="auto" latinLnBrk="0" hangingPunct="1">
              <a:lnSpc>
                <a:spcPct val="100000"/>
              </a:lnSpc>
              <a:spcBef>
                <a:spcPts val="0"/>
              </a:spcBef>
              <a:spcAft>
                <a:spcPts val="400"/>
              </a:spcAft>
              <a:buClrTx/>
              <a:buSzTx/>
              <a:buFont typeface="Arial" panose="020B0604020202020204" pitchFamily="34" charset="0"/>
              <a:buChar char="•"/>
              <a:tabLst/>
              <a:defRPr/>
            </a:pPr>
            <a:r>
              <a:rPr lang="fr-FR" sz="1100" dirty="0">
                <a:solidFill>
                  <a:srgbClr val="141313"/>
                </a:solidFill>
                <a:latin typeface="Montserrat" panose="00000500000000000000" pitchFamily="2" charset="0"/>
                <a:cs typeface="Calibri" panose="020F0502020204030204" pitchFamily="34" charset="0"/>
              </a:rPr>
              <a:t>Les MNA sont souvent </a:t>
            </a:r>
            <a:r>
              <a:rPr lang="fr-FR" sz="1100" b="1" dirty="0">
                <a:solidFill>
                  <a:srgbClr val="141313"/>
                </a:solidFill>
                <a:latin typeface="Montserrat" panose="00000500000000000000" pitchFamily="2" charset="0"/>
                <a:cs typeface="Calibri" panose="020F0502020204030204" pitchFamily="34" charset="0"/>
              </a:rPr>
              <a:t>stigmatisés comme délinquants. </a:t>
            </a:r>
            <a:r>
              <a:rPr lang="fr-FR" sz="1100" dirty="0">
                <a:solidFill>
                  <a:srgbClr val="141313"/>
                </a:solidFill>
                <a:latin typeface="Montserrat" panose="00000500000000000000" pitchFamily="2" charset="0"/>
                <a:cs typeface="Calibri" panose="020F0502020204030204" pitchFamily="34" charset="0"/>
              </a:rPr>
              <a:t>Cela complique leur intégration. </a:t>
            </a:r>
            <a:endParaRPr kumimoji="0" lang="fr-FR" sz="110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endParaRPr>
          </a:p>
        </p:txBody>
      </p:sp>
      <p:sp>
        <p:nvSpPr>
          <p:cNvPr id="4" name="ZoneTexte 49">
            <a:extLst>
              <a:ext uri="{FF2B5EF4-FFF2-40B4-BE49-F238E27FC236}">
                <a16:creationId xmlns:a16="http://schemas.microsoft.com/office/drawing/2014/main" id="{DC36C95A-4662-657B-0499-8BF73B3B2068}"/>
              </a:ext>
            </a:extLst>
          </p:cNvPr>
          <p:cNvSpPr txBox="1"/>
          <p:nvPr/>
        </p:nvSpPr>
        <p:spPr>
          <a:xfrm>
            <a:off x="451696" y="6505897"/>
            <a:ext cx="11156322" cy="30777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i="1" dirty="0">
                <a:latin typeface="Montserrat" panose="00000500000000000000" pitchFamily="2" charset="0"/>
                <a:cs typeface="Calibri" panose="020F0502020204030204" pitchFamily="34" charset="0"/>
              </a:rPr>
              <a:t>Sources: </a:t>
            </a:r>
            <a:r>
              <a:rPr lang="fr-FR" sz="1000" dirty="0">
                <a:latin typeface="Montserrat" panose="00000500000000000000" pitchFamily="2" charset="0"/>
                <a:cs typeface="Calibri" panose="020F0502020204030204" pitchFamily="34" charset="0"/>
              </a:rPr>
              <a:t>Ministère de la Justice</a:t>
            </a:r>
            <a:r>
              <a:rPr lang="fr-FR" sz="1000" i="1" dirty="0">
                <a:latin typeface="Montserrat" panose="00000500000000000000" pitchFamily="2" charset="0"/>
                <a:cs typeface="Calibri" panose="020F0502020204030204" pitchFamily="34" charset="0"/>
              </a:rPr>
              <a:t>, "Mineurs non accompagnés : mise à l'abri, évaluation et orientation"</a:t>
            </a:r>
          </a:p>
          <a:p>
            <a:pPr>
              <a:spcAft>
                <a:spcPts val="1200"/>
              </a:spcAft>
            </a:pPr>
            <a:endParaRPr lang="fr-FR" sz="10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925458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6C675C-5FF8-F9D2-957D-23E84F2568ED}"/>
              </a:ext>
            </a:extLst>
          </p:cNvPr>
          <p:cNvSpPr/>
          <p:nvPr/>
        </p:nvSpPr>
        <p:spPr>
          <a:xfrm>
            <a:off x="1714790" y="4317659"/>
            <a:ext cx="9274629" cy="641984"/>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8" name="Objet 7" hidden="1">
            <a:extLst>
              <a:ext uri="{FF2B5EF4-FFF2-40B4-BE49-F238E27FC236}">
                <a16:creationId xmlns:a16="http://schemas.microsoft.com/office/drawing/2014/main" id="{6DA26C88-18F8-40EC-9DB7-97FF76D3243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e think-cell" r:id="rId4" imgW="395" imgH="396" progId="TCLayout.ActiveDocument.1">
                  <p:embed/>
                </p:oleObj>
              </mc:Choice>
              <mc:Fallback>
                <p:oleObj name="Diapositive think-cell" r:id="rId4" imgW="395" imgH="396" progId="TCLayout.ActiveDocument.1">
                  <p:embed/>
                  <p:pic>
                    <p:nvPicPr>
                      <p:cNvPr id="8" name="Objet 7" hidden="1">
                        <a:extLst>
                          <a:ext uri="{FF2B5EF4-FFF2-40B4-BE49-F238E27FC236}">
                            <a16:creationId xmlns:a16="http://schemas.microsoft.com/office/drawing/2014/main" id="{6DA26C88-18F8-40EC-9DB7-97FF76D3243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1" name="TrackerNumBlue">
            <a:extLst>
              <a:ext uri="{FF2B5EF4-FFF2-40B4-BE49-F238E27FC236}">
                <a16:creationId xmlns:a16="http://schemas.microsoft.com/office/drawing/2014/main" id="{D2FBB71E-78BD-45FC-AB29-F2E8681CACF2}"/>
              </a:ext>
            </a:extLst>
          </p:cNvPr>
          <p:cNvSpPr/>
          <p:nvPr/>
        </p:nvSpPr>
        <p:spPr>
          <a:xfrm>
            <a:off x="1202581" y="2340945"/>
            <a:ext cx="374323" cy="372888"/>
          </a:xfrm>
          <a:prstGeom prst="ellipse">
            <a:avLst/>
          </a:prstGeom>
          <a:solidFill>
            <a:schemeClr val="accent1"/>
          </a:solidFill>
          <a:ln w="6350" cap="sq"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0" tIns="0" rIns="0" bIns="0" numCol="1" spcCol="0" rtlCol="0" fromWordArt="0" anchor="ctr" anchorCtr="1"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300"/>
              </a:spcBef>
              <a:spcAft>
                <a:spcPts val="300"/>
              </a:spcAft>
              <a:buClrTx/>
              <a:buSzTx/>
              <a:buFontTx/>
              <a:buNone/>
              <a:tabLst/>
              <a:defRPr/>
            </a:pPr>
            <a:r>
              <a:rPr lang="fr-CH" sz="1600" b="1" dirty="0">
                <a:solidFill>
                  <a:srgbClr val="FFFFFF"/>
                </a:solidFill>
                <a:latin typeface="Montserrat" panose="00000500000000000000" pitchFamily="2" charset="0"/>
              </a:rPr>
              <a:t>1</a:t>
            </a:r>
            <a:endParaRPr kumimoji="0" lang="fr-CH" sz="1600" b="1" i="0" u="none" strike="noStrike" kern="1200" cap="none" spc="0" normalizeH="0" baseline="0" noProof="0" dirty="0">
              <a:ln>
                <a:noFill/>
              </a:ln>
              <a:solidFill>
                <a:srgbClr val="FFFFFF"/>
              </a:solidFill>
              <a:effectLst/>
              <a:uLnTx/>
              <a:uFillTx/>
              <a:latin typeface="Montserrat" panose="00000500000000000000" pitchFamily="2" charset="0"/>
            </a:endParaRPr>
          </a:p>
        </p:txBody>
      </p:sp>
      <p:pic>
        <p:nvPicPr>
          <p:cNvPr id="23" name="CustomIcon">
            <a:extLst>
              <a:ext uri="{FF2B5EF4-FFF2-40B4-BE49-F238E27FC236}">
                <a16:creationId xmlns:a16="http://schemas.microsoft.com/office/drawing/2014/main" id="{4ABD443D-3BAB-4046-8563-DF5695411B05}"/>
              </a:ext>
            </a:extLst>
          </p:cNvPr>
          <p:cNvPicPr>
            <a:picLocks/>
          </p:cNvPicPr>
          <p:nvPr/>
        </p:nvPicPr>
        <p:blipFill>
          <a:blip r:embed="rId6">
            <a:extLst>
              <a:ext uri="{96DAC541-7B7A-43D3-8B79-37D633B846F1}">
                <asvg:svgBlip xmlns:asvg="http://schemas.microsoft.com/office/drawing/2016/SVG/main" r:embed="rId7"/>
              </a:ext>
            </a:extLst>
          </a:blip>
          <a:stretch>
            <a:fillRect/>
          </a:stretch>
        </p:blipFill>
        <p:spPr>
          <a:xfrm>
            <a:off x="1742689" y="2126335"/>
            <a:ext cx="609600" cy="609600"/>
          </a:xfrm>
          <a:prstGeom prst="rect">
            <a:avLst/>
          </a:prstGeom>
        </p:spPr>
      </p:pic>
      <p:sp>
        <p:nvSpPr>
          <p:cNvPr id="18" name="TrackerNumBlue">
            <a:extLst>
              <a:ext uri="{FF2B5EF4-FFF2-40B4-BE49-F238E27FC236}">
                <a16:creationId xmlns:a16="http://schemas.microsoft.com/office/drawing/2014/main" id="{9A5175D1-E5F5-43A0-ADFB-91637A0AB164}"/>
              </a:ext>
            </a:extLst>
          </p:cNvPr>
          <p:cNvSpPr/>
          <p:nvPr/>
        </p:nvSpPr>
        <p:spPr>
          <a:xfrm>
            <a:off x="1202581" y="3381056"/>
            <a:ext cx="374323" cy="372888"/>
          </a:xfrm>
          <a:prstGeom prst="ellipse">
            <a:avLst/>
          </a:prstGeom>
          <a:solidFill>
            <a:schemeClr val="accent1"/>
          </a:solidFill>
          <a:ln w="6350" cap="sq"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0" tIns="0" rIns="0" bIns="0" numCol="1" spcCol="0" rtlCol="0" fromWordArt="0" anchor="ctr" anchorCtr="1"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300"/>
              </a:spcBef>
              <a:spcAft>
                <a:spcPts val="300"/>
              </a:spcAft>
              <a:buClrTx/>
              <a:buSzTx/>
              <a:buFontTx/>
              <a:buNone/>
              <a:tabLst/>
              <a:defRPr/>
            </a:pPr>
            <a:r>
              <a:rPr lang="fr-CH" sz="1600" b="1" dirty="0">
                <a:solidFill>
                  <a:srgbClr val="FFFFFF"/>
                </a:solidFill>
                <a:latin typeface="Montserrat" panose="00000500000000000000" pitchFamily="2" charset="0"/>
              </a:rPr>
              <a:t>2</a:t>
            </a:r>
            <a:endParaRPr kumimoji="0" lang="fr-CH" sz="1600" b="1" i="0" u="none" strike="noStrike" kern="1200" cap="none" spc="0" normalizeH="0" baseline="0" noProof="0" dirty="0">
              <a:ln>
                <a:noFill/>
              </a:ln>
              <a:solidFill>
                <a:srgbClr val="FFFFFF"/>
              </a:solidFill>
              <a:effectLst/>
              <a:uLnTx/>
              <a:uFillTx/>
              <a:latin typeface="Montserrat" panose="00000500000000000000" pitchFamily="2" charset="0"/>
            </a:endParaRPr>
          </a:p>
        </p:txBody>
      </p:sp>
      <p:pic>
        <p:nvPicPr>
          <p:cNvPr id="29" name="CustomIcon">
            <a:extLst>
              <a:ext uri="{FF2B5EF4-FFF2-40B4-BE49-F238E27FC236}">
                <a16:creationId xmlns:a16="http://schemas.microsoft.com/office/drawing/2014/main" id="{7F57EAF7-8C95-4C9A-BFF9-90ABFD7989D0}"/>
              </a:ext>
            </a:extLst>
          </p:cNvPr>
          <p:cNvPicPr>
            <a:picLocks/>
          </p:cNvPicPr>
          <p:nvPr/>
        </p:nvPicPr>
        <p:blipFill>
          <a:blip r:embed="rId8">
            <a:extLst>
              <a:ext uri="{96DAC541-7B7A-43D3-8B79-37D633B846F1}">
                <asvg:svgBlip xmlns:asvg="http://schemas.microsoft.com/office/drawing/2016/SVG/main" r:embed="rId9"/>
              </a:ext>
            </a:extLst>
          </a:blip>
          <a:stretch>
            <a:fillRect/>
          </a:stretch>
        </p:blipFill>
        <p:spPr>
          <a:xfrm>
            <a:off x="1742689" y="3262700"/>
            <a:ext cx="609600" cy="609600"/>
          </a:xfrm>
          <a:prstGeom prst="rect">
            <a:avLst/>
          </a:prstGeom>
        </p:spPr>
      </p:pic>
      <p:sp>
        <p:nvSpPr>
          <p:cNvPr id="22" name="TextBox 13">
            <a:extLst>
              <a:ext uri="{FF2B5EF4-FFF2-40B4-BE49-F238E27FC236}">
                <a16:creationId xmlns:a16="http://schemas.microsoft.com/office/drawing/2014/main" id="{99E7B74C-1DD2-43E4-978E-B90A1EA30ECD}"/>
              </a:ext>
            </a:extLst>
          </p:cNvPr>
          <p:cNvSpPr txBox="1">
            <a:spLocks/>
          </p:cNvSpPr>
          <p:nvPr/>
        </p:nvSpPr>
        <p:spPr>
          <a:xfrm>
            <a:off x="2598412" y="2388890"/>
            <a:ext cx="6510077" cy="276999"/>
          </a:xfrm>
          <a:prstGeom prst="rect">
            <a:avLst/>
          </a:prstGeom>
        </p:spPr>
        <p:txBody>
          <a:bodyPr vert="horz"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lvl="0" fontAlgn="auto">
              <a:lnSpc>
                <a:spcPct val="100000"/>
              </a:lnSpc>
              <a:spcAft>
                <a:spcPts val="1000"/>
              </a:spcAft>
              <a:buClr>
                <a:srgbClr val="000000"/>
              </a:buClr>
              <a:buSzPct val="100000"/>
              <a:buFont typeface="Segoe UI" panose="020B0502040204020203" pitchFamily="34" charset="0"/>
              <a:buChar char="​"/>
              <a:tabLst/>
              <a:defRPr/>
            </a:pPr>
            <a:r>
              <a:rPr lang="fr-CH" b="1" cap="small" dirty="0">
                <a:solidFill>
                  <a:schemeClr val="accent1"/>
                </a:solidFill>
                <a:latin typeface="Montserrat" panose="00000500000000000000" pitchFamily="2" charset="0"/>
              </a:rPr>
              <a:t>Qu’est-ce que l’ASE ?</a:t>
            </a:r>
          </a:p>
        </p:txBody>
      </p:sp>
      <p:sp>
        <p:nvSpPr>
          <p:cNvPr id="19" name="TextBox 14">
            <a:extLst>
              <a:ext uri="{FF2B5EF4-FFF2-40B4-BE49-F238E27FC236}">
                <a16:creationId xmlns:a16="http://schemas.microsoft.com/office/drawing/2014/main" id="{9665A7CD-D738-43BD-B4F2-5FA509AFC17F}"/>
              </a:ext>
            </a:extLst>
          </p:cNvPr>
          <p:cNvSpPr txBox="1">
            <a:spLocks/>
          </p:cNvSpPr>
          <p:nvPr/>
        </p:nvSpPr>
        <p:spPr>
          <a:xfrm>
            <a:off x="2598412" y="3429000"/>
            <a:ext cx="6510077" cy="276999"/>
          </a:xfrm>
          <a:prstGeom prst="rect">
            <a:avLst/>
          </a:prstGeom>
        </p:spPr>
        <p:txBody>
          <a:bodyPr vert="horz"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buSzPts val="1800"/>
              <a:buFont typeface="Segoe UI" panose="020B0502040204020203" pitchFamily="34" charset="0"/>
              <a:buChar char="​"/>
            </a:pPr>
            <a:r>
              <a:rPr lang="fr-FR" b="1" cap="small" dirty="0">
                <a:solidFill>
                  <a:schemeClr val="accent1"/>
                </a:solidFill>
                <a:latin typeface="Montserrat" panose="00000500000000000000" pitchFamily="2" charset="0"/>
              </a:rPr>
              <a:t>Parcours d’un enfant de 0 à 18 ans</a:t>
            </a:r>
            <a:endParaRPr lang="fr-FR" cap="small" dirty="0">
              <a:solidFill>
                <a:schemeClr val="accent1"/>
              </a:solidFill>
              <a:latin typeface="Montserrat" panose="00000500000000000000" pitchFamily="2" charset="0"/>
            </a:endParaRPr>
          </a:p>
        </p:txBody>
      </p:sp>
      <p:sp>
        <p:nvSpPr>
          <p:cNvPr id="4" name="TrackerNumBlue">
            <a:extLst>
              <a:ext uri="{FF2B5EF4-FFF2-40B4-BE49-F238E27FC236}">
                <a16:creationId xmlns:a16="http://schemas.microsoft.com/office/drawing/2014/main" id="{6B6717E7-88C4-B6BA-C1FB-705748DB37D8}"/>
              </a:ext>
            </a:extLst>
          </p:cNvPr>
          <p:cNvSpPr/>
          <p:nvPr/>
        </p:nvSpPr>
        <p:spPr>
          <a:xfrm>
            <a:off x="1202581" y="4469640"/>
            <a:ext cx="374323" cy="372888"/>
          </a:xfrm>
          <a:prstGeom prst="ellipse">
            <a:avLst/>
          </a:prstGeom>
          <a:solidFill>
            <a:schemeClr val="accent1"/>
          </a:solidFill>
          <a:ln w="6350" cap="sq"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0" tIns="0" rIns="0" bIns="0" numCol="1" spcCol="0" rtlCol="0" fromWordArt="0" anchor="ctr" anchorCtr="1"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300"/>
              </a:spcBef>
              <a:spcAft>
                <a:spcPts val="300"/>
              </a:spcAft>
              <a:buClrTx/>
              <a:buSzTx/>
              <a:buFontTx/>
              <a:buNone/>
              <a:tabLst/>
              <a:defRPr/>
            </a:pPr>
            <a:r>
              <a:rPr lang="fr-CH" sz="1600" b="1" dirty="0">
                <a:solidFill>
                  <a:srgbClr val="FFFFFF"/>
                </a:solidFill>
                <a:latin typeface="Montserrat" panose="00000500000000000000" pitchFamily="2" charset="0"/>
              </a:rPr>
              <a:t>3</a:t>
            </a:r>
            <a:endParaRPr kumimoji="0" lang="fr-CH" sz="1600" b="1" i="0" u="none" strike="noStrike" kern="1200" cap="none" spc="0" normalizeH="0" baseline="0" noProof="0" dirty="0">
              <a:ln>
                <a:noFill/>
              </a:ln>
              <a:solidFill>
                <a:srgbClr val="FFFFFF"/>
              </a:solidFill>
              <a:effectLst/>
              <a:uLnTx/>
              <a:uFillTx/>
              <a:latin typeface="Montserrat" panose="00000500000000000000" pitchFamily="2" charset="0"/>
            </a:endParaRPr>
          </a:p>
        </p:txBody>
      </p:sp>
      <p:pic>
        <p:nvPicPr>
          <p:cNvPr id="24" name="CustomIcon">
            <a:extLst>
              <a:ext uri="{FF2B5EF4-FFF2-40B4-BE49-F238E27FC236}">
                <a16:creationId xmlns:a16="http://schemas.microsoft.com/office/drawing/2014/main" id="{6BA6D198-8B9E-A0EF-CB4E-BFD3F36180C9}"/>
              </a:ext>
            </a:extLst>
          </p:cNvPr>
          <p:cNvPicPr>
            <a:picLocks noChangeAspect="1"/>
          </p:cNvPicPr>
          <p:nvPr>
            <p:custDataLst>
              <p:tags r:id="rId2"/>
            </p:custDataLst>
          </p:nvPr>
        </p:nvPicPr>
        <p:blipFill>
          <a:blip r:embed="rId10">
            <a:extLst>
              <a:ext uri="{96DAC541-7B7A-43D3-8B79-37D633B846F1}">
                <asvg:svgBlip xmlns:asvg="http://schemas.microsoft.com/office/drawing/2016/SVG/main" r:embed="rId11"/>
              </a:ext>
            </a:extLst>
          </a:blip>
          <a:stretch>
            <a:fillRect/>
          </a:stretch>
        </p:blipFill>
        <p:spPr>
          <a:xfrm>
            <a:off x="1764007" y="4372601"/>
            <a:ext cx="566964" cy="566964"/>
          </a:xfrm>
          <a:prstGeom prst="rect">
            <a:avLst/>
          </a:prstGeom>
        </p:spPr>
      </p:pic>
      <p:sp>
        <p:nvSpPr>
          <p:cNvPr id="10" name="Titre 12">
            <a:extLst>
              <a:ext uri="{FF2B5EF4-FFF2-40B4-BE49-F238E27FC236}">
                <a16:creationId xmlns:a16="http://schemas.microsoft.com/office/drawing/2014/main" id="{342476DA-26FA-160D-0466-ADDB14985ADD}"/>
              </a:ext>
            </a:extLst>
          </p:cNvPr>
          <p:cNvSpPr>
            <a:spLocks noGrp="1"/>
          </p:cNvSpPr>
          <p:nvPr>
            <p:ph type="title"/>
          </p:nvPr>
        </p:nvSpPr>
        <p:spPr>
          <a:xfrm>
            <a:off x="560561" y="274638"/>
            <a:ext cx="11068493" cy="809877"/>
          </a:xfrm>
        </p:spPr>
        <p:txBody>
          <a:bodyPr vert="horz"/>
          <a:lstStyle/>
          <a:p>
            <a:r>
              <a:rPr lang="fr-FR" dirty="0"/>
              <a:t>Contenu de ce document</a:t>
            </a:r>
          </a:p>
        </p:txBody>
      </p:sp>
      <p:sp>
        <p:nvSpPr>
          <p:cNvPr id="5" name="TextBox 14">
            <a:extLst>
              <a:ext uri="{FF2B5EF4-FFF2-40B4-BE49-F238E27FC236}">
                <a16:creationId xmlns:a16="http://schemas.microsoft.com/office/drawing/2014/main" id="{2597BBF6-09CA-E8B4-C4E3-ED66A0BA8B1A}"/>
              </a:ext>
            </a:extLst>
          </p:cNvPr>
          <p:cNvSpPr txBox="1">
            <a:spLocks/>
          </p:cNvSpPr>
          <p:nvPr/>
        </p:nvSpPr>
        <p:spPr>
          <a:xfrm>
            <a:off x="2598412" y="4500151"/>
            <a:ext cx="8114506" cy="276999"/>
          </a:xfrm>
          <a:prstGeom prst="rect">
            <a:avLst/>
          </a:prstGeom>
        </p:spPr>
        <p:txBody>
          <a:bodyPr vert="horz"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buSzPts val="1800"/>
              <a:buFont typeface="Segoe UI" panose="020B0502040204020203" pitchFamily="34" charset="0"/>
              <a:buChar char="​"/>
            </a:pPr>
            <a:r>
              <a:rPr lang="fr-FR" b="1" cap="small" dirty="0">
                <a:solidFill>
                  <a:schemeClr val="accent1"/>
                </a:solidFill>
                <a:latin typeface="Montserrat" panose="00000500000000000000" pitchFamily="2" charset="0"/>
              </a:rPr>
              <a:t>Les difficultés des sortants de l’ASE : chiffres clé </a:t>
            </a:r>
            <a:endParaRPr lang="fr-FR" cap="small" dirty="0">
              <a:solidFill>
                <a:schemeClr val="accent1"/>
              </a:solidFill>
              <a:latin typeface="Montserrat" panose="00000500000000000000" pitchFamily="2" charset="0"/>
            </a:endParaRPr>
          </a:p>
        </p:txBody>
      </p:sp>
    </p:spTree>
    <p:extLst>
      <p:ext uri="{BB962C8B-B14F-4D97-AF65-F5344CB8AC3E}">
        <p14:creationId xmlns:p14="http://schemas.microsoft.com/office/powerpoint/2010/main" val="27479867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t 10" hidden="1">
            <a:extLst>
              <a:ext uri="{FF2B5EF4-FFF2-40B4-BE49-F238E27FC236}">
                <a16:creationId xmlns:a16="http://schemas.microsoft.com/office/drawing/2014/main" id="{4C912080-4D54-4B69-8DA5-48629BEA12A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e think-cell" r:id="rId4" imgW="395" imgH="396" progId="TCLayout.ActiveDocument.1">
                  <p:embed/>
                </p:oleObj>
              </mc:Choice>
              <mc:Fallback>
                <p:oleObj name="Diapositive think-cell" r:id="rId4" imgW="395" imgH="396" progId="TCLayout.ActiveDocument.1">
                  <p:embed/>
                  <p:pic>
                    <p:nvPicPr>
                      <p:cNvPr id="11" name="Objet 10" hidden="1">
                        <a:extLst>
                          <a:ext uri="{FF2B5EF4-FFF2-40B4-BE49-F238E27FC236}">
                            <a16:creationId xmlns:a16="http://schemas.microsoft.com/office/drawing/2014/main" id="{4C912080-4D54-4B69-8DA5-48629BEA12A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re 1">
            <a:extLst>
              <a:ext uri="{FF2B5EF4-FFF2-40B4-BE49-F238E27FC236}">
                <a16:creationId xmlns:a16="http://schemas.microsoft.com/office/drawing/2014/main" id="{AF356242-0F57-4863-830A-E247AE5D0874}"/>
              </a:ext>
            </a:extLst>
          </p:cNvPr>
          <p:cNvSpPr>
            <a:spLocks noGrp="1"/>
          </p:cNvSpPr>
          <p:nvPr>
            <p:ph type="title"/>
          </p:nvPr>
        </p:nvSpPr>
        <p:spPr>
          <a:xfrm>
            <a:off x="560561" y="359702"/>
            <a:ext cx="12740768" cy="809877"/>
          </a:xfrm>
        </p:spPr>
        <p:txBody>
          <a:bodyPr vert="horz"/>
          <a:lstStyle/>
          <a:p>
            <a:r>
              <a:rPr lang="fr-FR" sz="1800" dirty="0">
                <a:solidFill>
                  <a:schemeClr val="accent1"/>
                </a:solidFill>
              </a:rPr>
              <a:t>Les difficultés des sortants de l’ASE </a:t>
            </a:r>
            <a:br>
              <a:rPr lang="fr-FR" sz="2400" dirty="0">
                <a:solidFill>
                  <a:schemeClr val="accent1"/>
                </a:solidFill>
              </a:rPr>
            </a:br>
            <a:r>
              <a:rPr lang="fr-FR" dirty="0"/>
              <a:t>Les enfants suivis par l’Aide Sociale à l’Enfance connaissent des difficultés particulières…</a:t>
            </a:r>
          </a:p>
        </p:txBody>
      </p:sp>
      <p:sp>
        <p:nvSpPr>
          <p:cNvPr id="5" name="Espace réservé du numéro de diapositive 4">
            <a:extLst>
              <a:ext uri="{FF2B5EF4-FFF2-40B4-BE49-F238E27FC236}">
                <a16:creationId xmlns:a16="http://schemas.microsoft.com/office/drawing/2014/main" id="{CD048444-BDFF-48C9-ACD5-A64414510EE0}"/>
              </a:ext>
            </a:extLst>
          </p:cNvPr>
          <p:cNvSpPr>
            <a:spLocks noGrp="1"/>
          </p:cNvSpPr>
          <p:nvPr>
            <p:ph type="sldNum" sz="quarter" idx="4"/>
          </p:nvPr>
        </p:nvSpPr>
        <p:spPr/>
        <p:txBody>
          <a:bodyPr/>
          <a:lstStyle/>
          <a:p>
            <a:fld id="{6E2D2B3B-882E-40F3-A32F-6DD516915044}" type="slidenum">
              <a:rPr lang="en-US" smtClean="0"/>
              <a:pPr/>
              <a:t>23</a:t>
            </a:fld>
            <a:endParaRPr lang="en-US"/>
          </a:p>
        </p:txBody>
      </p:sp>
      <p:sp>
        <p:nvSpPr>
          <p:cNvPr id="22" name="Rectangle 21">
            <a:extLst>
              <a:ext uri="{FF2B5EF4-FFF2-40B4-BE49-F238E27FC236}">
                <a16:creationId xmlns:a16="http://schemas.microsoft.com/office/drawing/2014/main" id="{89549C58-4069-4D22-9FD0-A9BAB22F3BF7}"/>
              </a:ext>
            </a:extLst>
          </p:cNvPr>
          <p:cNvSpPr/>
          <p:nvPr/>
        </p:nvSpPr>
        <p:spPr>
          <a:xfrm>
            <a:off x="1258007" y="1941218"/>
            <a:ext cx="2589004" cy="379631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cap="all" dirty="0">
                <a:solidFill>
                  <a:schemeClr val="accent1"/>
                </a:solidFill>
                <a:latin typeface="Montserrat" panose="00000500000000000000" pitchFamily="2" charset="0"/>
                <a:sym typeface="Avenir"/>
              </a:rPr>
              <a:t>des EXPERIENCES de PRECARITÉ</a:t>
            </a:r>
          </a:p>
        </p:txBody>
      </p:sp>
      <p:sp>
        <p:nvSpPr>
          <p:cNvPr id="23" name="Rectangle 22">
            <a:extLst>
              <a:ext uri="{FF2B5EF4-FFF2-40B4-BE49-F238E27FC236}">
                <a16:creationId xmlns:a16="http://schemas.microsoft.com/office/drawing/2014/main" id="{8BA75E6D-A03F-4F31-816E-A2C9C1E61C0F}"/>
              </a:ext>
            </a:extLst>
          </p:cNvPr>
          <p:cNvSpPr/>
          <p:nvPr/>
        </p:nvSpPr>
        <p:spPr>
          <a:xfrm>
            <a:off x="4040909" y="1951344"/>
            <a:ext cx="3620769" cy="105311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cap="all" dirty="0">
                <a:solidFill>
                  <a:schemeClr val="accent1"/>
                </a:solidFill>
                <a:latin typeface="Montserrat" panose="00000500000000000000" pitchFamily="2" charset="0"/>
                <a:sym typeface="Avenir"/>
              </a:rPr>
              <a:t>Une situation d’exclusion sociale et d’ISOLEMENT affectif</a:t>
            </a:r>
          </a:p>
        </p:txBody>
      </p:sp>
      <p:sp>
        <p:nvSpPr>
          <p:cNvPr id="24" name="Rectangle 23">
            <a:extLst>
              <a:ext uri="{FF2B5EF4-FFF2-40B4-BE49-F238E27FC236}">
                <a16:creationId xmlns:a16="http://schemas.microsoft.com/office/drawing/2014/main" id="{8DA82AC1-656C-4A8E-8E65-C1EB3C9FEDBA}"/>
              </a:ext>
            </a:extLst>
          </p:cNvPr>
          <p:cNvSpPr/>
          <p:nvPr/>
        </p:nvSpPr>
        <p:spPr>
          <a:xfrm>
            <a:off x="4040909" y="3132696"/>
            <a:ext cx="3597701" cy="10568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cap="all" dirty="0">
                <a:solidFill>
                  <a:schemeClr val="accent1"/>
                </a:solidFill>
                <a:latin typeface="Montserrat" panose="00000500000000000000" pitchFamily="2" charset="0"/>
                <a:sym typeface="Avenir"/>
              </a:rPr>
              <a:t>Des difficultés SCOLAIRES</a:t>
            </a:r>
          </a:p>
        </p:txBody>
      </p:sp>
      <p:sp>
        <p:nvSpPr>
          <p:cNvPr id="25" name="Rectangle 24">
            <a:extLst>
              <a:ext uri="{FF2B5EF4-FFF2-40B4-BE49-F238E27FC236}">
                <a16:creationId xmlns:a16="http://schemas.microsoft.com/office/drawing/2014/main" id="{234966EA-631B-4905-AA08-DBBF19C88EB0}"/>
              </a:ext>
            </a:extLst>
          </p:cNvPr>
          <p:cNvSpPr/>
          <p:nvPr/>
        </p:nvSpPr>
        <p:spPr>
          <a:xfrm>
            <a:off x="4040909" y="4317771"/>
            <a:ext cx="3597701" cy="141976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1600" b="1" cap="all" dirty="0">
                <a:solidFill>
                  <a:schemeClr val="accent1"/>
                </a:solidFill>
                <a:latin typeface="Montserrat" panose="00000500000000000000" pitchFamily="2" charset="0"/>
                <a:sym typeface="Avenir"/>
              </a:rPr>
              <a:t>Une orientation et une insertion PROFESSIONNELLE difficile</a:t>
            </a:r>
          </a:p>
        </p:txBody>
      </p:sp>
      <p:sp>
        <p:nvSpPr>
          <p:cNvPr id="26" name="Rectangle 25">
            <a:extLst>
              <a:ext uri="{FF2B5EF4-FFF2-40B4-BE49-F238E27FC236}">
                <a16:creationId xmlns:a16="http://schemas.microsoft.com/office/drawing/2014/main" id="{8268C264-2BF4-45C3-A1E1-90A48B4D07B6}"/>
              </a:ext>
            </a:extLst>
          </p:cNvPr>
          <p:cNvSpPr/>
          <p:nvPr/>
        </p:nvSpPr>
        <p:spPr>
          <a:xfrm>
            <a:off x="8265925" y="1951343"/>
            <a:ext cx="2369365" cy="378618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ctr"/>
            <a:r>
              <a:rPr lang="fr-FR" sz="1600" b="1" cap="all" dirty="0">
                <a:solidFill>
                  <a:schemeClr val="accent1"/>
                </a:solidFill>
                <a:latin typeface="Montserrat" panose="00000500000000000000" pitchFamily="2" charset="0"/>
              </a:rPr>
              <a:t>Au global, une exposition accrue à la PAUVRETÉ et au DETERMINISME SOCIAL</a:t>
            </a:r>
          </a:p>
        </p:txBody>
      </p:sp>
      <p:cxnSp>
        <p:nvCxnSpPr>
          <p:cNvPr id="27" name="Connecteur droit 26">
            <a:extLst>
              <a:ext uri="{FF2B5EF4-FFF2-40B4-BE49-F238E27FC236}">
                <a16:creationId xmlns:a16="http://schemas.microsoft.com/office/drawing/2014/main" id="{38A00BCE-5796-4311-8881-7962FC8710A5}"/>
              </a:ext>
            </a:extLst>
          </p:cNvPr>
          <p:cNvCxnSpPr>
            <a:cxnSpLocks/>
          </p:cNvCxnSpPr>
          <p:nvPr/>
        </p:nvCxnSpPr>
        <p:spPr>
          <a:xfrm>
            <a:off x="7960996" y="1951344"/>
            <a:ext cx="0" cy="3786189"/>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Flèche : droite 27">
            <a:extLst>
              <a:ext uri="{FF2B5EF4-FFF2-40B4-BE49-F238E27FC236}">
                <a16:creationId xmlns:a16="http://schemas.microsoft.com/office/drawing/2014/main" id="{820A84A1-DA71-4F2C-BA6A-C986B6E5C7B8}"/>
              </a:ext>
            </a:extLst>
          </p:cNvPr>
          <p:cNvSpPr/>
          <p:nvPr/>
        </p:nvSpPr>
        <p:spPr>
          <a:xfrm>
            <a:off x="7973783" y="2690513"/>
            <a:ext cx="150630" cy="213661"/>
          </a:xfrm>
          <a:prstGeom prst="right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Montserrat" panose="00000500000000000000" pitchFamily="2" charset="0"/>
            </a:endParaRPr>
          </a:p>
        </p:txBody>
      </p:sp>
      <p:sp>
        <p:nvSpPr>
          <p:cNvPr id="29" name="Ellipse 28">
            <a:extLst>
              <a:ext uri="{FF2B5EF4-FFF2-40B4-BE49-F238E27FC236}">
                <a16:creationId xmlns:a16="http://schemas.microsoft.com/office/drawing/2014/main" id="{1D610AE7-7CA2-431E-90B9-7552C16893CA}"/>
              </a:ext>
            </a:extLst>
          </p:cNvPr>
          <p:cNvSpPr/>
          <p:nvPr/>
        </p:nvSpPr>
        <p:spPr>
          <a:xfrm>
            <a:off x="1127043" y="1823106"/>
            <a:ext cx="288000" cy="288000"/>
          </a:xfrm>
          <a:prstGeom prst="ellipse">
            <a:avLst/>
          </a:prstGeom>
          <a:solidFill>
            <a:schemeClr val="accent1">
              <a:lumMod val="75000"/>
            </a:schemeClr>
          </a:solidFill>
          <a:ln>
            <a:noFill/>
          </a:ln>
        </p:spPr>
        <p:txBody>
          <a:bodyPr spcFirstLastPara="1" wrap="square" lIns="91425" tIns="45700" rIns="91425" bIns="45700" anchor="ctr" anchorCtr="0">
            <a:noAutofit/>
          </a:bodyPr>
          <a:lstStyle/>
          <a:p>
            <a:pPr algn="ctr">
              <a:buClr>
                <a:srgbClr val="F2F2F2"/>
              </a:buClr>
              <a:buSzPts val="1200"/>
            </a:pPr>
            <a:r>
              <a:rPr lang="fr-CA" sz="1200" b="1">
                <a:solidFill>
                  <a:srgbClr val="F2F2F2"/>
                </a:solidFill>
                <a:latin typeface="Montserrat" panose="00000500000000000000" pitchFamily="2" charset="0"/>
              </a:rPr>
              <a:t>1</a:t>
            </a:r>
            <a:endParaRPr lang="fr-FR" sz="1200" b="1">
              <a:solidFill>
                <a:srgbClr val="F2F2F2"/>
              </a:solidFill>
              <a:latin typeface="Montserrat" panose="00000500000000000000" pitchFamily="2" charset="0"/>
            </a:endParaRPr>
          </a:p>
        </p:txBody>
      </p:sp>
      <p:sp>
        <p:nvSpPr>
          <p:cNvPr id="30" name="Ellipse 29">
            <a:extLst>
              <a:ext uri="{FF2B5EF4-FFF2-40B4-BE49-F238E27FC236}">
                <a16:creationId xmlns:a16="http://schemas.microsoft.com/office/drawing/2014/main" id="{D91B8B90-4A7C-4741-ACB5-31413B14492B}"/>
              </a:ext>
            </a:extLst>
          </p:cNvPr>
          <p:cNvSpPr/>
          <p:nvPr/>
        </p:nvSpPr>
        <p:spPr>
          <a:xfrm>
            <a:off x="3967029" y="1823106"/>
            <a:ext cx="288000" cy="288000"/>
          </a:xfrm>
          <a:prstGeom prst="ellipse">
            <a:avLst/>
          </a:prstGeom>
          <a:solidFill>
            <a:schemeClr val="accent1">
              <a:lumMod val="75000"/>
            </a:schemeClr>
          </a:solidFill>
          <a:ln>
            <a:noFill/>
          </a:ln>
        </p:spPr>
        <p:txBody>
          <a:bodyPr spcFirstLastPara="1" wrap="square" lIns="91425" tIns="45700" rIns="91425" bIns="45700" anchor="ctr" anchorCtr="0">
            <a:noAutofit/>
          </a:bodyPr>
          <a:lstStyle/>
          <a:p>
            <a:pPr algn="ctr">
              <a:buClr>
                <a:srgbClr val="F2F2F2"/>
              </a:buClr>
              <a:buSzPts val="1200"/>
            </a:pPr>
            <a:r>
              <a:rPr lang="fr-CA" sz="1200" b="1">
                <a:solidFill>
                  <a:srgbClr val="F2F2F2"/>
                </a:solidFill>
                <a:latin typeface="Montserrat" panose="00000500000000000000" pitchFamily="2" charset="0"/>
              </a:rPr>
              <a:t>2</a:t>
            </a:r>
            <a:endParaRPr lang="fr-FR" sz="1200" b="1">
              <a:solidFill>
                <a:srgbClr val="F2F2F2"/>
              </a:solidFill>
              <a:latin typeface="Montserrat" panose="00000500000000000000" pitchFamily="2" charset="0"/>
            </a:endParaRPr>
          </a:p>
        </p:txBody>
      </p:sp>
      <p:sp>
        <p:nvSpPr>
          <p:cNvPr id="31" name="Ellipse 30">
            <a:extLst>
              <a:ext uri="{FF2B5EF4-FFF2-40B4-BE49-F238E27FC236}">
                <a16:creationId xmlns:a16="http://schemas.microsoft.com/office/drawing/2014/main" id="{B755D927-958C-4AC3-8312-B15030FC5594}"/>
              </a:ext>
            </a:extLst>
          </p:cNvPr>
          <p:cNvSpPr/>
          <p:nvPr/>
        </p:nvSpPr>
        <p:spPr>
          <a:xfrm>
            <a:off x="3953601" y="3070438"/>
            <a:ext cx="288000" cy="288000"/>
          </a:xfrm>
          <a:prstGeom prst="ellipse">
            <a:avLst/>
          </a:prstGeom>
          <a:solidFill>
            <a:schemeClr val="accent1">
              <a:lumMod val="75000"/>
            </a:schemeClr>
          </a:solidFill>
          <a:ln>
            <a:noFill/>
          </a:ln>
        </p:spPr>
        <p:txBody>
          <a:bodyPr spcFirstLastPara="1" wrap="square" lIns="91425" tIns="45700" rIns="91425" bIns="45700" anchor="ctr" anchorCtr="0">
            <a:noAutofit/>
          </a:bodyPr>
          <a:lstStyle/>
          <a:p>
            <a:pPr algn="ctr">
              <a:buClr>
                <a:srgbClr val="F2F2F2"/>
              </a:buClr>
              <a:buSzPts val="1200"/>
            </a:pPr>
            <a:r>
              <a:rPr lang="fr-CA" sz="1200" b="1">
                <a:solidFill>
                  <a:srgbClr val="F2F2F2"/>
                </a:solidFill>
                <a:latin typeface="Montserrat" panose="00000500000000000000" pitchFamily="2" charset="0"/>
              </a:rPr>
              <a:t>3</a:t>
            </a:r>
            <a:endParaRPr lang="fr-FR" sz="1200" b="1">
              <a:solidFill>
                <a:srgbClr val="F2F2F2"/>
              </a:solidFill>
              <a:latin typeface="Montserrat" panose="00000500000000000000" pitchFamily="2" charset="0"/>
            </a:endParaRPr>
          </a:p>
        </p:txBody>
      </p:sp>
      <p:sp>
        <p:nvSpPr>
          <p:cNvPr id="32" name="Ellipse 31">
            <a:extLst>
              <a:ext uri="{FF2B5EF4-FFF2-40B4-BE49-F238E27FC236}">
                <a16:creationId xmlns:a16="http://schemas.microsoft.com/office/drawing/2014/main" id="{166054E3-C540-46C9-A949-B07109D8EBAF}"/>
              </a:ext>
            </a:extLst>
          </p:cNvPr>
          <p:cNvSpPr/>
          <p:nvPr/>
        </p:nvSpPr>
        <p:spPr>
          <a:xfrm>
            <a:off x="3967029" y="4266237"/>
            <a:ext cx="288000" cy="288000"/>
          </a:xfrm>
          <a:prstGeom prst="ellipse">
            <a:avLst/>
          </a:prstGeom>
          <a:solidFill>
            <a:schemeClr val="accent1">
              <a:lumMod val="75000"/>
            </a:schemeClr>
          </a:solidFill>
          <a:ln>
            <a:noFill/>
          </a:ln>
        </p:spPr>
        <p:txBody>
          <a:bodyPr spcFirstLastPara="1" wrap="square" lIns="91425" tIns="45700" rIns="91425" bIns="45700" anchor="ctr" anchorCtr="0">
            <a:noAutofit/>
          </a:bodyPr>
          <a:lstStyle/>
          <a:p>
            <a:pPr algn="ctr">
              <a:buClr>
                <a:srgbClr val="F2F2F2"/>
              </a:buClr>
              <a:buSzPts val="1200"/>
            </a:pPr>
            <a:r>
              <a:rPr lang="fr-CA" sz="1200" b="1">
                <a:solidFill>
                  <a:srgbClr val="F2F2F2"/>
                </a:solidFill>
                <a:latin typeface="Montserrat" panose="00000500000000000000" pitchFamily="2" charset="0"/>
              </a:rPr>
              <a:t>4</a:t>
            </a:r>
            <a:endParaRPr lang="fr-FR" sz="1200" b="1">
              <a:solidFill>
                <a:srgbClr val="F2F2F2"/>
              </a:solidFill>
              <a:latin typeface="Montserrat" panose="00000500000000000000" pitchFamily="2" charset="0"/>
            </a:endParaRPr>
          </a:p>
        </p:txBody>
      </p:sp>
      <p:sp>
        <p:nvSpPr>
          <p:cNvPr id="33" name="Ellipse 32">
            <a:extLst>
              <a:ext uri="{FF2B5EF4-FFF2-40B4-BE49-F238E27FC236}">
                <a16:creationId xmlns:a16="http://schemas.microsoft.com/office/drawing/2014/main" id="{D41AAA5B-C960-4822-B3FC-85D69D46AB19}"/>
              </a:ext>
            </a:extLst>
          </p:cNvPr>
          <p:cNvSpPr/>
          <p:nvPr/>
        </p:nvSpPr>
        <p:spPr>
          <a:xfrm>
            <a:off x="8145907" y="1823106"/>
            <a:ext cx="288000" cy="288000"/>
          </a:xfrm>
          <a:prstGeom prst="ellipse">
            <a:avLst/>
          </a:prstGeom>
          <a:solidFill>
            <a:schemeClr val="accent1">
              <a:lumMod val="75000"/>
            </a:schemeClr>
          </a:solidFill>
          <a:ln>
            <a:noFill/>
          </a:ln>
        </p:spPr>
        <p:txBody>
          <a:bodyPr spcFirstLastPara="1" wrap="square" lIns="91425" tIns="45700" rIns="91425" bIns="45700" anchor="ctr" anchorCtr="0">
            <a:noAutofit/>
          </a:bodyPr>
          <a:lstStyle/>
          <a:p>
            <a:pPr algn="ctr">
              <a:buClr>
                <a:srgbClr val="F2F2F2"/>
              </a:buClr>
              <a:buSzPts val="1200"/>
            </a:pPr>
            <a:r>
              <a:rPr lang="fr-FR" sz="1200" b="1">
                <a:solidFill>
                  <a:srgbClr val="F2F2F2"/>
                </a:solidFill>
                <a:latin typeface="Montserrat" panose="00000500000000000000" pitchFamily="2" charset="0"/>
              </a:rPr>
              <a:t>5</a:t>
            </a:r>
          </a:p>
        </p:txBody>
      </p:sp>
      <p:sp>
        <p:nvSpPr>
          <p:cNvPr id="34" name="Flèche : droite 33">
            <a:extLst>
              <a:ext uri="{FF2B5EF4-FFF2-40B4-BE49-F238E27FC236}">
                <a16:creationId xmlns:a16="http://schemas.microsoft.com/office/drawing/2014/main" id="{8398B9DA-320D-4D5A-B680-604C12EDDE36}"/>
              </a:ext>
            </a:extLst>
          </p:cNvPr>
          <p:cNvSpPr/>
          <p:nvPr/>
        </p:nvSpPr>
        <p:spPr>
          <a:xfrm>
            <a:off x="7973783" y="4632955"/>
            <a:ext cx="150630" cy="213661"/>
          </a:xfrm>
          <a:prstGeom prst="right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Montserrat" panose="00000500000000000000" pitchFamily="2" charset="0"/>
            </a:endParaRPr>
          </a:p>
        </p:txBody>
      </p:sp>
    </p:spTree>
    <p:extLst>
      <p:ext uri="{BB962C8B-B14F-4D97-AF65-F5344CB8AC3E}">
        <p14:creationId xmlns:p14="http://schemas.microsoft.com/office/powerpoint/2010/main" val="21813038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1723F5F-2693-FB45-54E0-86149D71C336}"/>
              </a:ext>
            </a:extLst>
          </p:cNvPr>
          <p:cNvSpPr/>
          <p:nvPr/>
        </p:nvSpPr>
        <p:spPr>
          <a:xfrm>
            <a:off x="7284968" y="1759778"/>
            <a:ext cx="4222440" cy="1837825"/>
          </a:xfrm>
          <a:prstGeom prst="rect">
            <a:avLst/>
          </a:prstGeom>
          <a:solidFill>
            <a:schemeClr val="bg1"/>
          </a:solidFill>
          <a:ln>
            <a:no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b="1" dirty="0">
                <a:solidFill>
                  <a:schemeClr val="accent4"/>
                </a:solidFill>
                <a:latin typeface="Montserrat" panose="00000500000000000000" pitchFamily="2" charset="0"/>
              </a:rPr>
              <a:t>8</a:t>
            </a:r>
            <a:r>
              <a:rPr lang="fr-FR" sz="1300" b="1" dirty="0">
                <a:solidFill>
                  <a:schemeClr val="tx1"/>
                </a:solidFill>
                <a:latin typeface="Montserrat" panose="00000500000000000000" pitchFamily="2" charset="0"/>
              </a:rPr>
              <a:t> mères sur dix d’enfants</a:t>
            </a:r>
            <a:br>
              <a:rPr lang="fr-FR" sz="1300" b="1" dirty="0">
                <a:solidFill>
                  <a:schemeClr val="tx1"/>
                </a:solidFill>
                <a:latin typeface="Montserrat" panose="00000500000000000000" pitchFamily="2" charset="0"/>
              </a:rPr>
            </a:br>
            <a:r>
              <a:rPr lang="fr-FR" sz="1300" b="1" dirty="0">
                <a:solidFill>
                  <a:schemeClr val="tx1"/>
                </a:solidFill>
                <a:latin typeface="Montserrat" panose="00000500000000000000" pitchFamily="2" charset="0"/>
              </a:rPr>
              <a:t>en danger sont en situation d’inoccupation </a:t>
            </a:r>
            <a:r>
              <a:rPr lang="fr-FR" sz="1300" dirty="0">
                <a:solidFill>
                  <a:schemeClr val="tx1"/>
                </a:solidFill>
                <a:latin typeface="Montserrat" panose="00000500000000000000" pitchFamily="2" charset="0"/>
              </a:rPr>
              <a:t>: sans profession, au chômage et hors de tout circuit de formation ou d’insertion</a:t>
            </a:r>
          </a:p>
        </p:txBody>
      </p:sp>
      <p:graphicFrame>
        <p:nvGraphicFramePr>
          <p:cNvPr id="8" name="Objet 7" hidden="1">
            <a:extLst>
              <a:ext uri="{FF2B5EF4-FFF2-40B4-BE49-F238E27FC236}">
                <a16:creationId xmlns:a16="http://schemas.microsoft.com/office/drawing/2014/main" id="{9CBE7497-E8D8-46A6-8CBD-62481259225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e think-cell" r:id="rId6" imgW="395" imgH="396" progId="TCLayout.ActiveDocument.1">
                  <p:embed/>
                </p:oleObj>
              </mc:Choice>
              <mc:Fallback>
                <p:oleObj name="Diapositive think-cell" r:id="rId6" imgW="395" imgH="396" progId="TCLayout.ActiveDocument.1">
                  <p:embed/>
                  <p:pic>
                    <p:nvPicPr>
                      <p:cNvPr id="8" name="Objet 7" hidden="1">
                        <a:extLst>
                          <a:ext uri="{FF2B5EF4-FFF2-40B4-BE49-F238E27FC236}">
                            <a16:creationId xmlns:a16="http://schemas.microsoft.com/office/drawing/2014/main" id="{9CBE7497-E8D8-46A6-8CBD-62481259225D}"/>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Titre 1">
            <a:extLst>
              <a:ext uri="{FF2B5EF4-FFF2-40B4-BE49-F238E27FC236}">
                <a16:creationId xmlns:a16="http://schemas.microsoft.com/office/drawing/2014/main" id="{88006177-50CB-B9DE-5D85-FF382CF0B39A}"/>
              </a:ext>
            </a:extLst>
          </p:cNvPr>
          <p:cNvSpPr>
            <a:spLocks noGrp="1"/>
          </p:cNvSpPr>
          <p:nvPr>
            <p:ph type="title"/>
          </p:nvPr>
        </p:nvSpPr>
        <p:spPr>
          <a:xfrm>
            <a:off x="560561" y="274638"/>
            <a:ext cx="11068493" cy="809877"/>
          </a:xfrm>
        </p:spPr>
        <p:txBody>
          <a:bodyPr vert="horz"/>
          <a:lstStyle/>
          <a:p>
            <a:r>
              <a:rPr lang="fr-FR" sz="1800" dirty="0">
                <a:solidFill>
                  <a:schemeClr val="accent1"/>
                </a:solidFill>
              </a:rPr>
              <a:t>Les difficultés des sortants de l’ASE</a:t>
            </a:r>
            <a:br>
              <a:rPr lang="fr-FR" dirty="0"/>
            </a:br>
            <a:r>
              <a:rPr lang="fr-FR" dirty="0"/>
              <a:t>Quelques chiffres</a:t>
            </a:r>
          </a:p>
        </p:txBody>
      </p:sp>
      <p:sp>
        <p:nvSpPr>
          <p:cNvPr id="28" name="Rectangle 27">
            <a:extLst>
              <a:ext uri="{FF2B5EF4-FFF2-40B4-BE49-F238E27FC236}">
                <a16:creationId xmlns:a16="http://schemas.microsoft.com/office/drawing/2014/main" id="{E9844CD5-C4F9-515A-FE7A-85A541E43ACF}"/>
              </a:ext>
            </a:extLst>
          </p:cNvPr>
          <p:cNvSpPr/>
          <p:nvPr/>
        </p:nvSpPr>
        <p:spPr>
          <a:xfrm>
            <a:off x="774496" y="2182525"/>
            <a:ext cx="2237581" cy="938473"/>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solidFill>
                <a:schemeClr val="tx1"/>
              </a:solidFill>
              <a:latin typeface="Montserrat" panose="00000500000000000000" pitchFamily="2" charset="0"/>
            </a:endParaRPr>
          </a:p>
        </p:txBody>
      </p:sp>
      <p:cxnSp>
        <p:nvCxnSpPr>
          <p:cNvPr id="6" name="Connecteur droit 5">
            <a:extLst>
              <a:ext uri="{FF2B5EF4-FFF2-40B4-BE49-F238E27FC236}">
                <a16:creationId xmlns:a16="http://schemas.microsoft.com/office/drawing/2014/main" id="{51F09B68-DFA0-E5EA-93BD-9E6C535C7CB8}"/>
              </a:ext>
            </a:extLst>
          </p:cNvPr>
          <p:cNvCxnSpPr>
            <a:cxnSpLocks/>
          </p:cNvCxnSpPr>
          <p:nvPr/>
        </p:nvCxnSpPr>
        <p:spPr>
          <a:xfrm>
            <a:off x="7013608" y="1759778"/>
            <a:ext cx="0" cy="4061559"/>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nvGrpSpPr>
          <p:cNvPr id="9" name="ChevronBlue">
            <a:extLst>
              <a:ext uri="{FF2B5EF4-FFF2-40B4-BE49-F238E27FC236}">
                <a16:creationId xmlns:a16="http://schemas.microsoft.com/office/drawing/2014/main" id="{B7AB0052-AF35-09B4-FD73-DB896F07F045}"/>
              </a:ext>
            </a:extLst>
          </p:cNvPr>
          <p:cNvGrpSpPr>
            <a:grpSpLocks noChangeAspect="1"/>
          </p:cNvGrpSpPr>
          <p:nvPr>
            <p:custDataLst>
              <p:tags r:id="rId2"/>
            </p:custDataLst>
          </p:nvPr>
        </p:nvGrpSpPr>
        <p:grpSpPr>
          <a:xfrm>
            <a:off x="6815494" y="2386985"/>
            <a:ext cx="396228" cy="396228"/>
            <a:chOff x="1016000" y="1016000"/>
            <a:chExt cx="396228" cy="396228"/>
          </a:xfrm>
          <a:solidFill>
            <a:schemeClr val="accent1"/>
          </a:solidFill>
        </p:grpSpPr>
        <p:sp>
          <p:nvSpPr>
            <p:cNvPr id="12" name="Oval 15">
              <a:extLst>
                <a:ext uri="{FF2B5EF4-FFF2-40B4-BE49-F238E27FC236}">
                  <a16:creationId xmlns:a16="http://schemas.microsoft.com/office/drawing/2014/main" id="{75080CEF-0436-96A9-68D6-B28034B0B1C2}"/>
                </a:ext>
              </a:extLst>
            </p:cNvPr>
            <p:cNvSpPr/>
            <p:nvPr/>
          </p:nvSpPr>
          <p:spPr>
            <a:xfrm>
              <a:off x="1016000" y="1016000"/>
              <a:ext cx="396228" cy="396228"/>
            </a:xfrm>
            <a:prstGeom prst="ellipse">
              <a:avLst/>
            </a:prstGeom>
            <a:grpFill/>
            <a:ln w="6350"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fr-FR" sz="1000" dirty="0">
                <a:solidFill>
                  <a:schemeClr val="bg1"/>
                </a:solidFill>
                <a:latin typeface="Montserrat" panose="00000500000000000000" pitchFamily="2" charset="0"/>
                <a:cs typeface="Arial" panose="020B0604020202020204" pitchFamily="34" charset="0"/>
                <a:sym typeface="Arial" panose="020B0604020202020204" pitchFamily="34" charset="0"/>
              </a:endParaRPr>
            </a:p>
          </p:txBody>
        </p:sp>
        <p:pic>
          <p:nvPicPr>
            <p:cNvPr id="13" name="Graphic 17">
              <a:extLst>
                <a:ext uri="{FF2B5EF4-FFF2-40B4-BE49-F238E27FC236}">
                  <a16:creationId xmlns:a16="http://schemas.microsoft.com/office/drawing/2014/main" id="{287B54A2-BF2B-5637-C967-110C5C55E9E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23614" y="1023614"/>
              <a:ext cx="381000" cy="381000"/>
            </a:xfrm>
            <a:prstGeom prst="rect">
              <a:avLst/>
            </a:prstGeom>
          </p:spPr>
        </p:pic>
      </p:grpSp>
      <p:sp>
        <p:nvSpPr>
          <p:cNvPr id="19" name="ZoneTexte 18">
            <a:extLst>
              <a:ext uri="{FF2B5EF4-FFF2-40B4-BE49-F238E27FC236}">
                <a16:creationId xmlns:a16="http://schemas.microsoft.com/office/drawing/2014/main" id="{289F8FED-6857-3114-9B31-C3A071CCF9B3}"/>
              </a:ext>
            </a:extLst>
          </p:cNvPr>
          <p:cNvSpPr txBox="1"/>
          <p:nvPr/>
        </p:nvSpPr>
        <p:spPr>
          <a:xfrm>
            <a:off x="3318122" y="2182526"/>
            <a:ext cx="3306278" cy="1015663"/>
          </a:xfrm>
          <a:prstGeom prst="rect">
            <a:avLst/>
          </a:prstGeom>
          <a:noFill/>
        </p:spPr>
        <p:txBody>
          <a:bodyPr wrap="square">
            <a:spAutoFit/>
          </a:bodyPr>
          <a:lstStyle/>
          <a:p>
            <a:r>
              <a:rPr lang="fr-FR" sz="1200" dirty="0">
                <a:solidFill>
                  <a:schemeClr val="tx1"/>
                </a:solidFill>
                <a:latin typeface="Montserrat" panose="00000500000000000000" pitchFamily="2" charset="0"/>
              </a:rPr>
              <a:t>La majorité des enfants et Jeunes placés est issue de familles en </a:t>
            </a:r>
            <a:r>
              <a:rPr lang="fr-FR" sz="1200" b="1" dirty="0">
                <a:solidFill>
                  <a:schemeClr val="tx1"/>
                </a:solidFill>
                <a:latin typeface="Montserrat" panose="00000500000000000000" pitchFamily="2" charset="0"/>
              </a:rPr>
              <a:t>situation de pauvreté ou de grande précarité</a:t>
            </a:r>
            <a:r>
              <a:rPr lang="fr-FR" sz="1200" dirty="0">
                <a:solidFill>
                  <a:schemeClr val="tx1"/>
                </a:solidFill>
                <a:latin typeface="Montserrat" panose="00000500000000000000" pitchFamily="2" charset="0"/>
              </a:rPr>
              <a:t>. Ces expériences de pauvreté, puis de placement sont porteuses de stigmates</a:t>
            </a:r>
          </a:p>
        </p:txBody>
      </p:sp>
      <p:sp>
        <p:nvSpPr>
          <p:cNvPr id="20" name="Rectangle 19">
            <a:extLst>
              <a:ext uri="{FF2B5EF4-FFF2-40B4-BE49-F238E27FC236}">
                <a16:creationId xmlns:a16="http://schemas.microsoft.com/office/drawing/2014/main" id="{C1ABB44E-F2EF-86C8-4DFC-FDBD68E58C5B}"/>
              </a:ext>
            </a:extLst>
          </p:cNvPr>
          <p:cNvSpPr/>
          <p:nvPr/>
        </p:nvSpPr>
        <p:spPr>
          <a:xfrm>
            <a:off x="7321459" y="3597603"/>
            <a:ext cx="4149457" cy="1837825"/>
          </a:xfrm>
          <a:prstGeom prst="rect">
            <a:avLst/>
          </a:prstGeom>
          <a:solidFill>
            <a:schemeClr val="bg1"/>
          </a:solidFill>
          <a:ln>
            <a:no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dirty="0">
                <a:solidFill>
                  <a:schemeClr val="tx1"/>
                </a:solidFill>
                <a:latin typeface="Montserrat" panose="00000500000000000000" pitchFamily="2" charset="0"/>
              </a:rPr>
              <a:t>Les anciens de l’ASE restent isolés : </a:t>
            </a:r>
          </a:p>
          <a:p>
            <a:pPr algn="ctr"/>
            <a:r>
              <a:rPr lang="fr-FR" sz="1300" dirty="0">
                <a:solidFill>
                  <a:schemeClr val="tx1"/>
                </a:solidFill>
                <a:latin typeface="Montserrat" panose="00000500000000000000" pitchFamily="2" charset="0"/>
              </a:rPr>
              <a:t>Parmi les anciens placés, </a:t>
            </a:r>
            <a:r>
              <a:rPr lang="fr-FR" sz="1300" b="1" dirty="0">
                <a:solidFill>
                  <a:schemeClr val="accent4"/>
                </a:solidFill>
                <a:latin typeface="Montserrat" panose="00000500000000000000" pitchFamily="2" charset="0"/>
              </a:rPr>
              <a:t>20 à 30 % </a:t>
            </a:r>
            <a:r>
              <a:rPr lang="fr-FR" sz="1300" b="1" dirty="0">
                <a:solidFill>
                  <a:schemeClr val="tx1"/>
                </a:solidFill>
                <a:latin typeface="Montserrat" panose="00000500000000000000" pitchFamily="2" charset="0"/>
              </a:rPr>
              <a:t>n’ont pas de liens amicaux</a:t>
            </a:r>
          </a:p>
        </p:txBody>
      </p:sp>
      <p:sp>
        <p:nvSpPr>
          <p:cNvPr id="22" name="ZoneTexte 21">
            <a:extLst>
              <a:ext uri="{FF2B5EF4-FFF2-40B4-BE49-F238E27FC236}">
                <a16:creationId xmlns:a16="http://schemas.microsoft.com/office/drawing/2014/main" id="{632353B7-B707-505D-A28A-EA1E86622922}"/>
              </a:ext>
            </a:extLst>
          </p:cNvPr>
          <p:cNvSpPr txBox="1"/>
          <p:nvPr/>
        </p:nvSpPr>
        <p:spPr>
          <a:xfrm>
            <a:off x="3325141" y="4212415"/>
            <a:ext cx="3306278" cy="1384995"/>
          </a:xfrm>
          <a:prstGeom prst="rect">
            <a:avLst/>
          </a:prstGeom>
          <a:noFill/>
        </p:spPr>
        <p:txBody>
          <a:bodyPr wrap="square">
            <a:spAutoFit/>
          </a:bodyPr>
          <a:lstStyle/>
          <a:p>
            <a:r>
              <a:rPr lang="fr-FR" sz="1200" dirty="0">
                <a:solidFill>
                  <a:schemeClr val="tx1"/>
                </a:solidFill>
                <a:latin typeface="Montserrat" panose="00000500000000000000" pitchFamily="2" charset="0"/>
              </a:rPr>
              <a:t>Ne bénéficiant pas d’un environnement familial stable, une grande partie des Jeunes de l’ASE souffre </a:t>
            </a:r>
            <a:r>
              <a:rPr lang="fr-FR" sz="1200" b="1" dirty="0">
                <a:solidFill>
                  <a:schemeClr val="tx1"/>
                </a:solidFill>
                <a:latin typeface="Montserrat" panose="00000500000000000000" pitchFamily="2" charset="0"/>
              </a:rPr>
              <a:t>d’une situation d’isolement social et affectif.</a:t>
            </a:r>
            <a:r>
              <a:rPr lang="fr-FR" sz="1200" dirty="0">
                <a:solidFill>
                  <a:schemeClr val="tx1"/>
                </a:solidFill>
                <a:latin typeface="Montserrat" panose="00000500000000000000" pitchFamily="2" charset="0"/>
              </a:rPr>
              <a:t> La </a:t>
            </a:r>
            <a:r>
              <a:rPr lang="fr-FR" sz="1200" b="1" dirty="0">
                <a:solidFill>
                  <a:schemeClr val="tx1"/>
                </a:solidFill>
                <a:latin typeface="Montserrat" panose="00000500000000000000" pitchFamily="2" charset="0"/>
              </a:rPr>
              <a:t>forte instabilité dans les lieux de placements </a:t>
            </a:r>
            <a:r>
              <a:rPr lang="fr-FR" sz="1200" dirty="0">
                <a:solidFill>
                  <a:schemeClr val="tx1"/>
                </a:solidFill>
                <a:latin typeface="Montserrat" panose="00000500000000000000" pitchFamily="2" charset="0"/>
              </a:rPr>
              <a:t>ne leur permet par ailleurs pas l’acquisition d’un capital social</a:t>
            </a:r>
          </a:p>
        </p:txBody>
      </p:sp>
      <p:grpSp>
        <p:nvGrpSpPr>
          <p:cNvPr id="23" name="ChevronBlue">
            <a:extLst>
              <a:ext uri="{FF2B5EF4-FFF2-40B4-BE49-F238E27FC236}">
                <a16:creationId xmlns:a16="http://schemas.microsoft.com/office/drawing/2014/main" id="{CB182FDD-A903-E280-2C0B-30F52DEB14B8}"/>
              </a:ext>
            </a:extLst>
          </p:cNvPr>
          <p:cNvGrpSpPr>
            <a:grpSpLocks noChangeAspect="1"/>
          </p:cNvGrpSpPr>
          <p:nvPr>
            <p:custDataLst>
              <p:tags r:id="rId3"/>
            </p:custDataLst>
          </p:nvPr>
        </p:nvGrpSpPr>
        <p:grpSpPr>
          <a:xfrm>
            <a:off x="6807880" y="4359766"/>
            <a:ext cx="396228" cy="396228"/>
            <a:chOff x="1016000" y="1016000"/>
            <a:chExt cx="396228" cy="396228"/>
          </a:xfrm>
          <a:solidFill>
            <a:schemeClr val="accent1"/>
          </a:solidFill>
        </p:grpSpPr>
        <p:sp>
          <p:nvSpPr>
            <p:cNvPr id="24" name="Oval 15">
              <a:extLst>
                <a:ext uri="{FF2B5EF4-FFF2-40B4-BE49-F238E27FC236}">
                  <a16:creationId xmlns:a16="http://schemas.microsoft.com/office/drawing/2014/main" id="{1700D433-4202-18C1-2C42-D5FEC6E1DB26}"/>
                </a:ext>
              </a:extLst>
            </p:cNvPr>
            <p:cNvSpPr/>
            <p:nvPr/>
          </p:nvSpPr>
          <p:spPr>
            <a:xfrm>
              <a:off x="1016000" y="1016000"/>
              <a:ext cx="396228" cy="396228"/>
            </a:xfrm>
            <a:prstGeom prst="ellipse">
              <a:avLst/>
            </a:prstGeom>
            <a:grpFill/>
            <a:ln w="6350"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fr-FR" sz="1000" dirty="0">
                <a:solidFill>
                  <a:schemeClr val="bg1"/>
                </a:solidFill>
                <a:latin typeface="Montserrat" panose="00000500000000000000" pitchFamily="2" charset="0"/>
                <a:cs typeface="Arial" panose="020B0604020202020204" pitchFamily="34" charset="0"/>
                <a:sym typeface="Arial" panose="020B0604020202020204" pitchFamily="34" charset="0"/>
              </a:endParaRPr>
            </a:p>
          </p:txBody>
        </p:sp>
        <p:pic>
          <p:nvPicPr>
            <p:cNvPr id="25" name="Graphic 17">
              <a:extLst>
                <a:ext uri="{FF2B5EF4-FFF2-40B4-BE49-F238E27FC236}">
                  <a16:creationId xmlns:a16="http://schemas.microsoft.com/office/drawing/2014/main" id="{838F639D-DC6C-BA82-2CF6-393BBE6C8BF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23614" y="1023614"/>
              <a:ext cx="381000" cy="381000"/>
            </a:xfrm>
            <a:prstGeom prst="rect">
              <a:avLst/>
            </a:prstGeom>
          </p:spPr>
        </p:pic>
      </p:grpSp>
      <p:sp>
        <p:nvSpPr>
          <p:cNvPr id="27" name="ZoneTexte 26">
            <a:extLst>
              <a:ext uri="{FF2B5EF4-FFF2-40B4-BE49-F238E27FC236}">
                <a16:creationId xmlns:a16="http://schemas.microsoft.com/office/drawing/2014/main" id="{4BD504FD-8B28-8CE3-453B-9215F5BD9C2C}"/>
              </a:ext>
            </a:extLst>
          </p:cNvPr>
          <p:cNvSpPr txBox="1"/>
          <p:nvPr/>
        </p:nvSpPr>
        <p:spPr>
          <a:xfrm>
            <a:off x="800092" y="2285347"/>
            <a:ext cx="2186390" cy="523220"/>
          </a:xfrm>
          <a:prstGeom prst="rect">
            <a:avLst/>
          </a:prstGeom>
          <a:noFill/>
        </p:spPr>
        <p:txBody>
          <a:bodyPr wrap="square">
            <a:spAutoFit/>
          </a:bodyPr>
          <a:lstStyle/>
          <a:p>
            <a:r>
              <a:rPr lang="fr-FR" sz="1400" b="1" dirty="0">
                <a:latin typeface="Montserrat" panose="00000500000000000000" pitchFamily="2" charset="0"/>
              </a:rPr>
              <a:t>Des expériences de précarité</a:t>
            </a:r>
          </a:p>
        </p:txBody>
      </p:sp>
      <p:sp>
        <p:nvSpPr>
          <p:cNvPr id="29" name="Rectangle 28">
            <a:extLst>
              <a:ext uri="{FF2B5EF4-FFF2-40B4-BE49-F238E27FC236}">
                <a16:creationId xmlns:a16="http://schemas.microsoft.com/office/drawing/2014/main" id="{D11AB6EB-478D-7306-F6F3-89644541DEF2}"/>
              </a:ext>
            </a:extLst>
          </p:cNvPr>
          <p:cNvSpPr/>
          <p:nvPr/>
        </p:nvSpPr>
        <p:spPr>
          <a:xfrm>
            <a:off x="774495" y="4279143"/>
            <a:ext cx="2237581" cy="938473"/>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solidFill>
                <a:schemeClr val="tx1"/>
              </a:solidFill>
              <a:latin typeface="Montserrat" panose="00000500000000000000" pitchFamily="2" charset="0"/>
            </a:endParaRPr>
          </a:p>
        </p:txBody>
      </p:sp>
      <p:sp>
        <p:nvSpPr>
          <p:cNvPr id="31" name="ZoneTexte 30">
            <a:extLst>
              <a:ext uri="{FF2B5EF4-FFF2-40B4-BE49-F238E27FC236}">
                <a16:creationId xmlns:a16="http://schemas.microsoft.com/office/drawing/2014/main" id="{80B8FD3D-7CDC-3B9A-11A4-DCBCB2BCB767}"/>
              </a:ext>
            </a:extLst>
          </p:cNvPr>
          <p:cNvSpPr txBox="1"/>
          <p:nvPr/>
        </p:nvSpPr>
        <p:spPr>
          <a:xfrm>
            <a:off x="800092" y="4386662"/>
            <a:ext cx="2237580" cy="738664"/>
          </a:xfrm>
          <a:prstGeom prst="rect">
            <a:avLst/>
          </a:prstGeom>
          <a:noFill/>
        </p:spPr>
        <p:txBody>
          <a:bodyPr wrap="square">
            <a:spAutoFit/>
          </a:bodyPr>
          <a:lstStyle/>
          <a:p>
            <a:r>
              <a:rPr lang="fr-FR" sz="1400" b="1" dirty="0">
                <a:latin typeface="Montserrat" panose="00000500000000000000" pitchFamily="2" charset="0"/>
              </a:rPr>
              <a:t>Une situation d’exclusion sociale et d’isolement affectif</a:t>
            </a:r>
          </a:p>
        </p:txBody>
      </p:sp>
      <p:sp>
        <p:nvSpPr>
          <p:cNvPr id="32" name="Ellipse 31">
            <a:extLst>
              <a:ext uri="{FF2B5EF4-FFF2-40B4-BE49-F238E27FC236}">
                <a16:creationId xmlns:a16="http://schemas.microsoft.com/office/drawing/2014/main" id="{5F37F494-A884-967B-D79B-BD5679B44309}"/>
              </a:ext>
            </a:extLst>
          </p:cNvPr>
          <p:cNvSpPr/>
          <p:nvPr/>
        </p:nvSpPr>
        <p:spPr>
          <a:xfrm>
            <a:off x="311632" y="2471761"/>
            <a:ext cx="360000" cy="360000"/>
          </a:xfrm>
          <a:prstGeom prst="ellipse">
            <a:avLst/>
          </a:prstGeom>
          <a:solidFill>
            <a:schemeClr val="accent1">
              <a:lumMod val="75000"/>
            </a:schemeClr>
          </a:solidFill>
          <a:ln>
            <a:noFill/>
          </a:ln>
        </p:spPr>
        <p:txBody>
          <a:bodyPr spcFirstLastPara="1" wrap="square" lIns="91425" tIns="45700" rIns="91425" bIns="45700" anchor="ctr" anchorCtr="0">
            <a:noAutofit/>
          </a:bodyPr>
          <a:lstStyle/>
          <a:p>
            <a:pPr algn="ctr">
              <a:buClr>
                <a:srgbClr val="F2F2F2"/>
              </a:buClr>
              <a:buSzPts val="1200"/>
            </a:pPr>
            <a:r>
              <a:rPr lang="fr-CA" sz="2200" b="1" dirty="0">
                <a:solidFill>
                  <a:srgbClr val="F2F2F2"/>
                </a:solidFill>
              </a:rPr>
              <a:t>1</a:t>
            </a:r>
            <a:endParaRPr lang="fr-FR" sz="2200" b="1" dirty="0">
              <a:solidFill>
                <a:srgbClr val="F2F2F2"/>
              </a:solidFill>
            </a:endParaRPr>
          </a:p>
        </p:txBody>
      </p:sp>
      <p:sp>
        <p:nvSpPr>
          <p:cNvPr id="33" name="Ellipse 32">
            <a:extLst>
              <a:ext uri="{FF2B5EF4-FFF2-40B4-BE49-F238E27FC236}">
                <a16:creationId xmlns:a16="http://schemas.microsoft.com/office/drawing/2014/main" id="{5AB8483A-0EEC-7C43-8E43-48682035AEBB}"/>
              </a:ext>
            </a:extLst>
          </p:cNvPr>
          <p:cNvSpPr/>
          <p:nvPr/>
        </p:nvSpPr>
        <p:spPr>
          <a:xfrm>
            <a:off x="345371" y="4557880"/>
            <a:ext cx="360000" cy="360000"/>
          </a:xfrm>
          <a:prstGeom prst="ellipse">
            <a:avLst/>
          </a:prstGeom>
          <a:solidFill>
            <a:schemeClr val="accent1">
              <a:lumMod val="75000"/>
            </a:schemeClr>
          </a:solidFill>
          <a:ln>
            <a:noFill/>
          </a:ln>
        </p:spPr>
        <p:txBody>
          <a:bodyPr spcFirstLastPara="1" wrap="square" lIns="91425" tIns="45700" rIns="91425" bIns="45700" anchor="ctr" anchorCtr="0">
            <a:noAutofit/>
          </a:bodyPr>
          <a:lstStyle/>
          <a:p>
            <a:pPr algn="ctr">
              <a:buClr>
                <a:srgbClr val="F2F2F2"/>
              </a:buClr>
              <a:buSzPts val="1200"/>
            </a:pPr>
            <a:r>
              <a:rPr lang="fr-CA" sz="2200" b="1" dirty="0">
                <a:solidFill>
                  <a:srgbClr val="F2F2F2"/>
                </a:solidFill>
              </a:rPr>
              <a:t>2</a:t>
            </a:r>
            <a:endParaRPr lang="fr-FR" sz="2200" b="1" dirty="0">
              <a:solidFill>
                <a:srgbClr val="F2F2F2"/>
              </a:solidFill>
            </a:endParaRPr>
          </a:p>
        </p:txBody>
      </p:sp>
      <p:sp>
        <p:nvSpPr>
          <p:cNvPr id="4" name="ZoneTexte 49">
            <a:extLst>
              <a:ext uri="{FF2B5EF4-FFF2-40B4-BE49-F238E27FC236}">
                <a16:creationId xmlns:a16="http://schemas.microsoft.com/office/drawing/2014/main" id="{7EDD6199-BA3F-71CF-984B-CF9C3C4FE745}"/>
              </a:ext>
            </a:extLst>
          </p:cNvPr>
          <p:cNvSpPr txBox="1"/>
          <p:nvPr/>
        </p:nvSpPr>
        <p:spPr>
          <a:xfrm>
            <a:off x="88850" y="6199417"/>
            <a:ext cx="11708451" cy="153888"/>
          </a:xfrm>
          <a:prstGeom prst="rect">
            <a:avLst/>
          </a:prstGeom>
          <a:noFill/>
        </p:spPr>
        <p:txBody>
          <a:bodyPr wrap="square" lIns="0" tIns="0" rIns="0" bIns="0" rtlCol="0">
            <a:spAutoFit/>
          </a:bodyPr>
          <a:lstStyle/>
          <a:p>
            <a:pPr>
              <a:spcAft>
                <a:spcPts val="1200"/>
              </a:spcAft>
            </a:pPr>
            <a:r>
              <a:rPr lang="fr-FR" sz="1000" i="1" dirty="0">
                <a:latin typeface="Montserrat" panose="00000500000000000000" pitchFamily="2" charset="0"/>
                <a:cs typeface="Calibri" panose="020F0502020204030204" pitchFamily="34" charset="0"/>
              </a:rPr>
              <a:t>Source : France Stratégie, Retisser les fils du destin: parcours des jeunes placés, La note d’analyse nº143, septembre 2024</a:t>
            </a:r>
            <a:endParaRPr lang="fr-FR" sz="10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722585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1723F5F-2693-FB45-54E0-86149D71C336}"/>
              </a:ext>
            </a:extLst>
          </p:cNvPr>
          <p:cNvSpPr/>
          <p:nvPr/>
        </p:nvSpPr>
        <p:spPr>
          <a:xfrm>
            <a:off x="7283129" y="2944750"/>
            <a:ext cx="4461724" cy="1837825"/>
          </a:xfrm>
          <a:prstGeom prst="rect">
            <a:avLst/>
          </a:prstGeom>
          <a:solidFill>
            <a:schemeClr val="bg1"/>
          </a:solidFill>
          <a:ln>
            <a:no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dirty="0">
                <a:solidFill>
                  <a:schemeClr val="tx1"/>
                </a:solidFill>
                <a:latin typeface="Montserrat" panose="00000500000000000000" pitchFamily="2" charset="0"/>
              </a:rPr>
              <a:t>A l’âge d’entrer en troisième, </a:t>
            </a:r>
            <a:r>
              <a:rPr lang="fr-FR" sz="1300" b="1" dirty="0">
                <a:solidFill>
                  <a:schemeClr val="accent4"/>
                </a:solidFill>
                <a:latin typeface="Montserrat" panose="00000500000000000000" pitchFamily="2" charset="0"/>
              </a:rPr>
              <a:t>deux tiers </a:t>
            </a:r>
            <a:r>
              <a:rPr lang="fr-FR" sz="1300" dirty="0">
                <a:solidFill>
                  <a:schemeClr val="tx1"/>
                </a:solidFill>
                <a:latin typeface="Montserrat" panose="00000500000000000000" pitchFamily="2" charset="0"/>
              </a:rPr>
              <a:t>des enfants placés ont </a:t>
            </a:r>
            <a:r>
              <a:rPr lang="fr-FR" sz="1300" b="1" dirty="0">
                <a:solidFill>
                  <a:schemeClr val="tx1"/>
                </a:solidFill>
                <a:latin typeface="Montserrat" panose="00000500000000000000" pitchFamily="2" charset="0"/>
              </a:rPr>
              <a:t>au moins un an de retard </a:t>
            </a:r>
            <a:r>
              <a:rPr lang="fr-FR" sz="1300" dirty="0">
                <a:solidFill>
                  <a:schemeClr val="tx1"/>
                </a:solidFill>
                <a:latin typeface="Montserrat" panose="00000500000000000000" pitchFamily="2" charset="0"/>
              </a:rPr>
              <a:t>(contre 20,4% au national) </a:t>
            </a:r>
          </a:p>
          <a:p>
            <a:pPr algn="ctr"/>
            <a:endParaRPr lang="fr-FR" sz="1300" dirty="0">
              <a:solidFill>
                <a:schemeClr val="tx1"/>
              </a:solidFill>
              <a:latin typeface="Montserrat" panose="00000500000000000000" pitchFamily="2" charset="0"/>
            </a:endParaRPr>
          </a:p>
          <a:p>
            <a:pPr algn="ctr"/>
            <a:r>
              <a:rPr lang="fr-FR" sz="1300" b="1" dirty="0">
                <a:solidFill>
                  <a:schemeClr val="accent4"/>
                </a:solidFill>
                <a:latin typeface="Montserrat" panose="00000500000000000000" pitchFamily="2" charset="0"/>
              </a:rPr>
              <a:t>24 %</a:t>
            </a:r>
            <a:r>
              <a:rPr lang="fr-FR" sz="1300" dirty="0">
                <a:solidFill>
                  <a:schemeClr val="tx1"/>
                </a:solidFill>
                <a:latin typeface="Montserrat" panose="00000500000000000000" pitchFamily="2" charset="0"/>
              </a:rPr>
              <a:t> des jeunes placés </a:t>
            </a:r>
            <a:r>
              <a:rPr lang="fr-FR" sz="1300" b="1" dirty="0">
                <a:solidFill>
                  <a:schemeClr val="tx1"/>
                </a:solidFill>
                <a:latin typeface="Montserrat" panose="00000500000000000000" pitchFamily="2" charset="0"/>
              </a:rPr>
              <a:t>ont connu une déscolarisation d'au moins deux mois</a:t>
            </a:r>
            <a:r>
              <a:rPr lang="fr-FR" sz="1300" dirty="0">
                <a:solidFill>
                  <a:schemeClr val="tx1"/>
                </a:solidFill>
                <a:latin typeface="Montserrat" panose="00000500000000000000" pitchFamily="2" charset="0"/>
              </a:rPr>
              <a:t> </a:t>
            </a:r>
          </a:p>
          <a:p>
            <a:pPr algn="ctr"/>
            <a:endParaRPr lang="fr-FR" sz="1300" b="1" dirty="0">
              <a:solidFill>
                <a:schemeClr val="tx1"/>
              </a:solidFill>
              <a:latin typeface="Montserrat" panose="00000500000000000000" pitchFamily="2" charset="0"/>
            </a:endParaRPr>
          </a:p>
          <a:p>
            <a:pPr algn="ctr"/>
            <a:r>
              <a:rPr lang="fr-FR" sz="1300" dirty="0">
                <a:solidFill>
                  <a:schemeClr val="tx1"/>
                </a:solidFill>
                <a:latin typeface="Montserrat" panose="00000500000000000000" pitchFamily="2" charset="0"/>
              </a:rPr>
              <a:t>Seuls </a:t>
            </a:r>
            <a:r>
              <a:rPr lang="fr-FR" sz="1300" b="1" dirty="0">
                <a:solidFill>
                  <a:schemeClr val="accent4"/>
                </a:solidFill>
                <a:latin typeface="Montserrat" panose="00000500000000000000" pitchFamily="2" charset="0"/>
              </a:rPr>
              <a:t>12 %</a:t>
            </a:r>
            <a:r>
              <a:rPr lang="fr-FR" sz="1300" dirty="0">
                <a:solidFill>
                  <a:schemeClr val="tx1"/>
                </a:solidFill>
                <a:latin typeface="Montserrat" panose="00000500000000000000" pitchFamily="2" charset="0"/>
              </a:rPr>
              <a:t> des jeunes </a:t>
            </a:r>
            <a:r>
              <a:rPr lang="fr-FR" sz="1300" b="1" dirty="0">
                <a:solidFill>
                  <a:schemeClr val="tx1"/>
                </a:solidFill>
                <a:latin typeface="Montserrat" panose="00000500000000000000" pitchFamily="2" charset="0"/>
              </a:rPr>
              <a:t>possèdent un bac général ou un diplôme de l’enseignement supérieur</a:t>
            </a:r>
            <a:r>
              <a:rPr lang="fr-FR" sz="1300" dirty="0">
                <a:solidFill>
                  <a:schemeClr val="tx1"/>
                </a:solidFill>
                <a:latin typeface="Montserrat" panose="00000500000000000000" pitchFamily="2" charset="0"/>
              </a:rPr>
              <a:t>, un taux </a:t>
            </a:r>
            <a:r>
              <a:rPr lang="fr-FR" sz="1300" b="1" dirty="0">
                <a:solidFill>
                  <a:schemeClr val="accent4"/>
                </a:solidFill>
                <a:latin typeface="Montserrat" panose="00000500000000000000" pitchFamily="2" charset="0"/>
              </a:rPr>
              <a:t>trois fois inférieur</a:t>
            </a:r>
            <a:r>
              <a:rPr lang="fr-FR" sz="1300" dirty="0">
                <a:solidFill>
                  <a:schemeClr val="tx1"/>
                </a:solidFill>
                <a:latin typeface="Montserrat" panose="00000500000000000000" pitchFamily="2" charset="0"/>
              </a:rPr>
              <a:t> à celui de l’ensemble des jeunes. </a:t>
            </a:r>
            <a:r>
              <a:rPr lang="fr-FR" sz="1300" b="1" dirty="0">
                <a:solidFill>
                  <a:schemeClr val="accent4"/>
                </a:solidFill>
                <a:latin typeface="Montserrat" panose="00000500000000000000" pitchFamily="2" charset="0"/>
              </a:rPr>
              <a:t>17 %</a:t>
            </a:r>
            <a:r>
              <a:rPr lang="fr-FR" sz="1300" dirty="0">
                <a:solidFill>
                  <a:schemeClr val="tx1"/>
                </a:solidFill>
                <a:latin typeface="Montserrat" panose="00000500000000000000" pitchFamily="2" charset="0"/>
              </a:rPr>
              <a:t> </a:t>
            </a:r>
            <a:r>
              <a:rPr lang="fr-FR" sz="1300" b="1" dirty="0">
                <a:solidFill>
                  <a:schemeClr val="tx1"/>
                </a:solidFill>
                <a:latin typeface="Montserrat" panose="00000500000000000000" pitchFamily="2" charset="0"/>
              </a:rPr>
              <a:t>quittent le système éducatif sans aucun diplôme</a:t>
            </a:r>
            <a:r>
              <a:rPr lang="fr-FR" sz="1300" dirty="0">
                <a:solidFill>
                  <a:schemeClr val="tx1"/>
                </a:solidFill>
                <a:latin typeface="Montserrat" panose="00000500000000000000" pitchFamily="2" charset="0"/>
              </a:rPr>
              <a:t>, soit </a:t>
            </a:r>
            <a:r>
              <a:rPr lang="fr-FR" sz="1300" b="1" dirty="0">
                <a:solidFill>
                  <a:schemeClr val="accent4"/>
                </a:solidFill>
                <a:latin typeface="Montserrat" panose="00000500000000000000" pitchFamily="2" charset="0"/>
              </a:rPr>
              <a:t>deux fois plus </a:t>
            </a:r>
            <a:r>
              <a:rPr lang="fr-FR" sz="1300" dirty="0">
                <a:solidFill>
                  <a:schemeClr val="tx1"/>
                </a:solidFill>
                <a:latin typeface="Montserrat" panose="00000500000000000000" pitchFamily="2" charset="0"/>
              </a:rPr>
              <a:t>que la moyenne nationale</a:t>
            </a:r>
          </a:p>
          <a:p>
            <a:pPr algn="ctr"/>
            <a:endParaRPr lang="fr-FR" sz="1300" b="1" dirty="0">
              <a:solidFill>
                <a:schemeClr val="tx1"/>
              </a:solidFill>
              <a:latin typeface="Montserrat" panose="00000500000000000000" pitchFamily="2" charset="0"/>
            </a:endParaRPr>
          </a:p>
          <a:p>
            <a:pPr algn="ctr"/>
            <a:r>
              <a:rPr lang="fr-FR" sz="1300" dirty="0">
                <a:solidFill>
                  <a:schemeClr val="tx1"/>
                </a:solidFill>
                <a:latin typeface="Montserrat" panose="00000500000000000000" pitchFamily="2" charset="0"/>
              </a:rPr>
              <a:t>Tout âge confondu, </a:t>
            </a:r>
            <a:r>
              <a:rPr lang="fr-FR" sz="1300" b="1" dirty="0">
                <a:solidFill>
                  <a:schemeClr val="accent4"/>
                </a:solidFill>
                <a:latin typeface="Montserrat" panose="00000500000000000000" pitchFamily="2" charset="0"/>
              </a:rPr>
              <a:t>78%</a:t>
            </a:r>
            <a:r>
              <a:rPr lang="fr-FR" sz="1300" b="1" dirty="0">
                <a:solidFill>
                  <a:schemeClr val="tx1"/>
                </a:solidFill>
                <a:latin typeface="Montserrat" panose="00000500000000000000" pitchFamily="2" charset="0"/>
              </a:rPr>
              <a:t> </a:t>
            </a:r>
            <a:r>
              <a:rPr lang="fr-FR" sz="1300" dirty="0">
                <a:solidFill>
                  <a:schemeClr val="tx1"/>
                </a:solidFill>
                <a:latin typeface="Montserrat" panose="00000500000000000000" pitchFamily="2" charset="0"/>
              </a:rPr>
              <a:t>des Jeunes de l’ASE </a:t>
            </a:r>
            <a:r>
              <a:rPr lang="fr-FR" sz="1300" b="1" dirty="0">
                <a:solidFill>
                  <a:schemeClr val="tx1"/>
                </a:solidFill>
                <a:latin typeface="Montserrat" panose="00000500000000000000" pitchFamily="2" charset="0"/>
              </a:rPr>
              <a:t>suivent un enseignement professionnel</a:t>
            </a:r>
            <a:r>
              <a:rPr lang="fr-FR" sz="1300" dirty="0">
                <a:solidFill>
                  <a:schemeClr val="tx1"/>
                </a:solidFill>
                <a:latin typeface="Montserrat" panose="00000500000000000000" pitchFamily="2" charset="0"/>
              </a:rPr>
              <a:t> contre </a:t>
            </a:r>
            <a:r>
              <a:rPr lang="fr-FR" sz="1300" b="1" dirty="0">
                <a:solidFill>
                  <a:schemeClr val="accent4"/>
                </a:solidFill>
                <a:latin typeface="Montserrat" panose="00000500000000000000" pitchFamily="2" charset="0"/>
              </a:rPr>
              <a:t>33%</a:t>
            </a:r>
            <a:r>
              <a:rPr lang="fr-FR" sz="1300" dirty="0">
                <a:solidFill>
                  <a:schemeClr val="tx1"/>
                </a:solidFill>
                <a:latin typeface="Montserrat" panose="00000500000000000000" pitchFamily="2" charset="0"/>
              </a:rPr>
              <a:t> au national</a:t>
            </a:r>
          </a:p>
          <a:p>
            <a:pPr algn="ctr"/>
            <a:endParaRPr lang="fr-FR" sz="1300" dirty="0">
              <a:solidFill>
                <a:schemeClr val="tx1"/>
              </a:solidFill>
              <a:latin typeface="Montserrat" panose="00000500000000000000" pitchFamily="2" charset="0"/>
            </a:endParaRPr>
          </a:p>
          <a:p>
            <a:pPr algn="ctr"/>
            <a:r>
              <a:rPr lang="fr-FR" sz="1300" b="1" dirty="0">
                <a:solidFill>
                  <a:schemeClr val="tx1"/>
                </a:solidFill>
                <a:latin typeface="Montserrat" panose="00000500000000000000" pitchFamily="2" charset="0"/>
              </a:rPr>
              <a:t>18 mois après </a:t>
            </a:r>
            <a:r>
              <a:rPr lang="fr-FR" sz="1300" dirty="0">
                <a:solidFill>
                  <a:schemeClr val="tx1"/>
                </a:solidFill>
                <a:latin typeface="Montserrat" panose="00000500000000000000" pitchFamily="2" charset="0"/>
              </a:rPr>
              <a:t>leur sortie de l’ASE avant 18 ans </a:t>
            </a:r>
            <a:r>
              <a:rPr lang="fr-FR" sz="1300" b="1" dirty="0">
                <a:solidFill>
                  <a:schemeClr val="accent4"/>
                </a:solidFill>
                <a:latin typeface="Montserrat" panose="00000500000000000000" pitchFamily="2" charset="0"/>
              </a:rPr>
              <a:t>51% </a:t>
            </a:r>
            <a:r>
              <a:rPr lang="fr-FR" sz="1300" dirty="0">
                <a:solidFill>
                  <a:schemeClr val="tx1"/>
                </a:solidFill>
                <a:latin typeface="Montserrat" panose="00000500000000000000" pitchFamily="2" charset="0"/>
              </a:rPr>
              <a:t>des jeunes </a:t>
            </a:r>
            <a:r>
              <a:rPr lang="fr-FR" sz="1300" b="1" dirty="0">
                <a:solidFill>
                  <a:schemeClr val="tx1"/>
                </a:solidFill>
                <a:latin typeface="Montserrat" panose="00000500000000000000" pitchFamily="2" charset="0"/>
              </a:rPr>
              <a:t>sont sans emploi et sans formation</a:t>
            </a:r>
            <a:endParaRPr lang="fr-FR" sz="1300" dirty="0">
              <a:solidFill>
                <a:schemeClr val="tx1"/>
              </a:solidFill>
              <a:latin typeface="Montserrat" panose="00000500000000000000" pitchFamily="2" charset="0"/>
            </a:endParaRPr>
          </a:p>
        </p:txBody>
      </p:sp>
      <p:graphicFrame>
        <p:nvGraphicFramePr>
          <p:cNvPr id="8" name="Objet 7" hidden="1">
            <a:extLst>
              <a:ext uri="{FF2B5EF4-FFF2-40B4-BE49-F238E27FC236}">
                <a16:creationId xmlns:a16="http://schemas.microsoft.com/office/drawing/2014/main" id="{9CBE7497-E8D8-46A6-8CBD-62481259225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e think-cell" r:id="rId6" imgW="395" imgH="396" progId="TCLayout.ActiveDocument.1">
                  <p:embed/>
                </p:oleObj>
              </mc:Choice>
              <mc:Fallback>
                <p:oleObj name="Diapositive think-cell" r:id="rId6" imgW="395" imgH="396" progId="TCLayout.ActiveDocument.1">
                  <p:embed/>
                  <p:pic>
                    <p:nvPicPr>
                      <p:cNvPr id="8" name="Objet 7" hidden="1">
                        <a:extLst>
                          <a:ext uri="{FF2B5EF4-FFF2-40B4-BE49-F238E27FC236}">
                            <a16:creationId xmlns:a16="http://schemas.microsoft.com/office/drawing/2014/main" id="{9CBE7497-E8D8-46A6-8CBD-62481259225D}"/>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Titre 1">
            <a:extLst>
              <a:ext uri="{FF2B5EF4-FFF2-40B4-BE49-F238E27FC236}">
                <a16:creationId xmlns:a16="http://schemas.microsoft.com/office/drawing/2014/main" id="{88006177-50CB-B9DE-5D85-FF382CF0B39A}"/>
              </a:ext>
            </a:extLst>
          </p:cNvPr>
          <p:cNvSpPr>
            <a:spLocks noGrp="1"/>
          </p:cNvSpPr>
          <p:nvPr>
            <p:ph type="title"/>
          </p:nvPr>
        </p:nvSpPr>
        <p:spPr>
          <a:xfrm>
            <a:off x="560561" y="274638"/>
            <a:ext cx="11068493" cy="809877"/>
          </a:xfrm>
        </p:spPr>
        <p:txBody>
          <a:bodyPr vert="horz"/>
          <a:lstStyle/>
          <a:p>
            <a:r>
              <a:rPr lang="fr-FR" sz="1800" dirty="0">
                <a:solidFill>
                  <a:schemeClr val="accent1"/>
                </a:solidFill>
              </a:rPr>
              <a:t>Les difficultés des sortants de l’ASE</a:t>
            </a:r>
            <a:br>
              <a:rPr lang="fr-FR" dirty="0"/>
            </a:br>
            <a:r>
              <a:rPr lang="fr-FR" dirty="0"/>
              <a:t>Quelques chiffres</a:t>
            </a:r>
          </a:p>
        </p:txBody>
      </p:sp>
      <p:sp>
        <p:nvSpPr>
          <p:cNvPr id="28" name="Rectangle 27">
            <a:extLst>
              <a:ext uri="{FF2B5EF4-FFF2-40B4-BE49-F238E27FC236}">
                <a16:creationId xmlns:a16="http://schemas.microsoft.com/office/drawing/2014/main" id="{E9844CD5-C4F9-515A-FE7A-85A541E43ACF}"/>
              </a:ext>
            </a:extLst>
          </p:cNvPr>
          <p:cNvSpPr/>
          <p:nvPr/>
        </p:nvSpPr>
        <p:spPr>
          <a:xfrm>
            <a:off x="774496" y="1720508"/>
            <a:ext cx="2237581" cy="938473"/>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solidFill>
                <a:schemeClr val="tx1"/>
              </a:solidFill>
              <a:latin typeface="Montserrat" panose="00000500000000000000" pitchFamily="2" charset="0"/>
            </a:endParaRPr>
          </a:p>
        </p:txBody>
      </p:sp>
      <p:cxnSp>
        <p:nvCxnSpPr>
          <p:cNvPr id="6" name="Connecteur droit 5">
            <a:extLst>
              <a:ext uri="{FF2B5EF4-FFF2-40B4-BE49-F238E27FC236}">
                <a16:creationId xmlns:a16="http://schemas.microsoft.com/office/drawing/2014/main" id="{51F09B68-DFA0-E5EA-93BD-9E6C535C7CB8}"/>
              </a:ext>
            </a:extLst>
          </p:cNvPr>
          <p:cNvCxnSpPr>
            <a:cxnSpLocks/>
          </p:cNvCxnSpPr>
          <p:nvPr/>
        </p:nvCxnSpPr>
        <p:spPr>
          <a:xfrm>
            <a:off x="7013608" y="1782863"/>
            <a:ext cx="0" cy="4179084"/>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nvGrpSpPr>
          <p:cNvPr id="9" name="ChevronBlue">
            <a:extLst>
              <a:ext uri="{FF2B5EF4-FFF2-40B4-BE49-F238E27FC236}">
                <a16:creationId xmlns:a16="http://schemas.microsoft.com/office/drawing/2014/main" id="{B7AB0052-AF35-09B4-FD73-DB896F07F045}"/>
              </a:ext>
            </a:extLst>
          </p:cNvPr>
          <p:cNvGrpSpPr>
            <a:grpSpLocks noChangeAspect="1"/>
          </p:cNvGrpSpPr>
          <p:nvPr>
            <p:custDataLst>
              <p:tags r:id="rId2"/>
            </p:custDataLst>
          </p:nvPr>
        </p:nvGrpSpPr>
        <p:grpSpPr>
          <a:xfrm>
            <a:off x="6815494" y="2083962"/>
            <a:ext cx="396228" cy="396228"/>
            <a:chOff x="1016000" y="1016000"/>
            <a:chExt cx="396228" cy="396228"/>
          </a:xfrm>
          <a:solidFill>
            <a:schemeClr val="accent1"/>
          </a:solidFill>
        </p:grpSpPr>
        <p:sp>
          <p:nvSpPr>
            <p:cNvPr id="12" name="Oval 15">
              <a:extLst>
                <a:ext uri="{FF2B5EF4-FFF2-40B4-BE49-F238E27FC236}">
                  <a16:creationId xmlns:a16="http://schemas.microsoft.com/office/drawing/2014/main" id="{75080CEF-0436-96A9-68D6-B28034B0B1C2}"/>
                </a:ext>
              </a:extLst>
            </p:cNvPr>
            <p:cNvSpPr/>
            <p:nvPr/>
          </p:nvSpPr>
          <p:spPr>
            <a:xfrm>
              <a:off x="1016000" y="1016000"/>
              <a:ext cx="396228" cy="396228"/>
            </a:xfrm>
            <a:prstGeom prst="ellipse">
              <a:avLst/>
            </a:prstGeom>
            <a:grpFill/>
            <a:ln w="6350"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fr-FR" sz="1000" dirty="0">
                <a:solidFill>
                  <a:schemeClr val="bg1"/>
                </a:solidFill>
                <a:latin typeface="Montserrat" panose="00000500000000000000" pitchFamily="2" charset="0"/>
                <a:cs typeface="Arial" panose="020B0604020202020204" pitchFamily="34" charset="0"/>
                <a:sym typeface="Arial" panose="020B0604020202020204" pitchFamily="34" charset="0"/>
              </a:endParaRPr>
            </a:p>
          </p:txBody>
        </p:sp>
        <p:pic>
          <p:nvPicPr>
            <p:cNvPr id="13" name="Graphic 17">
              <a:extLst>
                <a:ext uri="{FF2B5EF4-FFF2-40B4-BE49-F238E27FC236}">
                  <a16:creationId xmlns:a16="http://schemas.microsoft.com/office/drawing/2014/main" id="{287B54A2-BF2B-5637-C967-110C5C55E9E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23614" y="1023614"/>
              <a:ext cx="381000" cy="381000"/>
            </a:xfrm>
            <a:prstGeom prst="rect">
              <a:avLst/>
            </a:prstGeom>
          </p:spPr>
        </p:pic>
      </p:grpSp>
      <p:sp>
        <p:nvSpPr>
          <p:cNvPr id="19" name="ZoneTexte 18">
            <a:extLst>
              <a:ext uri="{FF2B5EF4-FFF2-40B4-BE49-F238E27FC236}">
                <a16:creationId xmlns:a16="http://schemas.microsoft.com/office/drawing/2014/main" id="{289F8FED-6857-3114-9B31-C3A071CCF9B3}"/>
              </a:ext>
            </a:extLst>
          </p:cNvPr>
          <p:cNvSpPr txBox="1"/>
          <p:nvPr/>
        </p:nvSpPr>
        <p:spPr>
          <a:xfrm>
            <a:off x="3085323" y="1681912"/>
            <a:ext cx="3745400" cy="1200329"/>
          </a:xfrm>
          <a:prstGeom prst="rect">
            <a:avLst/>
          </a:prstGeom>
          <a:noFill/>
        </p:spPr>
        <p:txBody>
          <a:bodyPr wrap="square">
            <a:spAutoFit/>
          </a:bodyPr>
          <a:lstStyle/>
          <a:p>
            <a:r>
              <a:rPr lang="fr-FR" sz="1200" dirty="0">
                <a:solidFill>
                  <a:schemeClr val="tx1"/>
                </a:solidFill>
                <a:latin typeface="Montserrat" panose="00000500000000000000" pitchFamily="2" charset="0"/>
              </a:rPr>
              <a:t>Les jeunes de l'ASE rencontrent souvent des </a:t>
            </a:r>
            <a:r>
              <a:rPr lang="fr-FR" sz="1200" b="1" dirty="0">
                <a:solidFill>
                  <a:schemeClr val="tx1"/>
                </a:solidFill>
                <a:latin typeface="Montserrat" panose="00000500000000000000" pitchFamily="2" charset="0"/>
              </a:rPr>
              <a:t>difficultés scolaires</a:t>
            </a:r>
            <a:r>
              <a:rPr lang="fr-FR" sz="1200" dirty="0">
                <a:solidFill>
                  <a:schemeClr val="tx1"/>
                </a:solidFill>
                <a:latin typeface="Montserrat" panose="00000500000000000000" pitchFamily="2" charset="0"/>
              </a:rPr>
              <a:t>, liées aux traumatismes de leur placement : retards, décrochages, difficultés d'orientation, harcèlement et autocensure, exacerbés par leur origine sociale et un manque de confiance en eux.</a:t>
            </a:r>
          </a:p>
        </p:txBody>
      </p:sp>
      <p:grpSp>
        <p:nvGrpSpPr>
          <p:cNvPr id="23" name="ChevronBlue">
            <a:extLst>
              <a:ext uri="{FF2B5EF4-FFF2-40B4-BE49-F238E27FC236}">
                <a16:creationId xmlns:a16="http://schemas.microsoft.com/office/drawing/2014/main" id="{CB182FDD-A903-E280-2C0B-30F52DEB14B8}"/>
              </a:ext>
            </a:extLst>
          </p:cNvPr>
          <p:cNvGrpSpPr>
            <a:grpSpLocks noChangeAspect="1"/>
          </p:cNvGrpSpPr>
          <p:nvPr>
            <p:custDataLst>
              <p:tags r:id="rId3"/>
            </p:custDataLst>
          </p:nvPr>
        </p:nvGrpSpPr>
        <p:grpSpPr>
          <a:xfrm>
            <a:off x="6830723" y="4224461"/>
            <a:ext cx="396228" cy="396228"/>
            <a:chOff x="1016000" y="1016000"/>
            <a:chExt cx="396228" cy="396228"/>
          </a:xfrm>
          <a:solidFill>
            <a:schemeClr val="accent1"/>
          </a:solidFill>
        </p:grpSpPr>
        <p:sp>
          <p:nvSpPr>
            <p:cNvPr id="24" name="Oval 15">
              <a:extLst>
                <a:ext uri="{FF2B5EF4-FFF2-40B4-BE49-F238E27FC236}">
                  <a16:creationId xmlns:a16="http://schemas.microsoft.com/office/drawing/2014/main" id="{1700D433-4202-18C1-2C42-D5FEC6E1DB26}"/>
                </a:ext>
              </a:extLst>
            </p:cNvPr>
            <p:cNvSpPr/>
            <p:nvPr/>
          </p:nvSpPr>
          <p:spPr>
            <a:xfrm>
              <a:off x="1016000" y="1016000"/>
              <a:ext cx="396228" cy="396228"/>
            </a:xfrm>
            <a:prstGeom prst="ellipse">
              <a:avLst/>
            </a:prstGeom>
            <a:grpFill/>
            <a:ln w="6350"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fr-FR" sz="1000" dirty="0">
                <a:solidFill>
                  <a:schemeClr val="bg1"/>
                </a:solidFill>
                <a:latin typeface="Montserrat" panose="00000500000000000000" pitchFamily="2" charset="0"/>
                <a:cs typeface="Arial" panose="020B0604020202020204" pitchFamily="34" charset="0"/>
                <a:sym typeface="Arial" panose="020B0604020202020204" pitchFamily="34" charset="0"/>
              </a:endParaRPr>
            </a:p>
          </p:txBody>
        </p:sp>
        <p:pic>
          <p:nvPicPr>
            <p:cNvPr id="25" name="Graphic 17">
              <a:extLst>
                <a:ext uri="{FF2B5EF4-FFF2-40B4-BE49-F238E27FC236}">
                  <a16:creationId xmlns:a16="http://schemas.microsoft.com/office/drawing/2014/main" id="{838F639D-DC6C-BA82-2CF6-393BBE6C8BF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23614" y="1023614"/>
              <a:ext cx="381000" cy="381000"/>
            </a:xfrm>
            <a:prstGeom prst="rect">
              <a:avLst/>
            </a:prstGeom>
          </p:spPr>
        </p:pic>
      </p:grpSp>
      <p:sp>
        <p:nvSpPr>
          <p:cNvPr id="27" name="ZoneTexte 26">
            <a:extLst>
              <a:ext uri="{FF2B5EF4-FFF2-40B4-BE49-F238E27FC236}">
                <a16:creationId xmlns:a16="http://schemas.microsoft.com/office/drawing/2014/main" id="{4BD504FD-8B28-8CE3-453B-9215F5BD9C2C}"/>
              </a:ext>
            </a:extLst>
          </p:cNvPr>
          <p:cNvSpPr txBox="1"/>
          <p:nvPr/>
        </p:nvSpPr>
        <p:spPr>
          <a:xfrm>
            <a:off x="800092" y="1920296"/>
            <a:ext cx="2186390" cy="523220"/>
          </a:xfrm>
          <a:prstGeom prst="rect">
            <a:avLst/>
          </a:prstGeom>
          <a:noFill/>
        </p:spPr>
        <p:txBody>
          <a:bodyPr wrap="square">
            <a:spAutoFit/>
          </a:bodyPr>
          <a:lstStyle/>
          <a:p>
            <a:r>
              <a:rPr lang="fr-FR" sz="1400" b="1" dirty="0">
                <a:latin typeface="Montserrat" panose="00000500000000000000" pitchFamily="2" charset="0"/>
              </a:rPr>
              <a:t>Des difficultés scolaires </a:t>
            </a:r>
          </a:p>
        </p:txBody>
      </p:sp>
      <p:sp>
        <p:nvSpPr>
          <p:cNvPr id="32" name="Ellipse 31">
            <a:extLst>
              <a:ext uri="{FF2B5EF4-FFF2-40B4-BE49-F238E27FC236}">
                <a16:creationId xmlns:a16="http://schemas.microsoft.com/office/drawing/2014/main" id="{5F37F494-A884-967B-D79B-BD5679B44309}"/>
              </a:ext>
            </a:extLst>
          </p:cNvPr>
          <p:cNvSpPr/>
          <p:nvPr/>
        </p:nvSpPr>
        <p:spPr>
          <a:xfrm>
            <a:off x="311632" y="2009744"/>
            <a:ext cx="360000" cy="360000"/>
          </a:xfrm>
          <a:prstGeom prst="ellipse">
            <a:avLst/>
          </a:prstGeom>
          <a:solidFill>
            <a:schemeClr val="accent1">
              <a:lumMod val="75000"/>
            </a:schemeClr>
          </a:solidFill>
          <a:ln>
            <a:noFill/>
          </a:ln>
        </p:spPr>
        <p:txBody>
          <a:bodyPr spcFirstLastPara="1" wrap="square" lIns="91425" tIns="45700" rIns="91425" bIns="45700" anchor="ctr" anchorCtr="0">
            <a:noAutofit/>
          </a:bodyPr>
          <a:lstStyle/>
          <a:p>
            <a:pPr algn="ctr">
              <a:buClr>
                <a:srgbClr val="F2F2F2"/>
              </a:buClr>
              <a:buSzPts val="1200"/>
            </a:pPr>
            <a:r>
              <a:rPr lang="fr-CA" sz="2200" b="1" dirty="0">
                <a:solidFill>
                  <a:srgbClr val="F2F2F2"/>
                </a:solidFill>
              </a:rPr>
              <a:t>3</a:t>
            </a:r>
            <a:endParaRPr lang="fr-FR" sz="2200" b="1" dirty="0">
              <a:solidFill>
                <a:srgbClr val="F2F2F2"/>
              </a:solidFill>
            </a:endParaRPr>
          </a:p>
        </p:txBody>
      </p:sp>
      <p:sp>
        <p:nvSpPr>
          <p:cNvPr id="4" name="Rectangle 3">
            <a:extLst>
              <a:ext uri="{FF2B5EF4-FFF2-40B4-BE49-F238E27FC236}">
                <a16:creationId xmlns:a16="http://schemas.microsoft.com/office/drawing/2014/main" id="{52FB7984-7641-2B04-C9DB-2392CDA8B00C}"/>
              </a:ext>
            </a:extLst>
          </p:cNvPr>
          <p:cNvSpPr/>
          <p:nvPr/>
        </p:nvSpPr>
        <p:spPr>
          <a:xfrm>
            <a:off x="774496" y="3977702"/>
            <a:ext cx="2237581" cy="1380129"/>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solidFill>
                <a:schemeClr val="tx1"/>
              </a:solidFill>
              <a:latin typeface="Montserrat" panose="00000500000000000000" pitchFamily="2" charset="0"/>
            </a:endParaRPr>
          </a:p>
        </p:txBody>
      </p:sp>
      <p:sp>
        <p:nvSpPr>
          <p:cNvPr id="7" name="ZoneTexte 6">
            <a:extLst>
              <a:ext uri="{FF2B5EF4-FFF2-40B4-BE49-F238E27FC236}">
                <a16:creationId xmlns:a16="http://schemas.microsoft.com/office/drawing/2014/main" id="{34FC23CB-C1AC-38AC-F4AC-0F9C8712EB6A}"/>
              </a:ext>
            </a:extLst>
          </p:cNvPr>
          <p:cNvSpPr txBox="1"/>
          <p:nvPr/>
        </p:nvSpPr>
        <p:spPr>
          <a:xfrm>
            <a:off x="3085327" y="3284291"/>
            <a:ext cx="3745396" cy="2677656"/>
          </a:xfrm>
          <a:prstGeom prst="rect">
            <a:avLst/>
          </a:prstGeom>
          <a:noFill/>
        </p:spPr>
        <p:txBody>
          <a:bodyPr wrap="square">
            <a:spAutoFit/>
          </a:bodyPr>
          <a:lstStyle/>
          <a:p>
            <a:r>
              <a:rPr lang="fr-FR" sz="1200" dirty="0">
                <a:latin typeface="Montserrat" panose="00000500000000000000" pitchFamily="2" charset="0"/>
              </a:rPr>
              <a:t>Encouragés par leurs éducateurs à embrasser </a:t>
            </a:r>
            <a:r>
              <a:rPr lang="fr-FR" sz="1200" b="1" dirty="0">
                <a:latin typeface="Montserrat" panose="00000500000000000000" pitchFamily="2" charset="0"/>
              </a:rPr>
              <a:t>des études courtes </a:t>
            </a:r>
            <a:r>
              <a:rPr lang="fr-FR" sz="1200" b="1" dirty="0">
                <a:solidFill>
                  <a:schemeClr val="tx1"/>
                </a:solidFill>
                <a:latin typeface="Montserrat" panose="00000500000000000000" pitchFamily="2" charset="0"/>
              </a:rPr>
              <a:t>malgré le souhait de nombreux d'entre eux de poursuivre </a:t>
            </a:r>
            <a:r>
              <a:rPr lang="fr-FR" sz="1200" dirty="0">
                <a:solidFill>
                  <a:schemeClr val="tx1"/>
                </a:solidFill>
                <a:latin typeface="Montserrat" panose="00000500000000000000" pitchFamily="2" charset="0"/>
              </a:rPr>
              <a:t>(</a:t>
            </a:r>
            <a:r>
              <a:rPr lang="fr-FR" sz="1200" b="1" dirty="0">
                <a:solidFill>
                  <a:schemeClr val="accent4"/>
                </a:solidFill>
                <a:latin typeface="Montserrat" panose="00000500000000000000" pitchFamily="2" charset="0"/>
              </a:rPr>
              <a:t>77 %</a:t>
            </a:r>
            <a:r>
              <a:rPr lang="fr-FR" sz="1200" dirty="0">
                <a:solidFill>
                  <a:schemeClr val="tx1"/>
                </a:solidFill>
                <a:latin typeface="Montserrat" panose="00000500000000000000" pitchFamily="2" charset="0"/>
              </a:rPr>
              <a:t> expriment ce désir)</a:t>
            </a:r>
            <a:r>
              <a:rPr lang="fr-FR" sz="1200" dirty="0">
                <a:latin typeface="Montserrat" panose="00000500000000000000" pitchFamily="2" charset="0"/>
              </a:rPr>
              <a:t>, les Jeunes subissent une leur </a:t>
            </a:r>
            <a:r>
              <a:rPr lang="fr-FR" sz="1200" b="1" dirty="0">
                <a:latin typeface="Montserrat" panose="00000500000000000000" pitchFamily="2" charset="0"/>
              </a:rPr>
              <a:t>orientation</a:t>
            </a:r>
            <a:r>
              <a:rPr lang="fr-FR" sz="1200" dirty="0">
                <a:latin typeface="Montserrat" panose="00000500000000000000" pitchFamily="2" charset="0"/>
              </a:rPr>
              <a:t>. </a:t>
            </a:r>
          </a:p>
          <a:p>
            <a:endParaRPr lang="fr-FR" sz="1200" dirty="0">
              <a:latin typeface="Montserrat" panose="00000500000000000000" pitchFamily="2" charset="0"/>
            </a:endParaRPr>
          </a:p>
          <a:p>
            <a:r>
              <a:rPr lang="fr-FR" sz="1200" dirty="0">
                <a:latin typeface="Montserrat" panose="00000500000000000000" pitchFamily="2" charset="0"/>
              </a:rPr>
              <a:t>Le manque de capital </a:t>
            </a:r>
            <a:r>
              <a:rPr lang="fr-FR" sz="1200" b="1" dirty="0">
                <a:latin typeface="Montserrat" panose="00000500000000000000" pitchFamily="2" charset="0"/>
              </a:rPr>
              <a:t>social impacte la capacité de projection</a:t>
            </a:r>
            <a:r>
              <a:rPr lang="fr-FR" sz="1200" dirty="0">
                <a:latin typeface="Montserrat" panose="00000500000000000000" pitchFamily="2" charset="0"/>
              </a:rPr>
              <a:t> dans des trajectoires désirables. </a:t>
            </a:r>
          </a:p>
          <a:p>
            <a:endParaRPr lang="fr-FR" sz="1200" dirty="0">
              <a:latin typeface="Montserrat" panose="00000500000000000000" pitchFamily="2" charset="0"/>
            </a:endParaRPr>
          </a:p>
          <a:p>
            <a:r>
              <a:rPr lang="fr-FR" sz="1200" dirty="0">
                <a:latin typeface="Montserrat" panose="00000500000000000000" pitchFamily="2" charset="0"/>
              </a:rPr>
              <a:t>Trouver un stage, un apprentissage, une alternance est </a:t>
            </a:r>
            <a:r>
              <a:rPr lang="fr-FR" sz="1200" b="1" dirty="0">
                <a:latin typeface="Montserrat" panose="00000500000000000000" pitchFamily="2" charset="0"/>
              </a:rPr>
              <a:t>rendu difficile </a:t>
            </a:r>
            <a:r>
              <a:rPr lang="fr-FR" sz="1200" dirty="0">
                <a:latin typeface="Montserrat" panose="00000500000000000000" pitchFamily="2" charset="0"/>
              </a:rPr>
              <a:t>et </a:t>
            </a:r>
            <a:r>
              <a:rPr lang="fr-FR" sz="1200" b="1" dirty="0">
                <a:latin typeface="Montserrat" panose="00000500000000000000" pitchFamily="2" charset="0"/>
              </a:rPr>
              <a:t>empêche l’obtention d’un diplôme. </a:t>
            </a:r>
          </a:p>
          <a:p>
            <a:r>
              <a:rPr lang="fr-FR" sz="1200" dirty="0">
                <a:latin typeface="Montserrat" panose="00000500000000000000" pitchFamily="2" charset="0"/>
              </a:rPr>
              <a:t>Sans diplôme, ils </a:t>
            </a:r>
            <a:r>
              <a:rPr lang="fr-FR" sz="1200" b="1" dirty="0">
                <a:latin typeface="Montserrat" panose="00000500000000000000" pitchFamily="2" charset="0"/>
              </a:rPr>
              <a:t>peinent à trouver un emploi</a:t>
            </a:r>
          </a:p>
        </p:txBody>
      </p:sp>
      <p:sp>
        <p:nvSpPr>
          <p:cNvPr id="10" name="ZoneTexte 9">
            <a:extLst>
              <a:ext uri="{FF2B5EF4-FFF2-40B4-BE49-F238E27FC236}">
                <a16:creationId xmlns:a16="http://schemas.microsoft.com/office/drawing/2014/main" id="{0C601955-F206-A16F-1991-10C4B0011B6A}"/>
              </a:ext>
            </a:extLst>
          </p:cNvPr>
          <p:cNvSpPr txBox="1"/>
          <p:nvPr/>
        </p:nvSpPr>
        <p:spPr>
          <a:xfrm>
            <a:off x="754436" y="4125522"/>
            <a:ext cx="2237580" cy="954107"/>
          </a:xfrm>
          <a:prstGeom prst="rect">
            <a:avLst/>
          </a:prstGeom>
          <a:noFill/>
        </p:spPr>
        <p:txBody>
          <a:bodyPr wrap="square">
            <a:spAutoFit/>
          </a:bodyPr>
          <a:lstStyle/>
          <a:p>
            <a:r>
              <a:rPr lang="fr-FR" sz="1400" b="1" dirty="0">
                <a:latin typeface="Montserrat" panose="00000500000000000000" pitchFamily="2" charset="0"/>
              </a:rPr>
              <a:t>Une orientation et une insertion professionnelle difficiles</a:t>
            </a:r>
          </a:p>
        </p:txBody>
      </p:sp>
      <p:sp>
        <p:nvSpPr>
          <p:cNvPr id="11" name="Ellipse 10">
            <a:extLst>
              <a:ext uri="{FF2B5EF4-FFF2-40B4-BE49-F238E27FC236}">
                <a16:creationId xmlns:a16="http://schemas.microsoft.com/office/drawing/2014/main" id="{2CCA4F87-8EBC-93F1-7F21-D6A86FD66A78}"/>
              </a:ext>
            </a:extLst>
          </p:cNvPr>
          <p:cNvSpPr/>
          <p:nvPr/>
        </p:nvSpPr>
        <p:spPr>
          <a:xfrm>
            <a:off x="203937" y="4422575"/>
            <a:ext cx="360000" cy="360000"/>
          </a:xfrm>
          <a:prstGeom prst="ellipse">
            <a:avLst/>
          </a:prstGeom>
          <a:solidFill>
            <a:schemeClr val="accent1">
              <a:lumMod val="75000"/>
            </a:schemeClr>
          </a:solidFill>
          <a:ln>
            <a:noFill/>
          </a:ln>
        </p:spPr>
        <p:txBody>
          <a:bodyPr spcFirstLastPara="1" wrap="square" lIns="91425" tIns="45700" rIns="91425" bIns="45700" anchor="ctr" anchorCtr="0">
            <a:noAutofit/>
          </a:bodyPr>
          <a:lstStyle/>
          <a:p>
            <a:pPr algn="ctr">
              <a:buClr>
                <a:srgbClr val="F2F2F2"/>
              </a:buClr>
              <a:buSzPts val="1200"/>
            </a:pPr>
            <a:r>
              <a:rPr lang="fr-CA" sz="2200" b="1" dirty="0">
                <a:solidFill>
                  <a:srgbClr val="F2F2F2"/>
                </a:solidFill>
              </a:rPr>
              <a:t>4</a:t>
            </a:r>
            <a:endParaRPr lang="fr-FR" sz="2200" b="1" dirty="0">
              <a:solidFill>
                <a:srgbClr val="F2F2F2"/>
              </a:solidFill>
            </a:endParaRPr>
          </a:p>
        </p:txBody>
      </p:sp>
      <p:sp>
        <p:nvSpPr>
          <p:cNvPr id="14" name="ZoneTexte 49">
            <a:extLst>
              <a:ext uri="{FF2B5EF4-FFF2-40B4-BE49-F238E27FC236}">
                <a16:creationId xmlns:a16="http://schemas.microsoft.com/office/drawing/2014/main" id="{0A7A0691-E766-6241-CF2F-86528B0710B6}"/>
              </a:ext>
            </a:extLst>
          </p:cNvPr>
          <p:cNvSpPr txBox="1"/>
          <p:nvPr/>
        </p:nvSpPr>
        <p:spPr>
          <a:xfrm>
            <a:off x="88850" y="6199417"/>
            <a:ext cx="11708451" cy="153888"/>
          </a:xfrm>
          <a:prstGeom prst="rect">
            <a:avLst/>
          </a:prstGeom>
          <a:noFill/>
        </p:spPr>
        <p:txBody>
          <a:bodyPr wrap="square" lIns="0" tIns="0" rIns="0" bIns="0" rtlCol="0">
            <a:spAutoFit/>
          </a:bodyPr>
          <a:lstStyle/>
          <a:p>
            <a:pPr>
              <a:spcAft>
                <a:spcPts val="1200"/>
              </a:spcAft>
            </a:pPr>
            <a:r>
              <a:rPr lang="fr-FR" sz="1000" i="1" dirty="0">
                <a:latin typeface="Montserrat" panose="00000500000000000000" pitchFamily="2" charset="0"/>
                <a:cs typeface="Calibri" panose="020F0502020204030204" pitchFamily="34" charset="0"/>
              </a:rPr>
              <a:t>Source : France Stratégie, Retisser les fils du destin: parcours des jeunes placés, La note d’analyse nº143, septembre 2024</a:t>
            </a:r>
            <a:endParaRPr lang="fr-FR" sz="10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955657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1723F5F-2693-FB45-54E0-86149D71C336}"/>
              </a:ext>
            </a:extLst>
          </p:cNvPr>
          <p:cNvSpPr/>
          <p:nvPr/>
        </p:nvSpPr>
        <p:spPr>
          <a:xfrm>
            <a:off x="7206129" y="3426004"/>
            <a:ext cx="4461724" cy="1837825"/>
          </a:xfrm>
          <a:prstGeom prst="rect">
            <a:avLst/>
          </a:prstGeom>
          <a:solidFill>
            <a:schemeClr val="bg1"/>
          </a:solidFill>
          <a:ln>
            <a:no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dirty="0">
                <a:solidFill>
                  <a:schemeClr val="tx1"/>
                </a:solidFill>
                <a:latin typeface="Montserrat" panose="00000500000000000000" pitchFamily="2" charset="0"/>
              </a:rPr>
              <a:t>En 2022, </a:t>
            </a:r>
            <a:r>
              <a:rPr lang="fr-FR" sz="1300" b="1" dirty="0">
                <a:solidFill>
                  <a:schemeClr val="accent4"/>
                </a:solidFill>
                <a:latin typeface="Montserrat" panose="00000500000000000000" pitchFamily="2" charset="0"/>
              </a:rPr>
              <a:t>29% </a:t>
            </a:r>
            <a:r>
              <a:rPr lang="fr-FR" sz="1300" dirty="0">
                <a:solidFill>
                  <a:schemeClr val="tx1"/>
                </a:solidFill>
                <a:latin typeface="Montserrat" panose="00000500000000000000" pitchFamily="2" charset="0"/>
              </a:rPr>
              <a:t>des jeunes déclarent avoir </a:t>
            </a:r>
            <a:r>
              <a:rPr lang="fr-FR" sz="1300" b="1" dirty="0">
                <a:solidFill>
                  <a:schemeClr val="tx1"/>
                </a:solidFill>
                <a:latin typeface="Montserrat" panose="00000500000000000000" pitchFamily="2" charset="0"/>
              </a:rPr>
              <a:t>quitté l’ASE de leur propre chef ou d’un commun accord </a:t>
            </a:r>
          </a:p>
          <a:p>
            <a:pPr algn="ctr"/>
            <a:endParaRPr lang="fr-FR" sz="1300" b="1" dirty="0">
              <a:solidFill>
                <a:schemeClr val="tx1"/>
              </a:solidFill>
              <a:latin typeface="Montserrat" panose="00000500000000000000" pitchFamily="2" charset="0"/>
            </a:endParaRPr>
          </a:p>
          <a:p>
            <a:pPr algn="ctr"/>
            <a:r>
              <a:rPr lang="fr-FR" sz="1300" dirty="0">
                <a:solidFill>
                  <a:schemeClr val="tx1"/>
                </a:solidFill>
                <a:latin typeface="Montserrat" panose="00000500000000000000" pitchFamily="2" charset="0"/>
              </a:rPr>
              <a:t>Parmi les jeunes sortis du dispositif depuis un peu moins d’un an,</a:t>
            </a:r>
            <a:r>
              <a:rPr lang="fr-FR" sz="1300" b="1" dirty="0">
                <a:solidFill>
                  <a:schemeClr val="accent4"/>
                </a:solidFill>
                <a:latin typeface="Montserrat" panose="00000500000000000000" pitchFamily="2" charset="0"/>
              </a:rPr>
              <a:t> 8 % </a:t>
            </a:r>
            <a:r>
              <a:rPr lang="fr-FR" sz="1300" b="1" dirty="0">
                <a:solidFill>
                  <a:schemeClr val="tx1"/>
                </a:solidFill>
                <a:latin typeface="Montserrat" panose="00000500000000000000" pitchFamily="2" charset="0"/>
              </a:rPr>
              <a:t>ont déjà eu un épisode de rue</a:t>
            </a:r>
          </a:p>
          <a:p>
            <a:pPr algn="ctr"/>
            <a:r>
              <a:rPr lang="fr-FR" sz="1300" b="1" dirty="0">
                <a:solidFill>
                  <a:schemeClr val="tx1"/>
                </a:solidFill>
                <a:latin typeface="Montserrat" panose="00000500000000000000" pitchFamily="2" charset="0"/>
              </a:rPr>
              <a:t> </a:t>
            </a:r>
          </a:p>
          <a:p>
            <a:pPr algn="ctr"/>
            <a:r>
              <a:rPr lang="fr-FR" sz="1300" dirty="0">
                <a:solidFill>
                  <a:schemeClr val="tx1"/>
                </a:solidFill>
                <a:latin typeface="Montserrat" panose="00000500000000000000" pitchFamily="2" charset="0"/>
              </a:rPr>
              <a:t>On estime de plus que </a:t>
            </a:r>
            <a:r>
              <a:rPr lang="fr-FR" sz="1300" b="1" dirty="0">
                <a:solidFill>
                  <a:schemeClr val="accent4"/>
                </a:solidFill>
                <a:latin typeface="Montserrat" panose="00000500000000000000" pitchFamily="2" charset="0"/>
              </a:rPr>
              <a:t>25%</a:t>
            </a:r>
            <a:r>
              <a:rPr lang="fr-FR" sz="1300" b="1" dirty="0">
                <a:solidFill>
                  <a:schemeClr val="tx1"/>
                </a:solidFill>
                <a:latin typeface="Montserrat" panose="00000500000000000000" pitchFamily="2" charset="0"/>
              </a:rPr>
              <a:t> des personnes sans-domicile sont passées par l’ASE</a:t>
            </a:r>
            <a:r>
              <a:rPr lang="fr-FR" sz="1300" dirty="0">
                <a:solidFill>
                  <a:schemeClr val="tx1"/>
                </a:solidFill>
                <a:latin typeface="Montserrat" panose="00000500000000000000" pitchFamily="2" charset="0"/>
              </a:rPr>
              <a:t>. </a:t>
            </a:r>
          </a:p>
          <a:p>
            <a:pPr algn="ctr"/>
            <a:endParaRPr lang="fr-FR" sz="1300" dirty="0">
              <a:solidFill>
                <a:schemeClr val="tx1"/>
              </a:solidFill>
              <a:latin typeface="Montserrat" panose="00000500000000000000" pitchFamily="2" charset="0"/>
            </a:endParaRPr>
          </a:p>
          <a:p>
            <a:pPr algn="ctr"/>
            <a:r>
              <a:rPr lang="fr-FR" sz="1300" dirty="0">
                <a:solidFill>
                  <a:schemeClr val="tx1"/>
                </a:solidFill>
                <a:latin typeface="Montserrat" panose="00000500000000000000" pitchFamily="2" charset="0"/>
              </a:rPr>
              <a:t>Ce chiffre monte à </a:t>
            </a:r>
            <a:r>
              <a:rPr lang="fr-FR" sz="1300" b="1" dirty="0">
                <a:solidFill>
                  <a:schemeClr val="accent4"/>
                </a:solidFill>
                <a:latin typeface="Montserrat" panose="00000500000000000000" pitchFamily="2" charset="0"/>
              </a:rPr>
              <a:t>35%</a:t>
            </a:r>
            <a:r>
              <a:rPr lang="fr-FR" sz="1300" dirty="0">
                <a:solidFill>
                  <a:schemeClr val="tx1"/>
                </a:solidFill>
                <a:latin typeface="Montserrat" panose="00000500000000000000" pitchFamily="2" charset="0"/>
              </a:rPr>
              <a:t> pour les </a:t>
            </a:r>
            <a:r>
              <a:rPr lang="fr-FR" sz="1300" b="1" dirty="0">
                <a:solidFill>
                  <a:schemeClr val="tx1"/>
                </a:solidFill>
                <a:latin typeface="Montserrat" panose="00000500000000000000" pitchFamily="2" charset="0"/>
              </a:rPr>
              <a:t>18-24 ans</a:t>
            </a:r>
          </a:p>
          <a:p>
            <a:pPr algn="ctr"/>
            <a:endParaRPr lang="fr-FR" sz="1300" b="1" dirty="0">
              <a:solidFill>
                <a:schemeClr val="tx1"/>
              </a:solidFill>
              <a:latin typeface="Montserrat" panose="00000500000000000000" pitchFamily="2" charset="0"/>
            </a:endParaRPr>
          </a:p>
          <a:p>
            <a:pPr algn="ctr"/>
            <a:r>
              <a:rPr lang="fr-FR" sz="1300" dirty="0">
                <a:solidFill>
                  <a:srgbClr val="00B0F0"/>
                </a:solidFill>
                <a:latin typeface="Montserrat" panose="00000500000000000000" pitchFamily="2" charset="0"/>
              </a:rPr>
              <a:t>70% </a:t>
            </a:r>
            <a:r>
              <a:rPr lang="fr-FR" sz="1300" dirty="0">
                <a:solidFill>
                  <a:schemeClr val="tx1"/>
                </a:solidFill>
                <a:latin typeface="Montserrat" panose="00000500000000000000" pitchFamily="2" charset="0"/>
              </a:rPr>
              <a:t>des jeunes arrivant à l’ASE n’ont</a:t>
            </a:r>
            <a:r>
              <a:rPr lang="fr-FR" sz="1300" b="1" dirty="0">
                <a:solidFill>
                  <a:schemeClr val="tx1"/>
                </a:solidFill>
                <a:latin typeface="Montserrat" panose="00000500000000000000" pitchFamily="2" charset="0"/>
              </a:rPr>
              <a:t> pas accès à un suivi médical </a:t>
            </a:r>
            <a:r>
              <a:rPr lang="fr-FR" sz="1300" dirty="0">
                <a:solidFill>
                  <a:schemeClr val="tx1"/>
                </a:solidFill>
                <a:latin typeface="Montserrat" panose="00000500000000000000" pitchFamily="2" charset="0"/>
              </a:rPr>
              <a:t>faute de moyens, de structures…</a:t>
            </a:r>
          </a:p>
          <a:p>
            <a:pPr algn="ctr"/>
            <a:endParaRPr lang="fr-FR" sz="1300" dirty="0">
              <a:solidFill>
                <a:schemeClr val="tx1"/>
              </a:solidFill>
              <a:latin typeface="Montserrat" panose="00000500000000000000" pitchFamily="2" charset="0"/>
            </a:endParaRPr>
          </a:p>
          <a:p>
            <a:pPr algn="ctr"/>
            <a:r>
              <a:rPr lang="fr-FR" sz="1300" dirty="0">
                <a:solidFill>
                  <a:schemeClr val="tx1"/>
                </a:solidFill>
                <a:latin typeface="Montserrat" panose="00000500000000000000" pitchFamily="2" charset="0"/>
              </a:rPr>
              <a:t>Les enfants victimes de violences ou négligences graves et qui ne sont pas pris en charge de façon précoce</a:t>
            </a:r>
            <a:r>
              <a:rPr lang="fr-FR" sz="1300" b="1" dirty="0">
                <a:solidFill>
                  <a:schemeClr val="tx1"/>
                </a:solidFill>
                <a:latin typeface="Montserrat" panose="00000500000000000000" pitchFamily="2" charset="0"/>
              </a:rPr>
              <a:t> perdent en moyenne </a:t>
            </a:r>
            <a:r>
              <a:rPr lang="fr-FR" sz="1300" dirty="0">
                <a:solidFill>
                  <a:srgbClr val="00B0F0"/>
                </a:solidFill>
                <a:latin typeface="Montserrat" panose="00000500000000000000" pitchFamily="2" charset="0"/>
              </a:rPr>
              <a:t>20 ans </a:t>
            </a:r>
            <a:r>
              <a:rPr lang="fr-FR" sz="1300" b="1" dirty="0">
                <a:solidFill>
                  <a:schemeClr val="tx1"/>
                </a:solidFill>
                <a:latin typeface="Montserrat" panose="00000500000000000000" pitchFamily="2" charset="0"/>
              </a:rPr>
              <a:t>d’espérance de vie </a:t>
            </a:r>
          </a:p>
          <a:p>
            <a:pPr algn="ctr"/>
            <a:endParaRPr lang="fr-FR" sz="1300" b="1" dirty="0">
              <a:solidFill>
                <a:schemeClr val="tx1"/>
              </a:solidFill>
              <a:latin typeface="Montserrat" panose="00000500000000000000" pitchFamily="2" charset="0"/>
            </a:endParaRPr>
          </a:p>
          <a:p>
            <a:pPr algn="ctr"/>
            <a:endParaRPr lang="fr-FR" sz="1300" b="1" dirty="0">
              <a:solidFill>
                <a:schemeClr val="tx1"/>
              </a:solidFill>
              <a:latin typeface="Montserrat" panose="00000500000000000000" pitchFamily="2" charset="0"/>
            </a:endParaRPr>
          </a:p>
          <a:p>
            <a:pPr algn="ctr"/>
            <a:endParaRPr lang="fr-FR" sz="1300" b="1" dirty="0">
              <a:solidFill>
                <a:schemeClr val="tx1"/>
              </a:solidFill>
              <a:latin typeface="Montserrat" panose="00000500000000000000" pitchFamily="2" charset="0"/>
            </a:endParaRPr>
          </a:p>
          <a:p>
            <a:pPr algn="ctr"/>
            <a:endParaRPr lang="fr-FR" sz="1300" b="1" dirty="0">
              <a:solidFill>
                <a:schemeClr val="tx1"/>
              </a:solidFill>
              <a:latin typeface="Montserrat" panose="00000500000000000000" pitchFamily="2" charset="0"/>
            </a:endParaRPr>
          </a:p>
        </p:txBody>
      </p:sp>
      <p:graphicFrame>
        <p:nvGraphicFramePr>
          <p:cNvPr id="8" name="Objet 7" hidden="1">
            <a:extLst>
              <a:ext uri="{FF2B5EF4-FFF2-40B4-BE49-F238E27FC236}">
                <a16:creationId xmlns:a16="http://schemas.microsoft.com/office/drawing/2014/main" id="{9CBE7497-E8D8-46A6-8CBD-62481259225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e think-cell" r:id="rId6" imgW="395" imgH="396" progId="TCLayout.ActiveDocument.1">
                  <p:embed/>
                </p:oleObj>
              </mc:Choice>
              <mc:Fallback>
                <p:oleObj name="Diapositive think-cell" r:id="rId6" imgW="395" imgH="396" progId="TCLayout.ActiveDocument.1">
                  <p:embed/>
                  <p:pic>
                    <p:nvPicPr>
                      <p:cNvPr id="8" name="Objet 7" hidden="1">
                        <a:extLst>
                          <a:ext uri="{FF2B5EF4-FFF2-40B4-BE49-F238E27FC236}">
                            <a16:creationId xmlns:a16="http://schemas.microsoft.com/office/drawing/2014/main" id="{9CBE7497-E8D8-46A6-8CBD-62481259225D}"/>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Titre 1">
            <a:extLst>
              <a:ext uri="{FF2B5EF4-FFF2-40B4-BE49-F238E27FC236}">
                <a16:creationId xmlns:a16="http://schemas.microsoft.com/office/drawing/2014/main" id="{88006177-50CB-B9DE-5D85-FF382CF0B39A}"/>
              </a:ext>
            </a:extLst>
          </p:cNvPr>
          <p:cNvSpPr>
            <a:spLocks noGrp="1"/>
          </p:cNvSpPr>
          <p:nvPr>
            <p:ph type="title"/>
          </p:nvPr>
        </p:nvSpPr>
        <p:spPr>
          <a:xfrm>
            <a:off x="560561" y="274638"/>
            <a:ext cx="11068493" cy="809877"/>
          </a:xfrm>
        </p:spPr>
        <p:txBody>
          <a:bodyPr vert="horz"/>
          <a:lstStyle/>
          <a:p>
            <a:r>
              <a:rPr lang="fr-FR" sz="1800" dirty="0">
                <a:solidFill>
                  <a:schemeClr val="accent1"/>
                </a:solidFill>
              </a:rPr>
              <a:t>Les difficultés des sortants de l’ASE</a:t>
            </a:r>
            <a:br>
              <a:rPr lang="fr-FR" dirty="0"/>
            </a:br>
            <a:r>
              <a:rPr lang="fr-FR" dirty="0"/>
              <a:t>Quelques chiffres</a:t>
            </a:r>
          </a:p>
        </p:txBody>
      </p:sp>
      <p:sp>
        <p:nvSpPr>
          <p:cNvPr id="28" name="Rectangle 27">
            <a:extLst>
              <a:ext uri="{FF2B5EF4-FFF2-40B4-BE49-F238E27FC236}">
                <a16:creationId xmlns:a16="http://schemas.microsoft.com/office/drawing/2014/main" id="{E9844CD5-C4F9-515A-FE7A-85A541E43ACF}"/>
              </a:ext>
            </a:extLst>
          </p:cNvPr>
          <p:cNvSpPr/>
          <p:nvPr/>
        </p:nvSpPr>
        <p:spPr>
          <a:xfrm>
            <a:off x="774496" y="2144018"/>
            <a:ext cx="2237581" cy="1272950"/>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solidFill>
                <a:schemeClr val="tx1"/>
              </a:solidFill>
              <a:latin typeface="Montserrat" panose="00000500000000000000" pitchFamily="2" charset="0"/>
            </a:endParaRPr>
          </a:p>
        </p:txBody>
      </p:sp>
      <p:cxnSp>
        <p:nvCxnSpPr>
          <p:cNvPr id="6" name="Connecteur droit 5">
            <a:extLst>
              <a:ext uri="{FF2B5EF4-FFF2-40B4-BE49-F238E27FC236}">
                <a16:creationId xmlns:a16="http://schemas.microsoft.com/office/drawing/2014/main" id="{51F09B68-DFA0-E5EA-93BD-9E6C535C7CB8}"/>
              </a:ext>
            </a:extLst>
          </p:cNvPr>
          <p:cNvCxnSpPr>
            <a:cxnSpLocks/>
          </p:cNvCxnSpPr>
          <p:nvPr/>
        </p:nvCxnSpPr>
        <p:spPr>
          <a:xfrm>
            <a:off x="7013608" y="1992430"/>
            <a:ext cx="0" cy="3773103"/>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nvGrpSpPr>
          <p:cNvPr id="9" name="ChevronBlue">
            <a:extLst>
              <a:ext uri="{FF2B5EF4-FFF2-40B4-BE49-F238E27FC236}">
                <a16:creationId xmlns:a16="http://schemas.microsoft.com/office/drawing/2014/main" id="{B7AB0052-AF35-09B4-FD73-DB896F07F045}"/>
              </a:ext>
            </a:extLst>
          </p:cNvPr>
          <p:cNvGrpSpPr>
            <a:grpSpLocks noChangeAspect="1"/>
          </p:cNvGrpSpPr>
          <p:nvPr>
            <p:custDataLst>
              <p:tags r:id="rId2"/>
            </p:custDataLst>
          </p:nvPr>
        </p:nvGrpSpPr>
        <p:grpSpPr>
          <a:xfrm>
            <a:off x="6815494" y="2497851"/>
            <a:ext cx="396228" cy="396228"/>
            <a:chOff x="1016000" y="1016000"/>
            <a:chExt cx="396228" cy="396228"/>
          </a:xfrm>
          <a:solidFill>
            <a:schemeClr val="accent1"/>
          </a:solidFill>
        </p:grpSpPr>
        <p:sp>
          <p:nvSpPr>
            <p:cNvPr id="12" name="Oval 15">
              <a:extLst>
                <a:ext uri="{FF2B5EF4-FFF2-40B4-BE49-F238E27FC236}">
                  <a16:creationId xmlns:a16="http://schemas.microsoft.com/office/drawing/2014/main" id="{75080CEF-0436-96A9-68D6-B28034B0B1C2}"/>
                </a:ext>
              </a:extLst>
            </p:cNvPr>
            <p:cNvSpPr/>
            <p:nvPr/>
          </p:nvSpPr>
          <p:spPr>
            <a:xfrm>
              <a:off x="1016000" y="1016000"/>
              <a:ext cx="396228" cy="396228"/>
            </a:xfrm>
            <a:prstGeom prst="ellipse">
              <a:avLst/>
            </a:prstGeom>
            <a:grpFill/>
            <a:ln w="6350"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fr-FR" sz="1000" dirty="0">
                <a:solidFill>
                  <a:schemeClr val="bg1"/>
                </a:solidFill>
                <a:latin typeface="Montserrat" panose="00000500000000000000" pitchFamily="2" charset="0"/>
                <a:cs typeface="Arial" panose="020B0604020202020204" pitchFamily="34" charset="0"/>
                <a:sym typeface="Arial" panose="020B0604020202020204" pitchFamily="34" charset="0"/>
              </a:endParaRPr>
            </a:p>
          </p:txBody>
        </p:sp>
        <p:pic>
          <p:nvPicPr>
            <p:cNvPr id="13" name="Graphic 17">
              <a:extLst>
                <a:ext uri="{FF2B5EF4-FFF2-40B4-BE49-F238E27FC236}">
                  <a16:creationId xmlns:a16="http://schemas.microsoft.com/office/drawing/2014/main" id="{287B54A2-BF2B-5637-C967-110C5C55E9E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23614" y="1023614"/>
              <a:ext cx="381000" cy="381000"/>
            </a:xfrm>
            <a:prstGeom prst="rect">
              <a:avLst/>
            </a:prstGeom>
          </p:spPr>
        </p:pic>
      </p:grpSp>
      <p:sp>
        <p:nvSpPr>
          <p:cNvPr id="19" name="ZoneTexte 18">
            <a:extLst>
              <a:ext uri="{FF2B5EF4-FFF2-40B4-BE49-F238E27FC236}">
                <a16:creationId xmlns:a16="http://schemas.microsoft.com/office/drawing/2014/main" id="{289F8FED-6857-3114-9B31-C3A071CCF9B3}"/>
              </a:ext>
            </a:extLst>
          </p:cNvPr>
          <p:cNvSpPr txBox="1"/>
          <p:nvPr/>
        </p:nvSpPr>
        <p:spPr>
          <a:xfrm>
            <a:off x="3143073" y="2134299"/>
            <a:ext cx="3248099" cy="1200329"/>
          </a:xfrm>
          <a:prstGeom prst="rect">
            <a:avLst/>
          </a:prstGeom>
          <a:noFill/>
        </p:spPr>
        <p:txBody>
          <a:bodyPr wrap="square">
            <a:spAutoFit/>
          </a:bodyPr>
          <a:lstStyle/>
          <a:p>
            <a:r>
              <a:rPr lang="fr-FR" sz="1200" dirty="0">
                <a:solidFill>
                  <a:schemeClr val="tx1"/>
                </a:solidFill>
                <a:latin typeface="Montserrat" panose="00000500000000000000" pitchFamily="2" charset="0"/>
              </a:rPr>
              <a:t>Une </a:t>
            </a:r>
            <a:r>
              <a:rPr lang="fr-FR" sz="1200" b="1" dirty="0">
                <a:solidFill>
                  <a:schemeClr val="tx1"/>
                </a:solidFill>
                <a:latin typeface="Montserrat" panose="00000500000000000000" pitchFamily="2" charset="0"/>
              </a:rPr>
              <a:t>faible prise en charge après la majorité</a:t>
            </a:r>
            <a:r>
              <a:rPr lang="fr-FR" sz="1200" dirty="0">
                <a:solidFill>
                  <a:schemeClr val="tx1"/>
                </a:solidFill>
                <a:latin typeface="Montserrat" panose="00000500000000000000" pitchFamily="2" charset="0"/>
              </a:rPr>
              <a:t> entraine des ruptures de liens (avec les professionnels, les camarades placés, les familles d’accueil…) et rend difficile la période de transition vers l’âge adulte</a:t>
            </a:r>
          </a:p>
        </p:txBody>
      </p:sp>
      <p:sp>
        <p:nvSpPr>
          <p:cNvPr id="27" name="ZoneTexte 26">
            <a:extLst>
              <a:ext uri="{FF2B5EF4-FFF2-40B4-BE49-F238E27FC236}">
                <a16:creationId xmlns:a16="http://schemas.microsoft.com/office/drawing/2014/main" id="{4BD504FD-8B28-8CE3-453B-9215F5BD9C2C}"/>
              </a:ext>
            </a:extLst>
          </p:cNvPr>
          <p:cNvSpPr txBox="1"/>
          <p:nvPr/>
        </p:nvSpPr>
        <p:spPr>
          <a:xfrm>
            <a:off x="800092" y="2353431"/>
            <a:ext cx="2186390" cy="738664"/>
          </a:xfrm>
          <a:prstGeom prst="rect">
            <a:avLst/>
          </a:prstGeom>
          <a:noFill/>
        </p:spPr>
        <p:txBody>
          <a:bodyPr wrap="square">
            <a:spAutoFit/>
          </a:bodyPr>
          <a:lstStyle/>
          <a:p>
            <a:r>
              <a:rPr lang="fr-FR" sz="1400" b="1" dirty="0">
                <a:latin typeface="Montserrat" panose="00000500000000000000" pitchFamily="2" charset="0"/>
              </a:rPr>
              <a:t>Une exposition accrue à la pauvreté et au déterminisme social</a:t>
            </a:r>
          </a:p>
        </p:txBody>
      </p:sp>
      <p:sp>
        <p:nvSpPr>
          <p:cNvPr id="32" name="Ellipse 31">
            <a:extLst>
              <a:ext uri="{FF2B5EF4-FFF2-40B4-BE49-F238E27FC236}">
                <a16:creationId xmlns:a16="http://schemas.microsoft.com/office/drawing/2014/main" id="{5F37F494-A884-967B-D79B-BD5679B44309}"/>
              </a:ext>
            </a:extLst>
          </p:cNvPr>
          <p:cNvSpPr/>
          <p:nvPr/>
        </p:nvSpPr>
        <p:spPr>
          <a:xfrm>
            <a:off x="311632" y="3723044"/>
            <a:ext cx="360000" cy="360000"/>
          </a:xfrm>
          <a:prstGeom prst="ellipse">
            <a:avLst/>
          </a:prstGeom>
          <a:solidFill>
            <a:schemeClr val="accent1">
              <a:lumMod val="75000"/>
            </a:schemeClr>
          </a:solidFill>
          <a:ln>
            <a:noFill/>
          </a:ln>
        </p:spPr>
        <p:txBody>
          <a:bodyPr spcFirstLastPara="1" wrap="square" lIns="91425" tIns="45700" rIns="91425" bIns="45700" anchor="ctr" anchorCtr="0">
            <a:noAutofit/>
          </a:bodyPr>
          <a:lstStyle/>
          <a:p>
            <a:pPr algn="ctr">
              <a:buClr>
                <a:srgbClr val="F2F2F2"/>
              </a:buClr>
              <a:buSzPts val="1200"/>
            </a:pPr>
            <a:r>
              <a:rPr lang="fr-CA" sz="2200" b="1" dirty="0">
                <a:solidFill>
                  <a:srgbClr val="F2F2F2"/>
                </a:solidFill>
              </a:rPr>
              <a:t>5</a:t>
            </a:r>
            <a:endParaRPr lang="fr-FR" sz="2200" b="1" dirty="0">
              <a:solidFill>
                <a:srgbClr val="F2F2F2"/>
              </a:solidFill>
            </a:endParaRPr>
          </a:p>
        </p:txBody>
      </p:sp>
      <p:sp>
        <p:nvSpPr>
          <p:cNvPr id="4" name="ZoneTexte 49">
            <a:extLst>
              <a:ext uri="{FF2B5EF4-FFF2-40B4-BE49-F238E27FC236}">
                <a16:creationId xmlns:a16="http://schemas.microsoft.com/office/drawing/2014/main" id="{AE1E470F-2BE7-E751-B61F-50782D829C37}"/>
              </a:ext>
            </a:extLst>
          </p:cNvPr>
          <p:cNvSpPr txBox="1"/>
          <p:nvPr/>
        </p:nvSpPr>
        <p:spPr>
          <a:xfrm>
            <a:off x="88850" y="6199417"/>
            <a:ext cx="11708451" cy="153888"/>
          </a:xfrm>
          <a:prstGeom prst="rect">
            <a:avLst/>
          </a:prstGeom>
          <a:noFill/>
        </p:spPr>
        <p:txBody>
          <a:bodyPr wrap="square" lIns="0" tIns="0" rIns="0" bIns="0" rtlCol="0">
            <a:spAutoFit/>
          </a:bodyPr>
          <a:lstStyle/>
          <a:p>
            <a:pPr>
              <a:spcAft>
                <a:spcPts val="1200"/>
              </a:spcAft>
            </a:pPr>
            <a:r>
              <a:rPr lang="fr-FR" sz="1000" i="1" dirty="0">
                <a:latin typeface="Montserrat" panose="00000500000000000000" pitchFamily="2" charset="0"/>
                <a:cs typeface="Calibri" panose="020F0502020204030204" pitchFamily="34" charset="0"/>
              </a:rPr>
              <a:t>Source : France Stratégie, Retisser les fils du destin: parcours des jeunes placés, La note d’analyse nº143, septembre 2024</a:t>
            </a:r>
            <a:endParaRPr lang="fr-FR" sz="1000" i="1" dirty="0">
              <a:latin typeface="Calibri" panose="020F0502020204030204" pitchFamily="34" charset="0"/>
              <a:cs typeface="Calibri" panose="020F0502020204030204" pitchFamily="34" charset="0"/>
            </a:endParaRPr>
          </a:p>
        </p:txBody>
      </p:sp>
      <p:sp>
        <p:nvSpPr>
          <p:cNvPr id="2" name="Rectangle 1">
            <a:extLst>
              <a:ext uri="{FF2B5EF4-FFF2-40B4-BE49-F238E27FC236}">
                <a16:creationId xmlns:a16="http://schemas.microsoft.com/office/drawing/2014/main" id="{8C2346D8-8E95-599C-C6C8-5A251D56324A}"/>
              </a:ext>
            </a:extLst>
          </p:cNvPr>
          <p:cNvSpPr/>
          <p:nvPr/>
        </p:nvSpPr>
        <p:spPr>
          <a:xfrm>
            <a:off x="748901" y="4424102"/>
            <a:ext cx="2237581" cy="985388"/>
          </a:xfrm>
          <a:prstGeom prst="rect">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solidFill>
                <a:schemeClr val="tx1"/>
              </a:solidFill>
              <a:latin typeface="Montserrat" panose="00000500000000000000" pitchFamily="2" charset="0"/>
            </a:endParaRPr>
          </a:p>
        </p:txBody>
      </p:sp>
      <p:sp>
        <p:nvSpPr>
          <p:cNvPr id="5" name="ZoneTexte 4">
            <a:extLst>
              <a:ext uri="{FF2B5EF4-FFF2-40B4-BE49-F238E27FC236}">
                <a16:creationId xmlns:a16="http://schemas.microsoft.com/office/drawing/2014/main" id="{62FA8BC3-63BF-EED9-A3AD-38952798CBDA}"/>
              </a:ext>
            </a:extLst>
          </p:cNvPr>
          <p:cNvSpPr txBox="1"/>
          <p:nvPr/>
        </p:nvSpPr>
        <p:spPr>
          <a:xfrm>
            <a:off x="767902" y="4488507"/>
            <a:ext cx="2186390" cy="738664"/>
          </a:xfrm>
          <a:prstGeom prst="rect">
            <a:avLst/>
          </a:prstGeom>
          <a:noFill/>
        </p:spPr>
        <p:txBody>
          <a:bodyPr wrap="square">
            <a:spAutoFit/>
          </a:bodyPr>
          <a:lstStyle/>
          <a:p>
            <a:r>
              <a:rPr lang="fr-FR" sz="1400" b="1" dirty="0">
                <a:latin typeface="Montserrat" panose="00000500000000000000" pitchFamily="2" charset="0"/>
              </a:rPr>
              <a:t>Des impacts durables sur leur santé physique, mentale</a:t>
            </a:r>
          </a:p>
        </p:txBody>
      </p:sp>
      <p:grpSp>
        <p:nvGrpSpPr>
          <p:cNvPr id="7" name="ChevronBlue">
            <a:extLst>
              <a:ext uri="{FF2B5EF4-FFF2-40B4-BE49-F238E27FC236}">
                <a16:creationId xmlns:a16="http://schemas.microsoft.com/office/drawing/2014/main" id="{0BC76DE6-5806-455C-E4D0-9B67439CE486}"/>
              </a:ext>
            </a:extLst>
          </p:cNvPr>
          <p:cNvGrpSpPr>
            <a:grpSpLocks noChangeAspect="1"/>
          </p:cNvGrpSpPr>
          <p:nvPr>
            <p:custDataLst>
              <p:tags r:id="rId3"/>
            </p:custDataLst>
          </p:nvPr>
        </p:nvGrpSpPr>
        <p:grpSpPr>
          <a:xfrm>
            <a:off x="6807880" y="4493691"/>
            <a:ext cx="396228" cy="396228"/>
            <a:chOff x="1016000" y="1016000"/>
            <a:chExt cx="396228" cy="396228"/>
          </a:xfrm>
          <a:solidFill>
            <a:schemeClr val="accent1"/>
          </a:solidFill>
        </p:grpSpPr>
        <p:sp>
          <p:nvSpPr>
            <p:cNvPr id="10" name="Oval 15">
              <a:extLst>
                <a:ext uri="{FF2B5EF4-FFF2-40B4-BE49-F238E27FC236}">
                  <a16:creationId xmlns:a16="http://schemas.microsoft.com/office/drawing/2014/main" id="{D0057106-5CD0-2D75-AFE0-FEF510C4E183}"/>
                </a:ext>
              </a:extLst>
            </p:cNvPr>
            <p:cNvSpPr/>
            <p:nvPr/>
          </p:nvSpPr>
          <p:spPr>
            <a:xfrm>
              <a:off x="1016000" y="1016000"/>
              <a:ext cx="396228" cy="396228"/>
            </a:xfrm>
            <a:prstGeom prst="ellipse">
              <a:avLst/>
            </a:prstGeom>
            <a:grpFill/>
            <a:ln w="6350"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fr-FR" sz="1000" dirty="0">
                <a:solidFill>
                  <a:schemeClr val="bg1"/>
                </a:solidFill>
                <a:latin typeface="Montserrat" panose="00000500000000000000" pitchFamily="2" charset="0"/>
                <a:cs typeface="Arial" panose="020B0604020202020204" pitchFamily="34" charset="0"/>
                <a:sym typeface="Arial" panose="020B0604020202020204" pitchFamily="34" charset="0"/>
              </a:endParaRPr>
            </a:p>
          </p:txBody>
        </p:sp>
        <p:pic>
          <p:nvPicPr>
            <p:cNvPr id="11" name="Graphic 17">
              <a:extLst>
                <a:ext uri="{FF2B5EF4-FFF2-40B4-BE49-F238E27FC236}">
                  <a16:creationId xmlns:a16="http://schemas.microsoft.com/office/drawing/2014/main" id="{82C71C8E-8FE3-2471-1BCB-F72BC2A6326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23614" y="1023614"/>
              <a:ext cx="381000" cy="381000"/>
            </a:xfrm>
            <a:prstGeom prst="rect">
              <a:avLst/>
            </a:prstGeom>
          </p:spPr>
        </p:pic>
      </p:grpSp>
      <p:sp>
        <p:nvSpPr>
          <p:cNvPr id="15" name="ZoneTexte 14">
            <a:extLst>
              <a:ext uri="{FF2B5EF4-FFF2-40B4-BE49-F238E27FC236}">
                <a16:creationId xmlns:a16="http://schemas.microsoft.com/office/drawing/2014/main" id="{70D26F6F-10E6-D035-B0C2-291B7A6772B1}"/>
              </a:ext>
            </a:extLst>
          </p:cNvPr>
          <p:cNvSpPr txBox="1"/>
          <p:nvPr/>
        </p:nvSpPr>
        <p:spPr>
          <a:xfrm>
            <a:off x="3198636" y="4331177"/>
            <a:ext cx="3327292" cy="1200329"/>
          </a:xfrm>
          <a:prstGeom prst="rect">
            <a:avLst/>
          </a:prstGeom>
          <a:noFill/>
        </p:spPr>
        <p:txBody>
          <a:bodyPr wrap="square">
            <a:spAutoFit/>
          </a:bodyPr>
          <a:lstStyle/>
          <a:p>
            <a:r>
              <a:rPr lang="fr-FR" sz="1200" dirty="0"/>
              <a:t>Les enfants victimes de violences subissent un stress chronique qui entraîne </a:t>
            </a:r>
            <a:r>
              <a:rPr lang="fr-FR" sz="1200" b="1" dirty="0"/>
              <a:t>des problèmes de santé graves</a:t>
            </a:r>
            <a:r>
              <a:rPr lang="fr-FR" sz="1200" dirty="0"/>
              <a:t>, tels que des maladies cardiovasculaires, auto-immunes, ainsi que des troubles émotionnels et cognitifs</a:t>
            </a:r>
            <a:endParaRPr lang="fr-FR" sz="1200" dirty="0">
              <a:solidFill>
                <a:schemeClr val="tx1"/>
              </a:solidFill>
              <a:latin typeface="Montserrat" panose="00000500000000000000" pitchFamily="2" charset="0"/>
            </a:endParaRPr>
          </a:p>
        </p:txBody>
      </p:sp>
    </p:spTree>
    <p:extLst>
      <p:ext uri="{BB962C8B-B14F-4D97-AF65-F5344CB8AC3E}">
        <p14:creationId xmlns:p14="http://schemas.microsoft.com/office/powerpoint/2010/main" val="9187041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A781E-6877-D62B-4E2E-5F195F588C8F}"/>
              </a:ext>
            </a:extLst>
          </p:cNvPr>
          <p:cNvSpPr>
            <a:spLocks noGrp="1"/>
          </p:cNvSpPr>
          <p:nvPr>
            <p:ph type="title"/>
          </p:nvPr>
        </p:nvSpPr>
        <p:spPr/>
        <p:txBody>
          <a:bodyPr/>
          <a:lstStyle/>
          <a:p>
            <a:r>
              <a:rPr lang="fr-FR" dirty="0"/>
              <a:t>Annexes</a:t>
            </a:r>
          </a:p>
        </p:txBody>
      </p:sp>
      <p:sp>
        <p:nvSpPr>
          <p:cNvPr id="5" name="Slide Number Placeholder 4">
            <a:extLst>
              <a:ext uri="{FF2B5EF4-FFF2-40B4-BE49-F238E27FC236}">
                <a16:creationId xmlns:a16="http://schemas.microsoft.com/office/drawing/2014/main" id="{24435F3B-5E26-4A1C-A487-6B7D4D9C191B}"/>
              </a:ext>
            </a:extLst>
          </p:cNvPr>
          <p:cNvSpPr>
            <a:spLocks noGrp="1"/>
          </p:cNvSpPr>
          <p:nvPr>
            <p:ph type="sldNum" sz="quarter" idx="4"/>
          </p:nvPr>
        </p:nvSpPr>
        <p:spPr/>
        <p:txBody>
          <a:bodyPr/>
          <a:lstStyle/>
          <a:p>
            <a:fld id="{6E2D2B3B-882E-40F3-A32F-6DD516915044}" type="slidenum">
              <a:rPr lang="en-US" smtClean="0"/>
              <a:pPr/>
              <a:t>27</a:t>
            </a:fld>
            <a:endParaRPr lang="en-US" dirty="0"/>
          </a:p>
        </p:txBody>
      </p:sp>
      <p:cxnSp>
        <p:nvCxnSpPr>
          <p:cNvPr id="3" name="Straight Connector 7">
            <a:extLst>
              <a:ext uri="{FF2B5EF4-FFF2-40B4-BE49-F238E27FC236}">
                <a16:creationId xmlns:a16="http://schemas.microsoft.com/office/drawing/2014/main" id="{E6303172-3E5C-5DD6-581C-67FBE77A5207}"/>
              </a:ext>
            </a:extLst>
          </p:cNvPr>
          <p:cNvCxnSpPr/>
          <p:nvPr/>
        </p:nvCxnSpPr>
        <p:spPr>
          <a:xfrm>
            <a:off x="560561" y="3585913"/>
            <a:ext cx="3890479" cy="0"/>
          </a:xfrm>
          <a:prstGeom prst="line">
            <a:avLst/>
          </a:prstGeom>
          <a:ln>
            <a:solidFill>
              <a:schemeClr val="accent3"/>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5826657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t 6" hidden="1">
            <a:extLst>
              <a:ext uri="{FF2B5EF4-FFF2-40B4-BE49-F238E27FC236}">
                <a16:creationId xmlns:a16="http://schemas.microsoft.com/office/drawing/2014/main" id="{95944D98-4FE6-4E65-8093-1FC243B0B46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e think-cell" r:id="rId4" imgW="395" imgH="396" progId="TCLayout.ActiveDocument.1">
                  <p:embed/>
                </p:oleObj>
              </mc:Choice>
              <mc:Fallback>
                <p:oleObj name="Diapositive think-cell" r:id="rId4" imgW="395" imgH="396" progId="TCLayout.ActiveDocument.1">
                  <p:embed/>
                  <p:pic>
                    <p:nvPicPr>
                      <p:cNvPr id="7" name="Objet 6" hidden="1">
                        <a:extLst>
                          <a:ext uri="{FF2B5EF4-FFF2-40B4-BE49-F238E27FC236}">
                            <a16:creationId xmlns:a16="http://schemas.microsoft.com/office/drawing/2014/main" id="{95944D98-4FE6-4E65-8093-1FC243B0B46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re 1">
            <a:extLst>
              <a:ext uri="{FF2B5EF4-FFF2-40B4-BE49-F238E27FC236}">
                <a16:creationId xmlns:a16="http://schemas.microsoft.com/office/drawing/2014/main" id="{25706C2E-EEF7-444B-BC92-5DF812B209E1}"/>
              </a:ext>
            </a:extLst>
          </p:cNvPr>
          <p:cNvSpPr>
            <a:spLocks noGrp="1"/>
          </p:cNvSpPr>
          <p:nvPr>
            <p:ph type="title"/>
          </p:nvPr>
        </p:nvSpPr>
        <p:spPr>
          <a:xfrm>
            <a:off x="559130" y="-56801"/>
            <a:ext cx="10160000" cy="1143000"/>
          </a:xfrm>
        </p:spPr>
        <p:txBody>
          <a:bodyPr vert="horz"/>
          <a:lstStyle/>
          <a:p>
            <a:pPr algn="just"/>
            <a:r>
              <a:rPr lang="fr-FR" dirty="0"/>
              <a:t>La santé psychique des enfants confiés à l’ASE : un sujet à prendre en compte</a:t>
            </a:r>
          </a:p>
        </p:txBody>
      </p:sp>
      <p:sp>
        <p:nvSpPr>
          <p:cNvPr id="5" name="Espace réservé du numéro de diapositive 4">
            <a:extLst>
              <a:ext uri="{FF2B5EF4-FFF2-40B4-BE49-F238E27FC236}">
                <a16:creationId xmlns:a16="http://schemas.microsoft.com/office/drawing/2014/main" id="{28A7C449-6EB5-4B58-9FE3-0015915FBED8}"/>
              </a:ext>
            </a:extLst>
          </p:cNvPr>
          <p:cNvSpPr>
            <a:spLocks noGrp="1"/>
          </p:cNvSpPr>
          <p:nvPr>
            <p:ph type="sldNum" sz="quarter" idx="4"/>
          </p:nvPr>
        </p:nvSpPr>
        <p:spPr/>
        <p:txBody>
          <a:bodyPr/>
          <a:lstStyle/>
          <a:p>
            <a:fld id="{6E2D2B3B-882E-40F3-A32F-6DD516915044}" type="slidenum">
              <a:rPr lang="en-US" smtClean="0"/>
              <a:pPr/>
              <a:t>28</a:t>
            </a:fld>
            <a:endParaRPr lang="en-US"/>
          </a:p>
        </p:txBody>
      </p:sp>
      <p:pic>
        <p:nvPicPr>
          <p:cNvPr id="15" name="Image 14">
            <a:extLst>
              <a:ext uri="{FF2B5EF4-FFF2-40B4-BE49-F238E27FC236}">
                <a16:creationId xmlns:a16="http://schemas.microsoft.com/office/drawing/2014/main" id="{55EB31AD-9895-4A0B-A906-5A3EC9F8E1E3}"/>
              </a:ext>
            </a:extLst>
          </p:cNvPr>
          <p:cNvPicPr>
            <a:picLocks noChangeAspect="1"/>
          </p:cNvPicPr>
          <p:nvPr/>
        </p:nvPicPr>
        <p:blipFill>
          <a:blip r:embed="rId6"/>
          <a:stretch>
            <a:fillRect/>
          </a:stretch>
        </p:blipFill>
        <p:spPr>
          <a:xfrm>
            <a:off x="905075" y="1916534"/>
            <a:ext cx="4734055" cy="3754874"/>
          </a:xfrm>
          <a:prstGeom prst="rect">
            <a:avLst/>
          </a:prstGeom>
        </p:spPr>
      </p:pic>
      <p:sp>
        <p:nvSpPr>
          <p:cNvPr id="17" name="ZoneTexte 16">
            <a:extLst>
              <a:ext uri="{FF2B5EF4-FFF2-40B4-BE49-F238E27FC236}">
                <a16:creationId xmlns:a16="http://schemas.microsoft.com/office/drawing/2014/main" id="{25047BC9-891D-49FE-9756-AF44B8F68079}"/>
              </a:ext>
            </a:extLst>
          </p:cNvPr>
          <p:cNvSpPr txBox="1"/>
          <p:nvPr/>
        </p:nvSpPr>
        <p:spPr>
          <a:xfrm>
            <a:off x="6614513" y="1916534"/>
            <a:ext cx="5039481" cy="3754874"/>
          </a:xfrm>
          <a:prstGeom prst="rect">
            <a:avLst/>
          </a:prstGeom>
          <a:pattFill prst="ltDnDiag">
            <a:fgClr>
              <a:schemeClr val="accent3">
                <a:lumMod val="20000"/>
                <a:lumOff val="80000"/>
              </a:schemeClr>
            </a:fgClr>
            <a:bgClr>
              <a:schemeClr val="bg1"/>
            </a:bgClr>
          </a:pattFill>
        </p:spPr>
        <p:txBody>
          <a:bodyPr wrap="square" anchor="ctr">
            <a:noAutofit/>
          </a:bodyPr>
          <a:lstStyle/>
          <a:p>
            <a:pPr marL="171450" indent="-171450" algn="just">
              <a:spcAft>
                <a:spcPts val="400"/>
              </a:spcAft>
              <a:buFont typeface="Courier New" panose="02070309020205020404" pitchFamily="49" charset="0"/>
              <a:buChar char="o"/>
            </a:pPr>
            <a:r>
              <a:rPr lang="fr-FR" sz="1100" b="1" i="0" u="none" strike="noStrike" baseline="0" dirty="0">
                <a:latin typeface="Montserrat" panose="00000500000000000000" pitchFamily="2" charset="0"/>
              </a:rPr>
              <a:t>22%</a:t>
            </a:r>
            <a:r>
              <a:rPr lang="fr-FR" sz="1100" b="0" i="0" u="none" strike="noStrike" baseline="0" dirty="0">
                <a:latin typeface="Montserrat" panose="00000500000000000000" pitchFamily="2" charset="0"/>
              </a:rPr>
              <a:t> des enfants sur qui l’enquête a été menée présentaient des </a:t>
            </a:r>
            <a:r>
              <a:rPr lang="fr-FR" sz="1100" b="1" i="0" u="none" strike="noStrike" baseline="0" dirty="0">
                <a:latin typeface="Montserrat" panose="00000500000000000000" pitchFamily="2" charset="0"/>
              </a:rPr>
              <a:t>troubles psychiatriques </a:t>
            </a:r>
            <a:r>
              <a:rPr lang="fr-FR" sz="1100" i="1" u="none" strike="noStrike" baseline="0" dirty="0">
                <a:latin typeface="Montserrat" panose="00000500000000000000" pitchFamily="2" charset="0"/>
              </a:rPr>
              <a:t>(contre </a:t>
            </a:r>
            <a:r>
              <a:rPr lang="fr-FR" sz="1100" i="1" dirty="0">
                <a:latin typeface="Montserrat" panose="00000500000000000000" pitchFamily="2" charset="0"/>
              </a:rPr>
              <a:t>8</a:t>
            </a:r>
            <a:r>
              <a:rPr lang="fr-FR" sz="1100" i="1" u="none" strike="noStrike" baseline="0" dirty="0">
                <a:latin typeface="Montserrat" panose="00000500000000000000" pitchFamily="2" charset="0"/>
              </a:rPr>
              <a:t>%</a:t>
            </a:r>
            <a:r>
              <a:rPr lang="fr-FR" sz="1100" i="1" u="none" strike="noStrike" dirty="0">
                <a:latin typeface="Montserrat" panose="00000500000000000000" pitchFamily="2" charset="0"/>
              </a:rPr>
              <a:t> des jeunes en moyenne en France)</a:t>
            </a:r>
            <a:endParaRPr lang="fr-FR" sz="1100" i="1" u="none" strike="noStrike" baseline="0" dirty="0">
              <a:latin typeface="Montserrat" panose="00000500000000000000" pitchFamily="2" charset="0"/>
            </a:endParaRPr>
          </a:p>
          <a:p>
            <a:pPr marL="171450" indent="-171450" algn="just">
              <a:spcAft>
                <a:spcPts val="400"/>
              </a:spcAft>
              <a:buFont typeface="Courier New" panose="02070309020205020404" pitchFamily="49" charset="0"/>
              <a:buChar char="o"/>
            </a:pPr>
            <a:r>
              <a:rPr lang="fr-FR" sz="1100" b="0" i="0" u="none" strike="noStrike" baseline="0" dirty="0">
                <a:latin typeface="Montserrat" panose="00000500000000000000" pitchFamily="2" charset="0"/>
              </a:rPr>
              <a:t>Les trois antécédents psychiatriques les plus représentées sont :</a:t>
            </a:r>
          </a:p>
          <a:p>
            <a:pPr marL="628650" lvl="1" indent="-171450" algn="just">
              <a:spcAft>
                <a:spcPts val="400"/>
              </a:spcAft>
              <a:buFont typeface="Courier New" panose="02070309020205020404" pitchFamily="49" charset="0"/>
              <a:buChar char="o"/>
            </a:pPr>
            <a:r>
              <a:rPr lang="fr-FR" sz="1100" b="0" i="0" u="none" strike="noStrike" baseline="0" dirty="0">
                <a:latin typeface="Montserrat" panose="00000500000000000000" pitchFamily="2" charset="0"/>
              </a:rPr>
              <a:t>Les </a:t>
            </a:r>
            <a:r>
              <a:rPr lang="fr-FR" sz="1100" b="1" i="0" u="none" strike="noStrike" baseline="0" dirty="0">
                <a:latin typeface="Montserrat" panose="00000500000000000000" pitchFamily="2" charset="0"/>
              </a:rPr>
              <a:t>troubles anxieux</a:t>
            </a:r>
            <a:r>
              <a:rPr lang="fr-FR" sz="1100" b="0" i="0" u="none" strike="noStrike" baseline="0" dirty="0">
                <a:latin typeface="Montserrat" panose="00000500000000000000" pitchFamily="2" charset="0"/>
              </a:rPr>
              <a:t> (TA) pour 101 enfants (44 %)</a:t>
            </a:r>
          </a:p>
          <a:p>
            <a:pPr marL="628650" lvl="1" indent="-171450" algn="just">
              <a:spcAft>
                <a:spcPts val="400"/>
              </a:spcAft>
              <a:buFont typeface="Courier New" panose="02070309020205020404" pitchFamily="49" charset="0"/>
              <a:buChar char="o"/>
            </a:pPr>
            <a:r>
              <a:rPr lang="fr-FR" sz="1100" dirty="0">
                <a:latin typeface="Montserrat" panose="00000500000000000000" pitchFamily="2" charset="0"/>
              </a:rPr>
              <a:t>L</a:t>
            </a:r>
            <a:r>
              <a:rPr lang="fr-FR" sz="1100" b="0" i="0" u="none" strike="noStrike" baseline="0" dirty="0">
                <a:latin typeface="Montserrat" panose="00000500000000000000" pitchFamily="2" charset="0"/>
              </a:rPr>
              <a:t>es </a:t>
            </a:r>
            <a:r>
              <a:rPr lang="fr-FR" sz="1100" b="1" i="0" u="none" strike="noStrike" baseline="0" dirty="0">
                <a:latin typeface="Montserrat" panose="00000500000000000000" pitchFamily="2" charset="0"/>
              </a:rPr>
              <a:t>troubles des conduites ou du comportement </a:t>
            </a:r>
            <a:r>
              <a:rPr lang="fr-FR" sz="1100" b="0" i="0" u="none" strike="noStrike" baseline="0" dirty="0">
                <a:latin typeface="Montserrat" panose="00000500000000000000" pitchFamily="2" charset="0"/>
              </a:rPr>
              <a:t>(TC) pour 99 enfants (44 %)</a:t>
            </a:r>
          </a:p>
          <a:p>
            <a:pPr marL="628650" lvl="1" indent="-171450" algn="just">
              <a:spcAft>
                <a:spcPts val="400"/>
              </a:spcAft>
              <a:buFont typeface="Courier New" panose="02070309020205020404" pitchFamily="49" charset="0"/>
              <a:buChar char="o"/>
            </a:pPr>
            <a:r>
              <a:rPr lang="fr-FR" sz="1100" dirty="0">
                <a:latin typeface="Montserrat" panose="00000500000000000000" pitchFamily="2" charset="0"/>
              </a:rPr>
              <a:t>L</a:t>
            </a:r>
            <a:r>
              <a:rPr lang="fr-FR" sz="1100" b="0" i="0" u="none" strike="noStrike" baseline="0" dirty="0">
                <a:latin typeface="Montserrat" panose="00000500000000000000" pitchFamily="2" charset="0"/>
              </a:rPr>
              <a:t>es </a:t>
            </a:r>
            <a:r>
              <a:rPr lang="fr-FR" sz="1100" b="1" i="0" u="none" strike="noStrike" baseline="0" dirty="0">
                <a:latin typeface="Montserrat" panose="00000500000000000000" pitchFamily="2" charset="0"/>
              </a:rPr>
              <a:t>troubles hyperactivité avec déficit de l’attention </a:t>
            </a:r>
            <a:r>
              <a:rPr lang="fr-FR" sz="1100" b="0" i="0" u="none" strike="noStrike" baseline="0" dirty="0">
                <a:latin typeface="Montserrat" panose="00000500000000000000" pitchFamily="2" charset="0"/>
              </a:rPr>
              <a:t>(THADA) pour 41 enfants (18 %).</a:t>
            </a:r>
          </a:p>
          <a:p>
            <a:pPr marL="171450" indent="-171450" algn="just">
              <a:spcAft>
                <a:spcPts val="400"/>
              </a:spcAft>
              <a:buFont typeface="Courier New" panose="02070309020205020404" pitchFamily="49" charset="0"/>
              <a:buChar char="o"/>
            </a:pPr>
            <a:r>
              <a:rPr lang="fr-FR" sz="1100" b="0" i="0" u="none" strike="noStrike" baseline="0" dirty="0">
                <a:latin typeface="Montserrat" panose="00000500000000000000" pitchFamily="2" charset="0"/>
              </a:rPr>
              <a:t>Les autres troubles sont les </a:t>
            </a:r>
            <a:r>
              <a:rPr lang="fr-FR" sz="1100" b="1" i="0" u="none" strike="noStrike" baseline="0" dirty="0">
                <a:latin typeface="Montserrat" panose="00000500000000000000" pitchFamily="2" charset="0"/>
              </a:rPr>
              <a:t>troubles des conduites alimentaires</a:t>
            </a:r>
            <a:r>
              <a:rPr lang="fr-FR" sz="1100" b="0" i="0" u="none" strike="noStrike" baseline="0" dirty="0">
                <a:latin typeface="Montserrat" panose="00000500000000000000" pitchFamily="2" charset="0"/>
              </a:rPr>
              <a:t> (TCA), les </a:t>
            </a:r>
            <a:r>
              <a:rPr lang="fr-FR" sz="1100" b="1" i="0" u="none" strike="noStrike" baseline="0" dirty="0">
                <a:latin typeface="Montserrat" panose="00000500000000000000" pitchFamily="2" charset="0"/>
              </a:rPr>
              <a:t>symptômes psychotiques </a:t>
            </a:r>
            <a:r>
              <a:rPr lang="fr-FR" sz="1100" b="0" i="0" u="none" strike="noStrike" baseline="0" dirty="0">
                <a:latin typeface="Montserrat" panose="00000500000000000000" pitchFamily="2" charset="0"/>
              </a:rPr>
              <a:t>(SP), les </a:t>
            </a:r>
            <a:r>
              <a:rPr lang="fr-FR" sz="1100" b="1" i="0" u="none" strike="noStrike" baseline="0" dirty="0">
                <a:latin typeface="Montserrat" panose="00000500000000000000" pitchFamily="2" charset="0"/>
              </a:rPr>
              <a:t>dépressions majeures </a:t>
            </a:r>
            <a:r>
              <a:rPr lang="fr-FR" sz="1100" b="0" i="0" u="none" strike="noStrike" baseline="0" dirty="0">
                <a:latin typeface="Montserrat" panose="00000500000000000000" pitchFamily="2" charset="0"/>
              </a:rPr>
              <a:t>(DM), les </a:t>
            </a:r>
            <a:r>
              <a:rPr lang="fr-FR" sz="1100" b="1" i="0" u="none" strike="noStrike" baseline="0" dirty="0">
                <a:latin typeface="Montserrat" panose="00000500000000000000" pitchFamily="2" charset="0"/>
              </a:rPr>
              <a:t>troubles obsessionnels compulsifs </a:t>
            </a:r>
            <a:r>
              <a:rPr lang="fr-FR" sz="1100" b="0" i="0" u="none" strike="noStrike" baseline="0" dirty="0">
                <a:latin typeface="Montserrat" panose="00000500000000000000" pitchFamily="2" charset="0"/>
              </a:rPr>
              <a:t>(TOC) suivis par les </a:t>
            </a:r>
            <a:r>
              <a:rPr lang="fr-FR" sz="1100" b="1" i="0" u="none" strike="noStrike" baseline="0" dirty="0">
                <a:latin typeface="Montserrat" panose="00000500000000000000" pitchFamily="2" charset="0"/>
              </a:rPr>
              <a:t>tentatives de suicide </a:t>
            </a:r>
            <a:r>
              <a:rPr lang="fr-FR" sz="1100" b="0" i="0" u="none" strike="noStrike" baseline="0" dirty="0">
                <a:latin typeface="Montserrat" panose="00000500000000000000" pitchFamily="2" charset="0"/>
              </a:rPr>
              <a:t>(TS)</a:t>
            </a:r>
          </a:p>
          <a:p>
            <a:pPr marL="171450" indent="-171450" algn="just">
              <a:spcAft>
                <a:spcPts val="400"/>
              </a:spcAft>
              <a:buFont typeface="Courier New" panose="02070309020205020404" pitchFamily="49" charset="0"/>
              <a:buChar char="o"/>
            </a:pPr>
            <a:endParaRPr lang="fr-FR" sz="1100" b="0" i="0" u="none" strike="noStrike" baseline="0" dirty="0">
              <a:latin typeface="Montserrat" panose="00000500000000000000" pitchFamily="2" charset="0"/>
            </a:endParaRPr>
          </a:p>
          <a:p>
            <a:pPr marL="171450" indent="-171450" algn="just">
              <a:spcAft>
                <a:spcPts val="400"/>
              </a:spcAft>
              <a:buFont typeface="Courier New" panose="02070309020205020404" pitchFamily="49" charset="0"/>
              <a:buChar char="o"/>
            </a:pPr>
            <a:r>
              <a:rPr lang="fr-FR" sz="1100" b="0" i="0" u="none" strike="noStrike" baseline="0" dirty="0">
                <a:latin typeface="Montserrat" panose="00000500000000000000" pitchFamily="2" charset="0"/>
              </a:rPr>
              <a:t>Rapportés à l’ensemble des enfants de l’étude, 20 % ont un </a:t>
            </a:r>
            <a:r>
              <a:rPr lang="fr-FR" sz="1100" b="1" i="0" u="none" strike="noStrike" baseline="0" dirty="0">
                <a:latin typeface="Montserrat" panose="00000500000000000000" pitchFamily="2" charset="0"/>
              </a:rPr>
              <a:t>antécédent de TA ou TC </a:t>
            </a:r>
            <a:r>
              <a:rPr lang="fr-FR" sz="1100" b="0" i="0" u="none" strike="noStrike" baseline="0" dirty="0">
                <a:latin typeface="Montserrat" panose="00000500000000000000" pitchFamily="2" charset="0"/>
              </a:rPr>
              <a:t>(10 % pour chaque trouble) et 4 % un antécédent de </a:t>
            </a:r>
            <a:r>
              <a:rPr lang="fr-FR" sz="1100" b="1" i="0" u="none" strike="noStrike" baseline="0" dirty="0">
                <a:latin typeface="Montserrat" panose="00000500000000000000" pitchFamily="2" charset="0"/>
              </a:rPr>
              <a:t>THADA</a:t>
            </a:r>
            <a:r>
              <a:rPr lang="fr-FR" sz="1100" b="0" i="0" u="none" strike="noStrike" baseline="0" dirty="0">
                <a:latin typeface="Montserrat" panose="00000500000000000000" pitchFamily="2" charset="0"/>
              </a:rPr>
              <a:t>. </a:t>
            </a:r>
            <a:r>
              <a:rPr lang="fr-FR" sz="1100" b="1" i="0" u="none" strike="noStrike" baseline="0" dirty="0">
                <a:latin typeface="Montserrat" panose="00000500000000000000" pitchFamily="2" charset="0"/>
              </a:rPr>
              <a:t>Les garçons étaient majoritairement concernés, ainsi que les enfants âgés de sept à douze ans et ceux confiés aux AF.</a:t>
            </a:r>
            <a:endParaRPr lang="fr-FR" sz="1100" b="1" dirty="0">
              <a:latin typeface="Montserrat" panose="00000500000000000000" pitchFamily="2" charset="0"/>
            </a:endParaRPr>
          </a:p>
        </p:txBody>
      </p:sp>
      <p:sp>
        <p:nvSpPr>
          <p:cNvPr id="18" name="ZoneTexte 17">
            <a:extLst>
              <a:ext uri="{FF2B5EF4-FFF2-40B4-BE49-F238E27FC236}">
                <a16:creationId xmlns:a16="http://schemas.microsoft.com/office/drawing/2014/main" id="{E8327DAA-EECD-49FC-ACAE-43E36786E16D}"/>
              </a:ext>
            </a:extLst>
          </p:cNvPr>
          <p:cNvSpPr txBox="1"/>
          <p:nvPr/>
        </p:nvSpPr>
        <p:spPr>
          <a:xfrm>
            <a:off x="0" y="6114840"/>
            <a:ext cx="11103595" cy="246221"/>
          </a:xfrm>
          <a:prstGeom prst="rect">
            <a:avLst/>
          </a:prstGeom>
          <a:noFill/>
        </p:spPr>
        <p:txBody>
          <a:bodyPr wrap="square" rtlCol="0">
            <a:spAutoFit/>
          </a:bodyPr>
          <a:lstStyle/>
          <a:p>
            <a:r>
              <a:rPr lang="fr-FR" sz="1000" i="1" dirty="0">
                <a:latin typeface="Montserrat" panose="00000500000000000000" pitchFamily="2" charset="0"/>
              </a:rPr>
              <a:t>Source : </a:t>
            </a:r>
            <a:r>
              <a:rPr lang="fr-FR" sz="1000" i="1" dirty="0">
                <a:latin typeface="Montserrat" panose="00000500000000000000" pitchFamily="2" charset="0"/>
                <a:hlinkClick r:id="rId7">
                  <a:extLst>
                    <a:ext uri="{A12FA001-AC4F-418D-AE19-62706E023703}">
                      <ahyp:hlinkClr xmlns:ahyp="http://schemas.microsoft.com/office/drawing/2018/hyperlinkcolor" val="tx"/>
                    </a:ext>
                  </a:extLst>
                </a:hlinkClick>
              </a:rPr>
              <a:t>L’ÉTAT DE SANTÉ PSYCHIQUE ET LE HANDICAP DES ENFANTS CONFIÉS À L’AIDE SOCIALE À L’ENFANCE DES BOUCHES-DU-RHÔNE</a:t>
            </a:r>
            <a:endParaRPr lang="fr-FR" sz="1000" i="1" dirty="0">
              <a:latin typeface="Montserrat" panose="00000500000000000000" pitchFamily="2" charset="0"/>
            </a:endParaRPr>
          </a:p>
        </p:txBody>
      </p:sp>
      <p:sp>
        <p:nvSpPr>
          <p:cNvPr id="4" name="ZoneTexte 3">
            <a:extLst>
              <a:ext uri="{FF2B5EF4-FFF2-40B4-BE49-F238E27FC236}">
                <a16:creationId xmlns:a16="http://schemas.microsoft.com/office/drawing/2014/main" id="{6D4AE323-1A2B-4B53-FD72-CC6DCFB57559}"/>
              </a:ext>
            </a:extLst>
          </p:cNvPr>
          <p:cNvSpPr txBox="1"/>
          <p:nvPr/>
        </p:nvSpPr>
        <p:spPr>
          <a:xfrm>
            <a:off x="1016000" y="1270534"/>
            <a:ext cx="10160000" cy="461665"/>
          </a:xfrm>
          <a:prstGeom prst="rect">
            <a:avLst/>
          </a:prstGeom>
          <a:noFill/>
        </p:spPr>
        <p:txBody>
          <a:bodyPr wrap="square" rtlCol="0">
            <a:spAutoFit/>
          </a:bodyPr>
          <a:lstStyle/>
          <a:p>
            <a:pPr algn="just"/>
            <a:r>
              <a:rPr lang="fr-FR" sz="1200" i="1" dirty="0">
                <a:latin typeface="Montserrat" panose="00000500000000000000" pitchFamily="2" charset="0"/>
              </a:rPr>
              <a:t>Une étude menée dans les Bouches-du-Rhône (enquête ESSPER-ASE13) a mis en exergue la surreprésentation des </a:t>
            </a:r>
            <a:r>
              <a:rPr lang="fr-FR" sz="1200" b="1" i="1" dirty="0">
                <a:latin typeface="Montserrat" panose="00000500000000000000" pitchFamily="2" charset="0"/>
              </a:rPr>
              <a:t>troubles psychiatriques</a:t>
            </a:r>
            <a:r>
              <a:rPr lang="fr-FR" sz="1200" i="1" dirty="0">
                <a:latin typeface="Montserrat" panose="00000500000000000000" pitchFamily="2" charset="0"/>
              </a:rPr>
              <a:t> des enfants de l’ASE, </a:t>
            </a:r>
            <a:r>
              <a:rPr lang="fr-FR" sz="1200" b="1" i="1" dirty="0">
                <a:latin typeface="Montserrat" panose="00000500000000000000" pitchFamily="2" charset="0"/>
              </a:rPr>
              <a:t>conséquence de leur histoire personnelle</a:t>
            </a:r>
          </a:p>
        </p:txBody>
      </p:sp>
    </p:spTree>
    <p:extLst>
      <p:ext uri="{BB962C8B-B14F-4D97-AF65-F5344CB8AC3E}">
        <p14:creationId xmlns:p14="http://schemas.microsoft.com/office/powerpoint/2010/main" val="42383669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t 6" hidden="1">
            <a:extLst>
              <a:ext uri="{FF2B5EF4-FFF2-40B4-BE49-F238E27FC236}">
                <a16:creationId xmlns:a16="http://schemas.microsoft.com/office/drawing/2014/main" id="{109A75D4-DF3A-4934-B8B7-8A8657654D2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e think-cell" r:id="rId4" imgW="395" imgH="396" progId="TCLayout.ActiveDocument.1">
                  <p:embed/>
                </p:oleObj>
              </mc:Choice>
              <mc:Fallback>
                <p:oleObj name="Diapositive think-cell" r:id="rId4" imgW="395" imgH="396" progId="TCLayout.ActiveDocument.1">
                  <p:embed/>
                  <p:pic>
                    <p:nvPicPr>
                      <p:cNvPr id="7" name="Objet 6" hidden="1">
                        <a:extLst>
                          <a:ext uri="{FF2B5EF4-FFF2-40B4-BE49-F238E27FC236}">
                            <a16:creationId xmlns:a16="http://schemas.microsoft.com/office/drawing/2014/main" id="{109A75D4-DF3A-4934-B8B7-8A8657654D2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re 1">
            <a:extLst>
              <a:ext uri="{FF2B5EF4-FFF2-40B4-BE49-F238E27FC236}">
                <a16:creationId xmlns:a16="http://schemas.microsoft.com/office/drawing/2014/main" id="{2A301994-948C-4983-BFB4-5F715E01827D}"/>
              </a:ext>
            </a:extLst>
          </p:cNvPr>
          <p:cNvSpPr>
            <a:spLocks noGrp="1"/>
          </p:cNvSpPr>
          <p:nvPr>
            <p:ph type="title"/>
          </p:nvPr>
        </p:nvSpPr>
        <p:spPr/>
        <p:txBody>
          <a:bodyPr vert="horz"/>
          <a:lstStyle/>
          <a:p>
            <a:r>
              <a:rPr lang="fr-FR" dirty="0"/>
              <a:t>La prévalence du handicap des enfants confiés à l’ASE : un autre sujet à prendre en compte</a:t>
            </a:r>
          </a:p>
        </p:txBody>
      </p:sp>
      <p:sp>
        <p:nvSpPr>
          <p:cNvPr id="5" name="Espace réservé du numéro de diapositive 4">
            <a:extLst>
              <a:ext uri="{FF2B5EF4-FFF2-40B4-BE49-F238E27FC236}">
                <a16:creationId xmlns:a16="http://schemas.microsoft.com/office/drawing/2014/main" id="{BB685009-A2EE-4329-B042-D84BE0E45E54}"/>
              </a:ext>
            </a:extLst>
          </p:cNvPr>
          <p:cNvSpPr>
            <a:spLocks noGrp="1"/>
          </p:cNvSpPr>
          <p:nvPr>
            <p:ph type="sldNum" sz="quarter" idx="4"/>
          </p:nvPr>
        </p:nvSpPr>
        <p:spPr/>
        <p:txBody>
          <a:bodyPr/>
          <a:lstStyle/>
          <a:p>
            <a:fld id="{6E2D2B3B-882E-40F3-A32F-6DD516915044}" type="slidenum">
              <a:rPr lang="en-US" smtClean="0"/>
              <a:pPr/>
              <a:t>29</a:t>
            </a:fld>
            <a:endParaRPr lang="en-US"/>
          </a:p>
        </p:txBody>
      </p:sp>
      <p:pic>
        <p:nvPicPr>
          <p:cNvPr id="18" name="Image 17">
            <a:extLst>
              <a:ext uri="{FF2B5EF4-FFF2-40B4-BE49-F238E27FC236}">
                <a16:creationId xmlns:a16="http://schemas.microsoft.com/office/drawing/2014/main" id="{2708AB56-3300-49AB-9B70-F27395CC5199}"/>
              </a:ext>
            </a:extLst>
          </p:cNvPr>
          <p:cNvPicPr>
            <a:picLocks noChangeAspect="1"/>
          </p:cNvPicPr>
          <p:nvPr/>
        </p:nvPicPr>
        <p:blipFill>
          <a:blip r:embed="rId6"/>
          <a:stretch>
            <a:fillRect/>
          </a:stretch>
        </p:blipFill>
        <p:spPr>
          <a:xfrm>
            <a:off x="905075" y="2095406"/>
            <a:ext cx="4302764" cy="3754874"/>
          </a:xfrm>
          <a:prstGeom prst="rect">
            <a:avLst/>
          </a:prstGeom>
        </p:spPr>
      </p:pic>
      <p:sp>
        <p:nvSpPr>
          <p:cNvPr id="8" name="ZoneTexte 7">
            <a:extLst>
              <a:ext uri="{FF2B5EF4-FFF2-40B4-BE49-F238E27FC236}">
                <a16:creationId xmlns:a16="http://schemas.microsoft.com/office/drawing/2014/main" id="{906A0675-F380-4B8A-80FB-DF07FAD5B1EE}"/>
              </a:ext>
            </a:extLst>
          </p:cNvPr>
          <p:cNvSpPr txBox="1"/>
          <p:nvPr/>
        </p:nvSpPr>
        <p:spPr>
          <a:xfrm>
            <a:off x="826135" y="5922335"/>
            <a:ext cx="11103595" cy="246221"/>
          </a:xfrm>
          <a:prstGeom prst="rect">
            <a:avLst/>
          </a:prstGeom>
          <a:noFill/>
        </p:spPr>
        <p:txBody>
          <a:bodyPr wrap="square" rtlCol="0">
            <a:spAutoFit/>
          </a:bodyPr>
          <a:lstStyle/>
          <a:p>
            <a:r>
              <a:rPr lang="fr-FR" sz="1000" i="1" dirty="0">
                <a:latin typeface="Montserrat" panose="00000500000000000000" pitchFamily="2" charset="0"/>
              </a:rPr>
              <a:t>Source : </a:t>
            </a:r>
            <a:r>
              <a:rPr lang="fr-FR" sz="1000" i="1" dirty="0">
                <a:latin typeface="Montserrat" panose="00000500000000000000" pitchFamily="2" charset="0"/>
                <a:hlinkClick r:id="rId7">
                  <a:extLst>
                    <a:ext uri="{A12FA001-AC4F-418D-AE19-62706E023703}">
                      <ahyp:hlinkClr xmlns:ahyp="http://schemas.microsoft.com/office/drawing/2018/hyperlinkcolor" val="tx"/>
                    </a:ext>
                  </a:extLst>
                </a:hlinkClick>
              </a:rPr>
              <a:t>L’ÉTAT DE SANTÉ PSYCHIQUE ET LE HANDICAP DES ENFANTS CONFIÉS À L’AIDE SOCIALE À L’ENFANCE DES BOUCHES-DU-RHÔNE</a:t>
            </a:r>
            <a:endParaRPr lang="fr-FR" sz="1000" i="1" dirty="0">
              <a:latin typeface="Montserrat" panose="00000500000000000000" pitchFamily="2" charset="0"/>
            </a:endParaRPr>
          </a:p>
        </p:txBody>
      </p:sp>
      <p:sp>
        <p:nvSpPr>
          <p:cNvPr id="10" name="ZoneTexte 9">
            <a:extLst>
              <a:ext uri="{FF2B5EF4-FFF2-40B4-BE49-F238E27FC236}">
                <a16:creationId xmlns:a16="http://schemas.microsoft.com/office/drawing/2014/main" id="{FFDF6065-8685-E8DA-53DC-B606AF55293C}"/>
              </a:ext>
            </a:extLst>
          </p:cNvPr>
          <p:cNvSpPr txBox="1"/>
          <p:nvPr/>
        </p:nvSpPr>
        <p:spPr>
          <a:xfrm>
            <a:off x="1016000" y="1347534"/>
            <a:ext cx="10160000" cy="461665"/>
          </a:xfrm>
          <a:prstGeom prst="rect">
            <a:avLst/>
          </a:prstGeom>
          <a:noFill/>
        </p:spPr>
        <p:txBody>
          <a:bodyPr wrap="square" rtlCol="0">
            <a:spAutoFit/>
          </a:bodyPr>
          <a:lstStyle/>
          <a:p>
            <a:pPr algn="just"/>
            <a:r>
              <a:rPr lang="fr-FR" sz="1200" b="1" i="1" dirty="0">
                <a:latin typeface="Montserrat" panose="00000500000000000000" pitchFamily="2" charset="0"/>
              </a:rPr>
              <a:t>L’étude menée dans les Bouches-du-Rhône</a:t>
            </a:r>
            <a:r>
              <a:rPr lang="fr-FR" sz="1200" i="1" dirty="0">
                <a:latin typeface="Montserrat" panose="00000500000000000000" pitchFamily="2" charset="0"/>
              </a:rPr>
              <a:t> (enquête ESSPER-ASE13) a aussi mis en exergue la </a:t>
            </a:r>
            <a:r>
              <a:rPr lang="fr-FR" sz="1200" b="1" i="1" dirty="0">
                <a:latin typeface="Montserrat" panose="00000500000000000000" pitchFamily="2" charset="0"/>
              </a:rPr>
              <a:t>surreprésentation du handicap</a:t>
            </a:r>
            <a:r>
              <a:rPr lang="fr-FR" sz="1200" i="1" dirty="0">
                <a:latin typeface="Montserrat" panose="00000500000000000000" pitchFamily="2" charset="0"/>
              </a:rPr>
              <a:t> au sein des </a:t>
            </a:r>
            <a:r>
              <a:rPr lang="fr-FR" sz="1200" b="1" i="1" dirty="0">
                <a:latin typeface="Montserrat" panose="00000500000000000000" pitchFamily="2" charset="0"/>
              </a:rPr>
              <a:t>enfants confiés à l’ASE : 20% des enfants de l’étude étaient notifiés à la MDPH</a:t>
            </a:r>
          </a:p>
        </p:txBody>
      </p:sp>
      <p:sp>
        <p:nvSpPr>
          <p:cNvPr id="11" name="ZoneTexte 10">
            <a:extLst>
              <a:ext uri="{FF2B5EF4-FFF2-40B4-BE49-F238E27FC236}">
                <a16:creationId xmlns:a16="http://schemas.microsoft.com/office/drawing/2014/main" id="{DF073D91-19F9-0927-7556-59820545CA4F}"/>
              </a:ext>
            </a:extLst>
          </p:cNvPr>
          <p:cNvSpPr txBox="1"/>
          <p:nvPr/>
        </p:nvSpPr>
        <p:spPr>
          <a:xfrm>
            <a:off x="6614513" y="1916534"/>
            <a:ext cx="5039481" cy="3754874"/>
          </a:xfrm>
          <a:prstGeom prst="rect">
            <a:avLst/>
          </a:prstGeom>
          <a:pattFill prst="ltDnDiag">
            <a:fgClr>
              <a:schemeClr val="accent3">
                <a:lumMod val="20000"/>
                <a:lumOff val="80000"/>
              </a:schemeClr>
            </a:fgClr>
            <a:bgClr>
              <a:schemeClr val="bg1"/>
            </a:bgClr>
          </a:pattFill>
        </p:spPr>
        <p:txBody>
          <a:bodyPr wrap="square" anchor="ctr">
            <a:noAutofit/>
          </a:bodyPr>
          <a:lstStyle/>
          <a:p>
            <a:pPr marL="171450" indent="-171450" algn="just">
              <a:spcAft>
                <a:spcPts val="400"/>
              </a:spcAft>
              <a:buFont typeface="Courier New" panose="02070309020205020404" pitchFamily="49" charset="0"/>
              <a:buChar char="o"/>
            </a:pPr>
            <a:r>
              <a:rPr lang="fr-FR" sz="1100" i="0" u="none" strike="noStrike" baseline="0" dirty="0">
                <a:latin typeface="Montserrat" panose="00000500000000000000" pitchFamily="2" charset="0"/>
              </a:rPr>
              <a:t>Le </a:t>
            </a:r>
            <a:r>
              <a:rPr lang="fr-FR" sz="1100" b="1" i="0" u="none" strike="noStrike" baseline="0" dirty="0">
                <a:latin typeface="Montserrat" panose="00000500000000000000" pitchFamily="2" charset="0"/>
              </a:rPr>
              <a:t>taux de notifications MDPH des enfants de l’ASE (20%) est huit fois plus élevé</a:t>
            </a:r>
            <a:r>
              <a:rPr lang="fr-FR" sz="1100" i="0" u="none" strike="noStrike" baseline="0" dirty="0">
                <a:latin typeface="Montserrat" panose="00000500000000000000" pitchFamily="2" charset="0"/>
              </a:rPr>
              <a:t> que celui de la </a:t>
            </a:r>
            <a:r>
              <a:rPr lang="fr-FR" sz="1100" b="1" i="0" u="none" strike="noStrike" baseline="0" dirty="0">
                <a:latin typeface="Montserrat" panose="00000500000000000000" pitchFamily="2" charset="0"/>
              </a:rPr>
              <a:t>population générale</a:t>
            </a:r>
            <a:r>
              <a:rPr lang="fr-FR" sz="1100" i="0" u="none" strike="noStrike" baseline="0" dirty="0">
                <a:latin typeface="Montserrat" panose="00000500000000000000" pitchFamily="2" charset="0"/>
              </a:rPr>
              <a:t> </a:t>
            </a:r>
            <a:r>
              <a:rPr lang="fr-FR" sz="1100" i="1" u="none" strike="noStrike" baseline="0" dirty="0">
                <a:latin typeface="Montserrat" panose="00000500000000000000" pitchFamily="2" charset="0"/>
              </a:rPr>
              <a:t>(2,5 %)</a:t>
            </a:r>
          </a:p>
          <a:p>
            <a:pPr marL="171450" indent="-171450" algn="just">
              <a:spcAft>
                <a:spcPts val="400"/>
              </a:spcAft>
              <a:buFont typeface="Courier New" panose="02070309020205020404" pitchFamily="49" charset="0"/>
              <a:buChar char="o"/>
            </a:pPr>
            <a:r>
              <a:rPr lang="fr-FR" sz="1100" dirty="0">
                <a:latin typeface="Montserrat" panose="00000500000000000000" pitchFamily="2" charset="0"/>
              </a:rPr>
              <a:t>Près des </a:t>
            </a:r>
            <a:r>
              <a:rPr lang="fr-FR" sz="1100" b="1" dirty="0">
                <a:latin typeface="Montserrat" panose="00000500000000000000" pitchFamily="2" charset="0"/>
              </a:rPr>
              <a:t>2/3 des enfants présentant une notification MDPH</a:t>
            </a:r>
            <a:r>
              <a:rPr lang="fr-FR" sz="1100" dirty="0">
                <a:latin typeface="Montserrat" panose="00000500000000000000" pitchFamily="2" charset="0"/>
              </a:rPr>
              <a:t> souffrent de </a:t>
            </a:r>
            <a:r>
              <a:rPr lang="fr-FR" sz="1100" b="1" dirty="0">
                <a:latin typeface="Montserrat" panose="00000500000000000000" pitchFamily="2" charset="0"/>
              </a:rPr>
              <a:t>trouble du développement psychologique</a:t>
            </a:r>
          </a:p>
          <a:p>
            <a:pPr marL="171450" indent="-171450" algn="just">
              <a:spcAft>
                <a:spcPts val="400"/>
              </a:spcAft>
              <a:buFont typeface="Courier New" panose="02070309020205020404" pitchFamily="49" charset="0"/>
              <a:buChar char="o"/>
            </a:pPr>
            <a:r>
              <a:rPr lang="fr-FR" sz="1100" i="0" u="none" strike="noStrike" baseline="0" dirty="0">
                <a:latin typeface="Montserrat" panose="00000500000000000000" pitchFamily="2" charset="0"/>
              </a:rPr>
              <a:t>Ces </a:t>
            </a:r>
            <a:r>
              <a:rPr lang="fr-FR" sz="1100" b="1" i="0" u="none" strike="noStrike" baseline="0" dirty="0">
                <a:latin typeface="Montserrat" panose="00000500000000000000" pitchFamily="2" charset="0"/>
              </a:rPr>
              <a:t>troubles</a:t>
            </a:r>
            <a:r>
              <a:rPr lang="fr-FR" sz="1100" i="0" u="none" strike="noStrike" baseline="0" dirty="0">
                <a:latin typeface="Montserrat" panose="00000500000000000000" pitchFamily="2" charset="0"/>
              </a:rPr>
              <a:t> </a:t>
            </a:r>
            <a:r>
              <a:rPr lang="fr-FR" sz="1100" dirty="0">
                <a:latin typeface="Montserrat" panose="00000500000000000000" pitchFamily="2" charset="0"/>
              </a:rPr>
              <a:t>peuvent avoir des </a:t>
            </a:r>
            <a:r>
              <a:rPr lang="fr-FR" sz="1100" b="1" dirty="0">
                <a:latin typeface="Montserrat" panose="00000500000000000000" pitchFamily="2" charset="0"/>
              </a:rPr>
              <a:t>conséquences importantes</a:t>
            </a:r>
            <a:r>
              <a:rPr lang="fr-FR" sz="1100" dirty="0">
                <a:latin typeface="Montserrat" panose="00000500000000000000" pitchFamily="2" charset="0"/>
              </a:rPr>
              <a:t> sur la </a:t>
            </a:r>
            <a:r>
              <a:rPr lang="fr-FR" sz="1100" b="1" dirty="0">
                <a:latin typeface="Montserrat" panose="00000500000000000000" pitchFamily="2" charset="0"/>
              </a:rPr>
              <a:t>capacité d’apprentissage d’un enfant, </a:t>
            </a:r>
            <a:r>
              <a:rPr lang="fr-FR" sz="1100" dirty="0">
                <a:latin typeface="Montserrat" panose="00000500000000000000" pitchFamily="2" charset="0"/>
              </a:rPr>
              <a:t>entraînant des difficultés dans l’acquisition, l’assimilation  ou l’utilisation de différentes aptitudes</a:t>
            </a:r>
            <a:endParaRPr lang="fr-FR" sz="1100" i="0" u="none" strike="noStrike" baseline="0" dirty="0">
              <a:latin typeface="Montserrat" panose="00000500000000000000" pitchFamily="2" charset="0"/>
            </a:endParaRPr>
          </a:p>
        </p:txBody>
      </p:sp>
    </p:spTree>
    <p:extLst>
      <p:ext uri="{BB962C8B-B14F-4D97-AF65-F5344CB8AC3E}">
        <p14:creationId xmlns:p14="http://schemas.microsoft.com/office/powerpoint/2010/main" val="15637809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49">
            <a:extLst>
              <a:ext uri="{FF2B5EF4-FFF2-40B4-BE49-F238E27FC236}">
                <a16:creationId xmlns:a16="http://schemas.microsoft.com/office/drawing/2014/main" id="{CB19C70E-C836-7E23-8E51-0A5318E471AE}"/>
              </a:ext>
            </a:extLst>
          </p:cNvPr>
          <p:cNvSpPr txBox="1"/>
          <p:nvPr/>
        </p:nvSpPr>
        <p:spPr>
          <a:xfrm>
            <a:off x="632808" y="6200309"/>
            <a:ext cx="10644046" cy="153888"/>
          </a:xfrm>
          <a:prstGeom prst="rect">
            <a:avLst/>
          </a:prstGeom>
          <a:noFill/>
        </p:spPr>
        <p:txBody>
          <a:bodyPr wrap="square" lIns="0" tIns="0" rIns="0" bIns="0" rtlCol="0">
            <a:spAutoFit/>
          </a:bodyPr>
          <a:lstStyle/>
          <a:p>
            <a:pPr>
              <a:spcAft>
                <a:spcPts val="1200"/>
              </a:spcAft>
            </a:pPr>
            <a:r>
              <a:rPr lang="fr-FR" sz="1000" i="1" dirty="0">
                <a:latin typeface="Montserrat" panose="00000500000000000000" pitchFamily="2" charset="0"/>
                <a:cs typeface="Calibri" panose="020F0502020204030204" pitchFamily="34" charset="0"/>
              </a:rPr>
              <a:t>Source : L’Aide Sociale à l’Enfance, Les Dossiers de la Drees, Edition 2024, n°119</a:t>
            </a:r>
          </a:p>
        </p:txBody>
      </p:sp>
      <p:sp>
        <p:nvSpPr>
          <p:cNvPr id="18" name="Accolade ouvrante 17">
            <a:extLst>
              <a:ext uri="{FF2B5EF4-FFF2-40B4-BE49-F238E27FC236}">
                <a16:creationId xmlns:a16="http://schemas.microsoft.com/office/drawing/2014/main" id="{F0D9BFD4-0150-95C4-E63E-7FB571910D67}"/>
              </a:ext>
            </a:extLst>
          </p:cNvPr>
          <p:cNvSpPr/>
          <p:nvPr/>
        </p:nvSpPr>
        <p:spPr>
          <a:xfrm rot="5400000">
            <a:off x="2122533" y="2664877"/>
            <a:ext cx="2072953" cy="2399163"/>
          </a:xfrm>
          <a:prstGeom prst="lef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 name="Espace réservé du numéro de diapositive 4"/>
          <p:cNvSpPr>
            <a:spLocks noGrp="1"/>
          </p:cNvSpPr>
          <p:nvPr>
            <p:ph type="sldNum" sz="quarter" idx="4"/>
          </p:nvPr>
        </p:nvSpPr>
        <p:spPr/>
        <p:txBody>
          <a:bodyPr/>
          <a:lstStyle/>
          <a:p>
            <a:pPr defTabSz="914377">
              <a:defRPr/>
            </a:pPr>
            <a:fld id="{6E2D2B3B-882E-40F3-A32F-6DD516915044}" type="slidenum">
              <a:rPr lang="en-US" smtClean="0">
                <a:solidFill>
                  <a:schemeClr val="accent1"/>
                </a:solidFill>
              </a:rPr>
              <a:pPr defTabSz="914377">
                <a:defRPr/>
              </a:pPr>
              <a:t>3</a:t>
            </a:fld>
            <a:endParaRPr lang="en-US" dirty="0">
              <a:solidFill>
                <a:schemeClr val="accent1"/>
              </a:solidFill>
            </a:endParaRPr>
          </a:p>
        </p:txBody>
      </p:sp>
      <p:sp>
        <p:nvSpPr>
          <p:cNvPr id="50" name="ZoneTexte 49">
            <a:extLst>
              <a:ext uri="{FF2B5EF4-FFF2-40B4-BE49-F238E27FC236}">
                <a16:creationId xmlns:a16="http://schemas.microsoft.com/office/drawing/2014/main" id="{AD6B3C13-F8EA-4F1A-9D11-6F29E57EEC4F}"/>
              </a:ext>
            </a:extLst>
          </p:cNvPr>
          <p:cNvSpPr txBox="1"/>
          <p:nvPr/>
        </p:nvSpPr>
        <p:spPr>
          <a:xfrm>
            <a:off x="5918348" y="2586046"/>
            <a:ext cx="5580542" cy="2954655"/>
          </a:xfrm>
          <a:prstGeom prst="rect">
            <a:avLst/>
          </a:prstGeom>
          <a:noFill/>
        </p:spPr>
        <p:txBody>
          <a:bodyPr wrap="square" rtlCol="0">
            <a:spAutoFit/>
          </a:bodyPr>
          <a:lstStyle/>
          <a:p>
            <a:pPr marL="400041" indent="-285744">
              <a:spcAft>
                <a:spcPts val="1200"/>
              </a:spcAft>
              <a:buFont typeface="Arial" panose="020B0604020202020204" pitchFamily="34" charset="0"/>
              <a:buChar char="•"/>
            </a:pPr>
            <a:r>
              <a:rPr lang="fr-FR" sz="1200" dirty="0">
                <a:latin typeface="Montserrat" panose="00000500000000000000" pitchFamily="2" charset="0"/>
                <a:cs typeface="Calibri" panose="020F0502020204030204" pitchFamily="34" charset="0"/>
              </a:rPr>
              <a:t>Depuis les Lois de décentralisation de 1983, l'aide sociale à l'enfance est </a:t>
            </a:r>
            <a:r>
              <a:rPr lang="fr-FR" sz="1200" b="1" dirty="0">
                <a:latin typeface="Montserrat" panose="00000500000000000000" pitchFamily="2" charset="0"/>
                <a:cs typeface="Calibri" panose="020F0502020204030204" pitchFamily="34" charset="0"/>
              </a:rPr>
              <a:t>un service du département, placé sous l'autorité du président du Conseil Départemental</a:t>
            </a:r>
          </a:p>
          <a:p>
            <a:pPr marL="400041" indent="-285744">
              <a:spcAft>
                <a:spcPts val="1200"/>
              </a:spcAft>
              <a:buFont typeface="Arial" panose="020B0604020202020204" pitchFamily="34" charset="0"/>
              <a:buChar char="•"/>
            </a:pPr>
            <a:r>
              <a:rPr lang="fr-FR" sz="1200" dirty="0">
                <a:latin typeface="Montserrat" panose="00000500000000000000" pitchFamily="2" charset="0"/>
                <a:cs typeface="Calibri" panose="020F0502020204030204" pitchFamily="34" charset="0"/>
              </a:rPr>
              <a:t>Les dépenses annuelles des départements pour l’ASE s’élevaient à </a:t>
            </a:r>
            <a:r>
              <a:rPr lang="fr-FR" sz="1200" b="1" dirty="0">
                <a:latin typeface="Montserrat" panose="00000500000000000000" pitchFamily="2" charset="0"/>
                <a:cs typeface="Calibri" panose="020F0502020204030204" pitchFamily="34" charset="0"/>
              </a:rPr>
              <a:t>9,9 milliards d’euros </a:t>
            </a:r>
            <a:r>
              <a:rPr lang="fr-FR" sz="1200" dirty="0">
                <a:latin typeface="Montserrat" panose="00000500000000000000" pitchFamily="2" charset="0"/>
                <a:cs typeface="Calibri" panose="020F0502020204030204" pitchFamily="34" charset="0"/>
              </a:rPr>
              <a:t>en 2022 – deuxième budget d’aides sociales derrière le RSA (11 milliards d’euros par an)</a:t>
            </a:r>
          </a:p>
          <a:p>
            <a:pPr marL="400041" indent="-285744">
              <a:spcAft>
                <a:spcPts val="1200"/>
              </a:spcAft>
              <a:buFont typeface="Arial" panose="020B0604020202020204" pitchFamily="34" charset="0"/>
              <a:buChar char="•"/>
            </a:pPr>
            <a:r>
              <a:rPr lang="fr-FR" sz="1200" dirty="0">
                <a:latin typeface="Montserrat" panose="00000500000000000000" pitchFamily="2" charset="0"/>
                <a:cs typeface="Calibri" panose="020F0502020204030204" pitchFamily="34" charset="0"/>
              </a:rPr>
              <a:t>Sur les 9,9 milliards d’euros, en moyenne </a:t>
            </a:r>
            <a:r>
              <a:rPr lang="fr-FR" sz="1200" b="1" dirty="0">
                <a:latin typeface="Montserrat" panose="00000500000000000000" pitchFamily="2" charset="0"/>
                <a:cs typeface="Calibri" panose="020F0502020204030204" pitchFamily="34" charset="0"/>
              </a:rPr>
              <a:t>~80% </a:t>
            </a:r>
            <a:r>
              <a:rPr lang="fr-FR" sz="1200" dirty="0">
                <a:latin typeface="Montserrat" panose="00000500000000000000" pitchFamily="2" charset="0"/>
                <a:cs typeface="Calibri" panose="020F0502020204030204" pitchFamily="34" charset="0"/>
              </a:rPr>
              <a:t>sont utilisés pour des </a:t>
            </a:r>
            <a:r>
              <a:rPr lang="fr-FR" sz="1200" b="1" dirty="0">
                <a:latin typeface="Montserrat" panose="00000500000000000000" pitchFamily="2" charset="0"/>
                <a:cs typeface="Calibri" panose="020F0502020204030204" pitchFamily="34" charset="0"/>
              </a:rPr>
              <a:t>mesures de placement à l’ASE </a:t>
            </a:r>
            <a:r>
              <a:rPr lang="fr-FR" sz="1200" dirty="0">
                <a:latin typeface="Montserrat" panose="00000500000000000000" pitchFamily="2" charset="0"/>
                <a:cs typeface="Calibri" panose="020F0502020204030204" pitchFamily="34" charset="0"/>
              </a:rPr>
              <a:t>et ~20% sont utilisés pour les actions éducatives, les allocations spécialisées, la prévention éducative… </a:t>
            </a:r>
          </a:p>
          <a:p>
            <a:pPr marL="400041" indent="-285744">
              <a:spcAft>
                <a:spcPts val="1200"/>
              </a:spcAft>
              <a:buFont typeface="Arial" panose="020B0604020202020204" pitchFamily="34" charset="0"/>
              <a:buChar char="•"/>
            </a:pPr>
            <a:r>
              <a:rPr lang="fr-FR" sz="1200" b="1" dirty="0">
                <a:latin typeface="Montserrat" panose="00000500000000000000" pitchFamily="2" charset="0"/>
              </a:rPr>
              <a:t>La</a:t>
            </a:r>
            <a:r>
              <a:rPr lang="fr-FR" sz="1200" dirty="0">
                <a:latin typeface="Montserrat" panose="00000500000000000000" pitchFamily="2" charset="0"/>
              </a:rPr>
              <a:t> </a:t>
            </a:r>
            <a:r>
              <a:rPr lang="fr-FR" sz="1200" b="1" dirty="0">
                <a:latin typeface="Montserrat" panose="00000500000000000000" pitchFamily="2" charset="0"/>
              </a:rPr>
              <a:t>dépense annuelle moyenne par bénéficiaire est de 38 200 euros au niveau national </a:t>
            </a:r>
            <a:r>
              <a:rPr lang="fr-FR" sz="1200" dirty="0">
                <a:latin typeface="Montserrat" panose="00000500000000000000" pitchFamily="2" charset="0"/>
              </a:rPr>
              <a:t>(avec des coûts plus élevés dans les départements privilégiant l'accueil en établissement)</a:t>
            </a:r>
            <a:endParaRPr lang="fr-FR" sz="1200" dirty="0">
              <a:latin typeface="Montserrat" panose="00000500000000000000" pitchFamily="2" charset="0"/>
              <a:cs typeface="Calibri" panose="020F0502020204030204" pitchFamily="34" charset="0"/>
            </a:endParaRPr>
          </a:p>
        </p:txBody>
      </p:sp>
      <p:sp>
        <p:nvSpPr>
          <p:cNvPr id="2" name="Titre 12">
            <a:extLst>
              <a:ext uri="{FF2B5EF4-FFF2-40B4-BE49-F238E27FC236}">
                <a16:creationId xmlns:a16="http://schemas.microsoft.com/office/drawing/2014/main" id="{79ED3D99-4403-3ADE-28A7-3DC47BE0DCB8}"/>
              </a:ext>
            </a:extLst>
          </p:cNvPr>
          <p:cNvSpPr>
            <a:spLocks noGrp="1"/>
          </p:cNvSpPr>
          <p:nvPr>
            <p:ph type="title"/>
          </p:nvPr>
        </p:nvSpPr>
        <p:spPr>
          <a:xfrm>
            <a:off x="560562" y="274638"/>
            <a:ext cx="6229122" cy="809877"/>
          </a:xfrm>
        </p:spPr>
        <p:txBody>
          <a:bodyPr vert="horz"/>
          <a:lstStyle/>
          <a:p>
            <a:r>
              <a:rPr lang="fr-FR" sz="1800" dirty="0">
                <a:solidFill>
                  <a:schemeClr val="accent1"/>
                </a:solidFill>
              </a:rPr>
              <a:t>Qu’est ce que l’ASE?</a:t>
            </a:r>
            <a:br>
              <a:rPr lang="fr-FR" dirty="0"/>
            </a:br>
            <a:r>
              <a:rPr lang="fr-FR" dirty="0"/>
              <a:t>L’ASE en bref</a:t>
            </a:r>
          </a:p>
        </p:txBody>
      </p:sp>
      <p:sp>
        <p:nvSpPr>
          <p:cNvPr id="15" name="TextBox 78">
            <a:extLst>
              <a:ext uri="{FF2B5EF4-FFF2-40B4-BE49-F238E27FC236}">
                <a16:creationId xmlns:a16="http://schemas.microsoft.com/office/drawing/2014/main" id="{C82B6124-07E0-C7D6-C1A0-39B9D7E8189F}"/>
              </a:ext>
            </a:extLst>
          </p:cNvPr>
          <p:cNvSpPr txBox="1"/>
          <p:nvPr/>
        </p:nvSpPr>
        <p:spPr>
          <a:xfrm>
            <a:off x="1091380" y="2412795"/>
            <a:ext cx="4254671" cy="1046439"/>
          </a:xfrm>
          <a:prstGeom prst="rect">
            <a:avLst/>
          </a:prstGeom>
          <a:solidFill>
            <a:schemeClr val="accent4">
              <a:lumMod val="20000"/>
              <a:lumOff val="80000"/>
            </a:schemeClr>
          </a:solidFill>
        </p:spPr>
        <p:txBody>
          <a:bodyPr wrap="square" lIns="36000" tIns="0" rIns="36000" bIns="0" rtlCol="0" anchor="ctr">
            <a:noAutofit/>
          </a:bodyPr>
          <a:lstStyle/>
          <a:p>
            <a:pPr algn="ctr"/>
            <a:r>
              <a:rPr lang="fr-FR" sz="1600" b="1" dirty="0">
                <a:solidFill>
                  <a:schemeClr val="accent1"/>
                </a:solidFill>
                <a:latin typeface="Montserrat" panose="00000500000000000000" pitchFamily="2" charset="0"/>
              </a:rPr>
              <a:t>Protection de l’Enfance</a:t>
            </a:r>
          </a:p>
          <a:p>
            <a:pPr algn="ctr"/>
            <a:r>
              <a:rPr lang="fr-FR" sz="1100" dirty="0">
                <a:latin typeface="Montserrat" panose="00000500000000000000" pitchFamily="2" charset="0"/>
              </a:rPr>
              <a:t>Mission : </a:t>
            </a:r>
            <a:r>
              <a:rPr lang="fr-FR" sz="1100" dirty="0">
                <a:latin typeface="Montserrat" panose="00000500000000000000" pitchFamily="2" charset="0"/>
                <a:cs typeface="Calibri" panose="020F0502020204030204" pitchFamily="34" charset="0"/>
              </a:rPr>
              <a:t>venir en aide aux enfants et à leur famille par </a:t>
            </a:r>
            <a:r>
              <a:rPr lang="fr-FR" sz="1100" b="1" dirty="0">
                <a:latin typeface="Montserrat" panose="00000500000000000000" pitchFamily="2" charset="0"/>
                <a:cs typeface="Calibri" panose="020F0502020204030204" pitchFamily="34" charset="0"/>
              </a:rPr>
              <a:t>des actions de prévention, de protection et de lutte contre la maltraitance</a:t>
            </a:r>
            <a:endParaRPr lang="fr-FR" sz="1100" dirty="0">
              <a:latin typeface="Montserrat" panose="00000500000000000000" pitchFamily="2" charset="0"/>
              <a:cs typeface="Calibri" panose="020F0502020204030204" pitchFamily="34" charset="0"/>
            </a:endParaRPr>
          </a:p>
        </p:txBody>
      </p:sp>
      <p:sp>
        <p:nvSpPr>
          <p:cNvPr id="19" name="TextBox 47">
            <a:extLst>
              <a:ext uri="{FF2B5EF4-FFF2-40B4-BE49-F238E27FC236}">
                <a16:creationId xmlns:a16="http://schemas.microsoft.com/office/drawing/2014/main" id="{D6383230-13FB-88A1-BFEF-12F75C854329}"/>
              </a:ext>
            </a:extLst>
          </p:cNvPr>
          <p:cNvSpPr txBox="1"/>
          <p:nvPr/>
        </p:nvSpPr>
        <p:spPr>
          <a:xfrm>
            <a:off x="3280070" y="4374929"/>
            <a:ext cx="2068667" cy="1054983"/>
          </a:xfrm>
          <a:prstGeom prst="rect">
            <a:avLst/>
          </a:prstGeom>
          <a:solidFill>
            <a:schemeClr val="accent4">
              <a:lumMod val="20000"/>
              <a:lumOff val="80000"/>
            </a:schemeClr>
          </a:solidFill>
        </p:spPr>
        <p:txBody>
          <a:bodyPr wrap="square" lIns="36000" tIns="0" rIns="36000" bIns="0" rtlCol="0">
            <a:noAutofit/>
          </a:bodyPr>
          <a:lstStyle/>
          <a:p>
            <a:pPr algn="ctr"/>
            <a:endParaRPr lang="fr-FR" sz="1100" b="1" dirty="0">
              <a:latin typeface="Montserrat" panose="00000500000000000000" pitchFamily="2" charset="0"/>
            </a:endParaRPr>
          </a:p>
          <a:p>
            <a:pPr algn="ctr"/>
            <a:r>
              <a:rPr lang="fr-FR" sz="1200" b="1" dirty="0">
                <a:latin typeface="Montserrat" panose="00000500000000000000" pitchFamily="2" charset="0"/>
              </a:rPr>
              <a:t>Protection Judiciaire de la Jeunesse</a:t>
            </a:r>
          </a:p>
          <a:p>
            <a:pPr algn="l"/>
            <a:endParaRPr lang="fr-FR" sz="1200" dirty="0">
              <a:solidFill>
                <a:schemeClr val="accent1"/>
              </a:solidFill>
              <a:latin typeface="Montserrat" panose="00000500000000000000" pitchFamily="2" charset="0"/>
            </a:endParaRPr>
          </a:p>
          <a:p>
            <a:pPr algn="ctr"/>
            <a:r>
              <a:rPr lang="fr-FR" sz="1200" dirty="0">
                <a:solidFill>
                  <a:schemeClr val="accent1"/>
                </a:solidFill>
                <a:latin typeface="Montserrat" panose="00000500000000000000" pitchFamily="2" charset="0"/>
              </a:rPr>
              <a:t>Versant judiciaire</a:t>
            </a:r>
          </a:p>
        </p:txBody>
      </p:sp>
      <p:sp>
        <p:nvSpPr>
          <p:cNvPr id="20" name="TextBox 47">
            <a:extLst>
              <a:ext uri="{FF2B5EF4-FFF2-40B4-BE49-F238E27FC236}">
                <a16:creationId xmlns:a16="http://schemas.microsoft.com/office/drawing/2014/main" id="{309020E1-3EE4-9836-9942-1E102DA0A65F}"/>
              </a:ext>
            </a:extLst>
          </p:cNvPr>
          <p:cNvSpPr txBox="1"/>
          <p:nvPr/>
        </p:nvSpPr>
        <p:spPr>
          <a:xfrm>
            <a:off x="1096160" y="4371958"/>
            <a:ext cx="2068667" cy="1057954"/>
          </a:xfrm>
          <a:prstGeom prst="rect">
            <a:avLst/>
          </a:prstGeom>
          <a:solidFill>
            <a:schemeClr val="accent4">
              <a:lumMod val="20000"/>
              <a:lumOff val="80000"/>
            </a:schemeClr>
          </a:solidFill>
        </p:spPr>
        <p:txBody>
          <a:bodyPr wrap="square" lIns="36000" tIns="0" rIns="36000" bIns="0" rtlCol="0">
            <a:noAutofit/>
          </a:bodyPr>
          <a:lstStyle/>
          <a:p>
            <a:pPr algn="ctr"/>
            <a:endParaRPr lang="fr-FR" sz="1200" b="1" dirty="0">
              <a:latin typeface="Montserrat" panose="00000500000000000000" pitchFamily="2" charset="0"/>
            </a:endParaRPr>
          </a:p>
          <a:p>
            <a:pPr algn="ctr"/>
            <a:r>
              <a:rPr lang="fr-FR" sz="1200" b="1" dirty="0">
                <a:latin typeface="Montserrat" panose="00000500000000000000" pitchFamily="2" charset="0"/>
              </a:rPr>
              <a:t>Aide Sociale à l’Enfance</a:t>
            </a:r>
          </a:p>
          <a:p>
            <a:pPr algn="l"/>
            <a:endParaRPr lang="fr-FR" sz="1200" dirty="0">
              <a:latin typeface="Montserrat" panose="00000500000000000000" pitchFamily="2" charset="0"/>
            </a:endParaRPr>
          </a:p>
          <a:p>
            <a:pPr algn="ctr"/>
            <a:endParaRPr lang="fr-FR" sz="1200" dirty="0">
              <a:solidFill>
                <a:schemeClr val="accent1"/>
              </a:solidFill>
              <a:latin typeface="Montserrat" panose="00000500000000000000" pitchFamily="2" charset="0"/>
            </a:endParaRPr>
          </a:p>
          <a:p>
            <a:pPr algn="ctr"/>
            <a:r>
              <a:rPr lang="fr-FR" sz="1200" dirty="0">
                <a:solidFill>
                  <a:schemeClr val="accent1"/>
                </a:solidFill>
                <a:latin typeface="Montserrat" panose="00000500000000000000" pitchFamily="2" charset="0"/>
              </a:rPr>
              <a:t>Versant administratif</a:t>
            </a:r>
          </a:p>
        </p:txBody>
      </p:sp>
      <p:cxnSp>
        <p:nvCxnSpPr>
          <p:cNvPr id="21" name="Straight Connector 17">
            <a:extLst>
              <a:ext uri="{FF2B5EF4-FFF2-40B4-BE49-F238E27FC236}">
                <a16:creationId xmlns:a16="http://schemas.microsoft.com/office/drawing/2014/main" id="{BBDEF394-B3A5-9467-EB93-D6933984CC78}"/>
              </a:ext>
            </a:extLst>
          </p:cNvPr>
          <p:cNvCxnSpPr>
            <a:cxnSpLocks/>
          </p:cNvCxnSpPr>
          <p:nvPr/>
        </p:nvCxnSpPr>
        <p:spPr>
          <a:xfrm>
            <a:off x="5742282" y="1861457"/>
            <a:ext cx="0" cy="4059991"/>
          </a:xfrm>
          <a:prstGeom prst="line">
            <a:avLst/>
          </a:prstGeom>
        </p:spPr>
        <p:style>
          <a:lnRef idx="1">
            <a:schemeClr val="accent1"/>
          </a:lnRef>
          <a:fillRef idx="0">
            <a:schemeClr val="accent1"/>
          </a:fillRef>
          <a:effectRef idx="0">
            <a:schemeClr val="accent1"/>
          </a:effectRef>
          <a:fontRef idx="minor">
            <a:schemeClr val="tx1"/>
          </a:fontRef>
        </p:style>
      </p:cxnSp>
      <p:grpSp>
        <p:nvGrpSpPr>
          <p:cNvPr id="22" name="ChevronBlue">
            <a:extLst>
              <a:ext uri="{FF2B5EF4-FFF2-40B4-BE49-F238E27FC236}">
                <a16:creationId xmlns:a16="http://schemas.microsoft.com/office/drawing/2014/main" id="{417CE4C3-F5F2-B466-8797-37BC44D1C1A2}"/>
              </a:ext>
            </a:extLst>
          </p:cNvPr>
          <p:cNvGrpSpPr>
            <a:grpSpLocks noChangeAspect="1"/>
          </p:cNvGrpSpPr>
          <p:nvPr>
            <p:custDataLst>
              <p:tags r:id="rId1"/>
            </p:custDataLst>
          </p:nvPr>
        </p:nvGrpSpPr>
        <p:grpSpPr>
          <a:xfrm>
            <a:off x="5558603" y="2105370"/>
            <a:ext cx="396228" cy="396228"/>
            <a:chOff x="1016000" y="1016000"/>
            <a:chExt cx="396228" cy="396228"/>
          </a:xfrm>
          <a:solidFill>
            <a:schemeClr val="accent1"/>
          </a:solidFill>
        </p:grpSpPr>
        <p:sp>
          <p:nvSpPr>
            <p:cNvPr id="23" name="Oval 15">
              <a:extLst>
                <a:ext uri="{FF2B5EF4-FFF2-40B4-BE49-F238E27FC236}">
                  <a16:creationId xmlns:a16="http://schemas.microsoft.com/office/drawing/2014/main" id="{6919E1E3-E26B-B224-ED08-8CE0ABECB67A}"/>
                </a:ext>
              </a:extLst>
            </p:cNvPr>
            <p:cNvSpPr/>
            <p:nvPr/>
          </p:nvSpPr>
          <p:spPr>
            <a:xfrm>
              <a:off x="1016000" y="1016000"/>
              <a:ext cx="396228" cy="396228"/>
            </a:xfrm>
            <a:prstGeom prst="ellipse">
              <a:avLst/>
            </a:prstGeom>
            <a:grpFill/>
            <a:ln w="6350"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fr-FR" sz="10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pic>
          <p:nvPicPr>
            <p:cNvPr id="24" name="Graphic 17">
              <a:extLst>
                <a:ext uri="{FF2B5EF4-FFF2-40B4-BE49-F238E27FC236}">
                  <a16:creationId xmlns:a16="http://schemas.microsoft.com/office/drawing/2014/main" id="{B88F6EE2-5144-FC68-20C3-723B937B076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23614" y="1023614"/>
              <a:ext cx="381000" cy="381000"/>
            </a:xfrm>
            <a:prstGeom prst="rect">
              <a:avLst/>
            </a:prstGeom>
          </p:spPr>
        </p:pic>
      </p:grpSp>
      <p:sp>
        <p:nvSpPr>
          <p:cNvPr id="25" name="PPT-Productivity-Comment">
            <a:extLst>
              <a:ext uri="{FF2B5EF4-FFF2-40B4-BE49-F238E27FC236}">
                <a16:creationId xmlns:a16="http://schemas.microsoft.com/office/drawing/2014/main" id="{D5A46032-A1C1-5053-0D4D-2848DC17314C}"/>
              </a:ext>
            </a:extLst>
          </p:cNvPr>
          <p:cNvSpPr>
            <a:spLocks/>
          </p:cNvSpPr>
          <p:nvPr/>
        </p:nvSpPr>
        <p:spPr>
          <a:xfrm>
            <a:off x="6266861" y="1991301"/>
            <a:ext cx="4386315" cy="246221"/>
          </a:xfrm>
          <a:prstGeom prst="rect">
            <a:avLst/>
          </a:prstGeom>
          <a:noFill/>
          <a:ln w="0" cap="flat" cmpd="sng" algn="ctr">
            <a:noFill/>
            <a:prstDash val="solid"/>
          </a:ln>
          <a:effectLst/>
        </p:spPr>
        <p:style>
          <a:lnRef idx="2">
            <a:schemeClr val="accent1">
              <a:shade val="15000"/>
            </a:schemeClr>
          </a:lnRef>
          <a:fillRef idx="1">
            <a:schemeClr val="accent1"/>
          </a:fillRef>
          <a:effectRef idx="0">
            <a:schemeClr val="accent1"/>
          </a:effectRef>
          <a:fontRef idx="minor">
            <a:schemeClr val="lt1"/>
          </a:fontRef>
        </p:style>
        <p:txBody>
          <a:bodyPr wrap="square" lIns="0" tIns="0" rIns="0" bIns="0" rtlCol="0" anchor="t">
            <a:spAutoFit/>
          </a:bodyPr>
          <a:lstStyle/>
          <a:p>
            <a:pPr>
              <a:defRPr/>
            </a:pPr>
            <a:r>
              <a:rPr lang="fr-FR" sz="1600" b="1" dirty="0">
                <a:solidFill>
                  <a:schemeClr val="accent1"/>
                </a:solidFill>
                <a:latin typeface="Montserrat" panose="00000500000000000000" pitchFamily="2" charset="0"/>
              </a:rPr>
              <a:t>… une compétence des départements</a:t>
            </a:r>
          </a:p>
        </p:txBody>
      </p:sp>
      <p:sp>
        <p:nvSpPr>
          <p:cNvPr id="26" name="PPT-Productivity-Comment">
            <a:extLst>
              <a:ext uri="{FF2B5EF4-FFF2-40B4-BE49-F238E27FC236}">
                <a16:creationId xmlns:a16="http://schemas.microsoft.com/office/drawing/2014/main" id="{366C382D-1FE1-8B02-73AE-040A2816F292}"/>
              </a:ext>
            </a:extLst>
          </p:cNvPr>
          <p:cNvSpPr>
            <a:spLocks/>
          </p:cNvSpPr>
          <p:nvPr/>
        </p:nvSpPr>
        <p:spPr>
          <a:xfrm>
            <a:off x="1091381" y="1991301"/>
            <a:ext cx="4833760" cy="246221"/>
          </a:xfrm>
          <a:prstGeom prst="rect">
            <a:avLst/>
          </a:prstGeom>
          <a:noFill/>
          <a:ln w="0" cap="flat" cmpd="sng" algn="ctr">
            <a:noFill/>
            <a:prstDash val="solid"/>
          </a:ln>
          <a:effectLst/>
        </p:spPr>
        <p:style>
          <a:lnRef idx="2">
            <a:schemeClr val="accent1">
              <a:shade val="15000"/>
            </a:schemeClr>
          </a:lnRef>
          <a:fillRef idx="1">
            <a:schemeClr val="accent1"/>
          </a:fillRef>
          <a:effectRef idx="0">
            <a:schemeClr val="accent1"/>
          </a:effectRef>
          <a:fontRef idx="minor">
            <a:schemeClr val="lt1"/>
          </a:fontRef>
        </p:style>
        <p:txBody>
          <a:bodyPr wrap="square" lIns="0" tIns="0" rIns="0" bIns="0" rtlCol="0" anchor="t">
            <a:spAutoFit/>
          </a:bodyPr>
          <a:lstStyle/>
          <a:p>
            <a:pPr>
              <a:defRPr/>
            </a:pPr>
            <a:r>
              <a:rPr lang="fr-FR" sz="1600" b="1" dirty="0">
                <a:solidFill>
                  <a:schemeClr val="accent1"/>
                </a:solidFill>
                <a:latin typeface="Montserrat" panose="00000500000000000000" pitchFamily="2" charset="0"/>
              </a:rPr>
              <a:t>L’Aide Sociale à l’Enfance …</a:t>
            </a:r>
            <a:endParaRPr lang="fr-FR" sz="1600" dirty="0">
              <a:solidFill>
                <a:schemeClr val="accent1"/>
              </a:solidFill>
              <a:latin typeface="Montserrat" panose="00000500000000000000" pitchFamily="2" charset="0"/>
            </a:endParaRPr>
          </a:p>
        </p:txBody>
      </p:sp>
      <p:cxnSp>
        <p:nvCxnSpPr>
          <p:cNvPr id="28" name="Straight Connector 24">
            <a:extLst>
              <a:ext uri="{FF2B5EF4-FFF2-40B4-BE49-F238E27FC236}">
                <a16:creationId xmlns:a16="http://schemas.microsoft.com/office/drawing/2014/main" id="{EE003AA9-680B-0882-6E2C-2BCD88E4BF20}"/>
              </a:ext>
            </a:extLst>
          </p:cNvPr>
          <p:cNvCxnSpPr/>
          <p:nvPr/>
        </p:nvCxnSpPr>
        <p:spPr>
          <a:xfrm>
            <a:off x="1016000" y="2253277"/>
            <a:ext cx="10468077"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58307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9" name="TextBox 18">
            <a:extLst>
              <a:ext uri="{FF2B5EF4-FFF2-40B4-BE49-F238E27FC236}">
                <a16:creationId xmlns:a16="http://schemas.microsoft.com/office/drawing/2014/main" id="{D2A796F3-4BE0-9FEE-6AA5-483C075B49FB}"/>
              </a:ext>
            </a:extLst>
          </p:cNvPr>
          <p:cNvSpPr txBox="1"/>
          <p:nvPr/>
        </p:nvSpPr>
        <p:spPr>
          <a:xfrm>
            <a:off x="560562" y="1742157"/>
            <a:ext cx="11115502" cy="793083"/>
          </a:xfrm>
          <a:prstGeom prst="rect">
            <a:avLst/>
          </a:prstGeom>
          <a:solidFill>
            <a:schemeClr val="accent4">
              <a:lumMod val="20000"/>
              <a:lumOff val="80000"/>
            </a:schemeClr>
          </a:solidFill>
        </p:spPr>
        <p:txBody>
          <a:bodyPr wrap="square" lIns="108000" tIns="72000" rIns="108000" bIns="72000" rtlCol="0" anchor="ctr">
            <a:noAutofit/>
          </a:bodyPr>
          <a:lstStyle/>
          <a:p>
            <a:pPr algn="l">
              <a:spcAft>
                <a:spcPts val="600"/>
              </a:spcAft>
            </a:pPr>
            <a:endParaRPr lang="fr-FR" sz="1200" dirty="0">
              <a:latin typeface="Montserrat" panose="00000500000000000000" pitchFamily="2" charset="0"/>
            </a:endParaRPr>
          </a:p>
        </p:txBody>
      </p:sp>
      <p:sp>
        <p:nvSpPr>
          <p:cNvPr id="6" name="Title 5">
            <a:extLst>
              <a:ext uri="{FF2B5EF4-FFF2-40B4-BE49-F238E27FC236}">
                <a16:creationId xmlns:a16="http://schemas.microsoft.com/office/drawing/2014/main" id="{03DBECA4-82A6-E4D2-53D2-72D9065F9F6F}"/>
              </a:ext>
            </a:extLst>
          </p:cNvPr>
          <p:cNvSpPr>
            <a:spLocks noGrp="1"/>
          </p:cNvSpPr>
          <p:nvPr>
            <p:ph type="title"/>
          </p:nvPr>
        </p:nvSpPr>
        <p:spPr/>
        <p:txBody>
          <a:bodyPr/>
          <a:lstStyle/>
          <a:p>
            <a:r>
              <a:rPr lang="fr-FR" dirty="0"/>
              <a:t>Qu’est-ce que le mentorat ? Qu’est-ce que le parrainage ? </a:t>
            </a:r>
          </a:p>
        </p:txBody>
      </p:sp>
      <p:sp>
        <p:nvSpPr>
          <p:cNvPr id="147" name="Google Shape;147;p16"/>
          <p:cNvSpPr txBox="1">
            <a:spLocks noGrp="1"/>
          </p:cNvSpPr>
          <p:nvPr>
            <p:ph type="subTitle" idx="11"/>
          </p:nvPr>
        </p:nvSpPr>
        <p:spPr>
          <a:xfrm>
            <a:off x="597207" y="3560491"/>
            <a:ext cx="4793943" cy="2661379"/>
          </a:xfrm>
          <a:prstGeom prst="rect">
            <a:avLst/>
          </a:prstGeom>
          <a:noFill/>
          <a:ln>
            <a:noFill/>
          </a:ln>
        </p:spPr>
        <p:txBody>
          <a:bodyPr spcFirstLastPara="1" wrap="square" lIns="0" tIns="0" rIns="0" bIns="0" anchor="t" anchorCtr="0">
            <a:noAutofit/>
          </a:bodyPr>
          <a:lstStyle/>
          <a:p>
            <a:pPr marL="366178" indent="-171450">
              <a:lnSpc>
                <a:spcPct val="115000"/>
              </a:lnSpc>
              <a:spcAft>
                <a:spcPts val="600"/>
              </a:spcAft>
              <a:buClr>
                <a:srgbClr val="000000"/>
              </a:buClr>
              <a:buSzPts val="1300"/>
              <a:buFont typeface="Arial" panose="020B0604020202020204" pitchFamily="34" charset="0"/>
              <a:buChar char="•"/>
            </a:pPr>
            <a:r>
              <a:rPr lang="fr-FR" sz="1200" u="none" dirty="0">
                <a:solidFill>
                  <a:schemeClr val="tx1"/>
                </a:solidFill>
                <a:latin typeface="Montserrat" panose="00000500000000000000" pitchFamily="2" charset="0"/>
                <a:ea typeface="Montserrat"/>
                <a:cs typeface="Montserrat"/>
                <a:sym typeface="Montserrat"/>
              </a:rPr>
              <a:t>Une d</a:t>
            </a:r>
            <a:r>
              <a:rPr lang="fr-FR" sz="1200" b="0" u="none" dirty="0">
                <a:solidFill>
                  <a:schemeClr val="tx1"/>
                </a:solidFill>
                <a:latin typeface="Montserrat" panose="00000500000000000000" pitchFamily="2" charset="0"/>
                <a:ea typeface="Montserrat"/>
                <a:cs typeface="Montserrat"/>
                <a:sym typeface="Montserrat"/>
              </a:rPr>
              <a:t>urée d’accompagnement d’au moins </a:t>
            </a:r>
            <a:r>
              <a:rPr lang="fr-FR" sz="1200" b="1" u="none" dirty="0">
                <a:solidFill>
                  <a:schemeClr val="tx1"/>
                </a:solidFill>
                <a:latin typeface="Montserrat" panose="00000500000000000000" pitchFamily="2" charset="0"/>
                <a:ea typeface="Montserrat"/>
                <a:cs typeface="Montserrat"/>
                <a:sym typeface="Montserrat"/>
              </a:rPr>
              <a:t>6 mois</a:t>
            </a:r>
            <a:endParaRPr lang="fr-FR" sz="1200" u="none" dirty="0">
              <a:solidFill>
                <a:schemeClr val="tx1"/>
              </a:solidFill>
              <a:latin typeface="Montserrat" panose="00000500000000000000" pitchFamily="2" charset="0"/>
              <a:ea typeface="Montserrat"/>
              <a:cs typeface="Montserrat"/>
              <a:sym typeface="Montserrat"/>
            </a:endParaRPr>
          </a:p>
          <a:p>
            <a:pPr marL="366178" indent="-171450">
              <a:lnSpc>
                <a:spcPct val="115000"/>
              </a:lnSpc>
              <a:spcAft>
                <a:spcPts val="600"/>
              </a:spcAft>
              <a:buClr>
                <a:srgbClr val="000000"/>
              </a:buClr>
              <a:buSzPts val="1300"/>
              <a:buFont typeface="Arial" panose="020B0604020202020204" pitchFamily="34" charset="0"/>
              <a:buChar char="•"/>
            </a:pPr>
            <a:r>
              <a:rPr lang="fr-FR" sz="1200" b="0" u="none" dirty="0">
                <a:solidFill>
                  <a:schemeClr val="tx1"/>
                </a:solidFill>
                <a:latin typeface="Montserrat" panose="00000500000000000000" pitchFamily="2" charset="0"/>
                <a:ea typeface="Montserrat"/>
                <a:cs typeface="Montserrat"/>
                <a:sym typeface="Montserrat"/>
              </a:rPr>
              <a:t>Des objectifs construits avec le jeune qui peuvent porter sur </a:t>
            </a:r>
            <a:r>
              <a:rPr lang="fr-FR" sz="1200" b="1" u="none" dirty="0">
                <a:solidFill>
                  <a:schemeClr val="tx1"/>
                </a:solidFill>
                <a:latin typeface="Montserrat" panose="00000500000000000000" pitchFamily="2" charset="0"/>
                <a:ea typeface="Montserrat"/>
                <a:cs typeface="Montserrat"/>
                <a:sym typeface="Montserrat"/>
              </a:rPr>
              <a:t>l’accompagnement ou l’orientation scolaire </a:t>
            </a:r>
            <a:r>
              <a:rPr lang="fr-FR" sz="1200" u="none" dirty="0">
                <a:solidFill>
                  <a:schemeClr val="tx1"/>
                </a:solidFill>
                <a:latin typeface="Montserrat" panose="00000500000000000000" pitchFamily="2" charset="0"/>
                <a:ea typeface="Montserrat"/>
                <a:cs typeface="Montserrat"/>
                <a:sym typeface="Montserrat"/>
              </a:rPr>
              <a:t>ainsi que </a:t>
            </a:r>
            <a:r>
              <a:rPr lang="fr-FR" sz="1200" b="1" u="none" dirty="0">
                <a:solidFill>
                  <a:schemeClr val="tx1"/>
                </a:solidFill>
                <a:latin typeface="Montserrat" panose="00000500000000000000" pitchFamily="2" charset="0"/>
                <a:ea typeface="Montserrat"/>
                <a:cs typeface="Montserrat"/>
                <a:sym typeface="Montserrat"/>
              </a:rPr>
              <a:t>l’insertion professionnelle, </a:t>
            </a:r>
            <a:r>
              <a:rPr lang="fr-FR" sz="1200" u="none" dirty="0">
                <a:solidFill>
                  <a:schemeClr val="tx1"/>
                </a:solidFill>
                <a:latin typeface="Montserrat" panose="00000500000000000000" pitchFamily="2" charset="0"/>
                <a:ea typeface="Montserrat"/>
                <a:cs typeface="Montserrat"/>
                <a:sym typeface="Montserrat"/>
              </a:rPr>
              <a:t>tout en favorisant la confiance en soi, l’autonomie et l’épanouissement individuel</a:t>
            </a:r>
            <a:endParaRPr lang="fr-FR" sz="1200" b="1" u="none" dirty="0">
              <a:solidFill>
                <a:schemeClr val="tx1"/>
              </a:solidFill>
              <a:latin typeface="Montserrat" panose="00000500000000000000" pitchFamily="2" charset="0"/>
              <a:ea typeface="Montserrat"/>
              <a:cs typeface="Montserrat"/>
              <a:sym typeface="Montserrat"/>
            </a:endParaRPr>
          </a:p>
          <a:p>
            <a:pPr marL="366178" indent="-171450">
              <a:lnSpc>
                <a:spcPct val="115000"/>
              </a:lnSpc>
              <a:spcAft>
                <a:spcPts val="600"/>
              </a:spcAft>
              <a:buClr>
                <a:srgbClr val="000000"/>
              </a:buClr>
              <a:buSzPts val="1300"/>
              <a:buFont typeface="Arial" panose="020B0604020202020204" pitchFamily="34" charset="0"/>
              <a:buChar char="•"/>
            </a:pPr>
            <a:r>
              <a:rPr lang="fr-FR" sz="1200" u="none" dirty="0">
                <a:solidFill>
                  <a:schemeClr val="tx1"/>
                </a:solidFill>
                <a:latin typeface="Montserrat" panose="00000500000000000000" pitchFamily="2" charset="0"/>
                <a:ea typeface="Montserrat"/>
                <a:cs typeface="Montserrat"/>
                <a:sym typeface="Montserrat"/>
              </a:rPr>
              <a:t>Plutôt à partir de 11 ans : proposition systématique </a:t>
            </a:r>
            <a:r>
              <a:rPr lang="fr-FR" sz="1200" b="1" u="none" dirty="0">
                <a:solidFill>
                  <a:schemeClr val="tx1"/>
                </a:solidFill>
                <a:latin typeface="Montserrat" panose="00000500000000000000" pitchFamily="2" charset="0"/>
                <a:ea typeface="Montserrat"/>
                <a:cs typeface="Montserrat"/>
                <a:sym typeface="Montserrat"/>
              </a:rPr>
              <a:t>à l’entrée au collège </a:t>
            </a:r>
            <a:r>
              <a:rPr lang="fr-FR" sz="1200" u="none" dirty="0">
                <a:solidFill>
                  <a:schemeClr val="tx1"/>
                </a:solidFill>
                <a:latin typeface="Montserrat" panose="00000500000000000000" pitchFamily="2" charset="0"/>
                <a:ea typeface="Montserrat"/>
                <a:cs typeface="Montserrat"/>
                <a:sym typeface="Montserrat"/>
              </a:rPr>
              <a:t>pour les jeunes de l’ASE </a:t>
            </a:r>
          </a:p>
        </p:txBody>
      </p:sp>
      <p:sp>
        <p:nvSpPr>
          <p:cNvPr id="149" name="Google Shape;149;p16"/>
          <p:cNvSpPr txBox="1">
            <a:spLocks noGrp="1"/>
          </p:cNvSpPr>
          <p:nvPr>
            <p:ph type="sldNum" sz="quarter" idx="4"/>
          </p:nvPr>
        </p:nvSpPr>
        <p:spPr>
          <a:prstGeom prst="rect">
            <a:avLst/>
          </a:prstGeom>
          <a:noFill/>
          <a:ln>
            <a:noFill/>
          </a:ln>
        </p:spPr>
        <p:txBody>
          <a:bodyPr spcFirstLastPara="1" wrap="square" lIns="0" tIns="0" rIns="0" bIns="0"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fld id="{00000000-1234-1234-1234-123412341234}" type="slidenum">
              <a:rPr kumimoji="0" lang="fr-FR" sz="1200" b="1" i="0" u="none" strike="noStrike" kern="0" cap="none" spc="0" normalizeH="0" baseline="0" noProof="0" smtClean="0">
                <a:ln>
                  <a:noFill/>
                </a:ln>
                <a:solidFill>
                  <a:srgbClr val="30287C"/>
                </a:solidFill>
                <a:effectLst/>
                <a:uLnTx/>
                <a:uFillTx/>
                <a:latin typeface="Montserrat" panose="00000500000000000000" pitchFamily="2" charset="0"/>
                <a:sym typeface="Montserrat"/>
              </a:rPr>
              <a:pPr marL="0" marR="0" lvl="0" indent="0" algn="ctr" defTabSz="1219170" rtl="0" eaLnBrk="1" fontAlgn="auto" latinLnBrk="0" hangingPunct="1">
                <a:lnSpc>
                  <a:spcPct val="100000"/>
                </a:lnSpc>
                <a:spcBef>
                  <a:spcPts val="0"/>
                </a:spcBef>
                <a:spcAft>
                  <a:spcPts val="0"/>
                </a:spcAft>
                <a:buClr>
                  <a:srgbClr val="000000"/>
                </a:buClr>
                <a:buSzTx/>
                <a:buFontTx/>
                <a:buNone/>
                <a:tabLst/>
                <a:defRPr/>
              </a:pPr>
              <a:t>30</a:t>
            </a:fld>
            <a:endParaRPr kumimoji="0" lang="fr-FR" sz="1200" b="1" i="0" u="none" strike="noStrike" kern="0" cap="none" spc="0" normalizeH="0" baseline="0" noProof="0">
              <a:ln>
                <a:noFill/>
              </a:ln>
              <a:solidFill>
                <a:srgbClr val="30287C"/>
              </a:solidFill>
              <a:effectLst/>
              <a:uLnTx/>
              <a:uFillTx/>
              <a:latin typeface="Montserrat" panose="00000500000000000000" pitchFamily="2" charset="0"/>
              <a:sym typeface="Montserrat"/>
            </a:endParaRPr>
          </a:p>
        </p:txBody>
      </p:sp>
      <p:sp>
        <p:nvSpPr>
          <p:cNvPr id="148" name="Google Shape;148;p16"/>
          <p:cNvSpPr txBox="1">
            <a:spLocks noGrp="1"/>
          </p:cNvSpPr>
          <p:nvPr>
            <p:ph type="dt" idx="4294967295"/>
          </p:nvPr>
        </p:nvSpPr>
        <p:spPr>
          <a:xfrm>
            <a:off x="0" y="6618288"/>
            <a:ext cx="239713" cy="239712"/>
          </a:xfrm>
          <a:prstGeom prst="rect">
            <a:avLst/>
          </a:prstGeom>
          <a:noFill/>
          <a:ln w="9525" cap="flat" cmpd="sng">
            <a:solidFill>
              <a:schemeClr val="lt1">
                <a:alpha val="0"/>
              </a:schemeClr>
            </a:solidFill>
            <a:prstDash val="solid"/>
            <a:round/>
            <a:headEnd type="none" w="sm" len="sm"/>
            <a:tailEnd type="none" w="sm" len="sm"/>
          </a:ln>
        </p:spPr>
        <p:txBody>
          <a:bodyPr spcFirstLastPara="1" wrap="square" lIns="0" tIns="0" rIns="0" bIns="0"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Pts val="1400"/>
              <a:buFontTx/>
              <a:buNone/>
              <a:tabLst/>
              <a:defRPr/>
            </a:pPr>
            <a:r>
              <a:rPr kumimoji="0" lang="fr-FR" sz="133" b="0" i="0" u="none" strike="noStrike" kern="0" cap="none" spc="0" normalizeH="0" baseline="0" noProof="0">
                <a:ln>
                  <a:noFill/>
                </a:ln>
                <a:solidFill>
                  <a:srgbClr val="FFFFFF"/>
                </a:solidFill>
                <a:effectLst/>
                <a:uLnTx/>
                <a:uFillTx/>
                <a:latin typeface="Montserrat" panose="00000500000000000000" pitchFamily="2" charset="0"/>
                <a:sym typeface="Montserrat"/>
              </a:rPr>
              <a:t>Date</a:t>
            </a:r>
            <a:endParaRPr kumimoji="0" sz="133" b="0" i="0" u="none" strike="noStrike" kern="0" cap="none" spc="0" normalizeH="0" baseline="0" noProof="0">
              <a:ln>
                <a:noFill/>
              </a:ln>
              <a:solidFill>
                <a:srgbClr val="FFFFFF"/>
              </a:solidFill>
              <a:effectLst/>
              <a:uLnTx/>
              <a:uFillTx/>
              <a:latin typeface="Montserrat" panose="00000500000000000000" pitchFamily="2" charset="0"/>
              <a:sym typeface="Montserrat"/>
            </a:endParaRPr>
          </a:p>
        </p:txBody>
      </p:sp>
      <p:sp>
        <p:nvSpPr>
          <p:cNvPr id="10" name="TextBox 9">
            <a:extLst>
              <a:ext uri="{FF2B5EF4-FFF2-40B4-BE49-F238E27FC236}">
                <a16:creationId xmlns:a16="http://schemas.microsoft.com/office/drawing/2014/main" id="{E2C6B0D0-804A-72E5-00CA-79A27218CF7B}"/>
              </a:ext>
            </a:extLst>
          </p:cNvPr>
          <p:cNvSpPr txBox="1"/>
          <p:nvPr/>
        </p:nvSpPr>
        <p:spPr>
          <a:xfrm>
            <a:off x="560561" y="3152001"/>
            <a:ext cx="4793943" cy="276999"/>
          </a:xfrm>
          <a:prstGeom prst="rect">
            <a:avLst/>
          </a:prstGeom>
          <a:noFill/>
        </p:spPr>
        <p:txBody>
          <a:bodyPr wrap="square" lIns="36000" tIns="0" rIns="36000" bIns="0" rtlCol="0">
            <a:spAutoFit/>
          </a:bodyPr>
          <a:lstStyle/>
          <a:p>
            <a:r>
              <a:rPr lang="fr-FR" b="1" dirty="0">
                <a:solidFill>
                  <a:schemeClr val="accent1"/>
                </a:solidFill>
                <a:latin typeface="Montserrat" panose="00000500000000000000" pitchFamily="2" charset="0"/>
              </a:rPr>
              <a:t>Le mentorat</a:t>
            </a:r>
          </a:p>
        </p:txBody>
      </p:sp>
      <p:sp>
        <p:nvSpPr>
          <p:cNvPr id="11" name="TextBox 10">
            <a:extLst>
              <a:ext uri="{FF2B5EF4-FFF2-40B4-BE49-F238E27FC236}">
                <a16:creationId xmlns:a16="http://schemas.microsoft.com/office/drawing/2014/main" id="{4647CB53-CB79-8835-F21E-65BAC7FC0692}"/>
              </a:ext>
            </a:extLst>
          </p:cNvPr>
          <p:cNvSpPr txBox="1"/>
          <p:nvPr/>
        </p:nvSpPr>
        <p:spPr>
          <a:xfrm>
            <a:off x="6554803" y="3093184"/>
            <a:ext cx="3998608" cy="312628"/>
          </a:xfrm>
          <a:prstGeom prst="rect">
            <a:avLst/>
          </a:prstGeom>
          <a:noFill/>
        </p:spPr>
        <p:txBody>
          <a:bodyPr wrap="square" lIns="36000" tIns="0" rIns="36000" bIns="0" rtlCol="0" anchor="b">
            <a:noAutofit/>
          </a:bodyPr>
          <a:lstStyle/>
          <a:p>
            <a:r>
              <a:rPr lang="fr-FR" b="1" dirty="0">
                <a:solidFill>
                  <a:schemeClr val="accent1"/>
                </a:solidFill>
                <a:latin typeface="Montserrat" panose="00000500000000000000" pitchFamily="2" charset="0"/>
              </a:rPr>
              <a:t>Le parrainage</a:t>
            </a:r>
          </a:p>
        </p:txBody>
      </p:sp>
      <p:sp>
        <p:nvSpPr>
          <p:cNvPr id="12" name="Google Shape;147;p16">
            <a:extLst>
              <a:ext uri="{FF2B5EF4-FFF2-40B4-BE49-F238E27FC236}">
                <a16:creationId xmlns:a16="http://schemas.microsoft.com/office/drawing/2014/main" id="{9E3FEF37-EE6F-4064-5D4D-E21F5BB6B01E}"/>
              </a:ext>
            </a:extLst>
          </p:cNvPr>
          <p:cNvSpPr txBox="1">
            <a:spLocks/>
          </p:cNvSpPr>
          <p:nvPr/>
        </p:nvSpPr>
        <p:spPr>
          <a:xfrm>
            <a:off x="6243485" y="3560491"/>
            <a:ext cx="4992936" cy="2661379"/>
          </a:xfrm>
          <a:prstGeom prst="rect">
            <a:avLst/>
          </a:prstGeom>
          <a:noFill/>
          <a:ln>
            <a:noFill/>
          </a:ln>
        </p:spPr>
        <p:txBody>
          <a:bodyPr spcFirstLastPara="1" vert="horz" wrap="square" lIns="0" tIns="0" rIns="0" bIns="0" numCol="1" rtlCol="0" anchor="t" anchorCtr="0">
            <a:noAutofit/>
          </a:bodyPr>
          <a:lstStyle>
            <a:lvl1pPr marL="114300" indent="0" algn="l" defTabSz="914400" rtl="0" eaLnBrk="1" latinLnBrk="0" hangingPunct="1">
              <a:lnSpc>
                <a:spcPct val="120000"/>
              </a:lnSpc>
              <a:spcBef>
                <a:spcPct val="20000"/>
              </a:spcBef>
              <a:buClr>
                <a:srgbClr val="0092D2"/>
              </a:buClr>
              <a:buFont typeface="Arial"/>
              <a:buNone/>
              <a:defRPr lang="fr-FR" sz="1500" b="0" i="0" u="sng" kern="1500" baseline="0">
                <a:solidFill>
                  <a:srgbClr val="0092D2"/>
                </a:solidFill>
                <a:uFillTx/>
                <a:latin typeface="Oswald Bold"/>
                <a:ea typeface="+mn-ea"/>
                <a:cs typeface="Oswald Bold"/>
              </a:defRPr>
            </a:lvl1pPr>
            <a:lvl2pPr marL="582930" indent="-171450" algn="l" defTabSz="914400" rtl="0" eaLnBrk="1" latinLnBrk="0" hangingPunct="1">
              <a:lnSpc>
                <a:spcPct val="120000"/>
              </a:lnSpc>
              <a:spcBef>
                <a:spcPct val="20000"/>
              </a:spcBef>
              <a:buClr>
                <a:srgbClr val="0092D2"/>
              </a:buClr>
              <a:buFont typeface="Arial"/>
              <a:buChar char="•"/>
              <a:defRPr lang="fr-FR" sz="1200" b="0" i="0" u="none" kern="1500" baseline="0" dirty="0" smtClean="0">
                <a:solidFill>
                  <a:srgbClr val="505150"/>
                </a:solidFill>
                <a:uFillTx/>
                <a:latin typeface="Century Gothic"/>
                <a:ea typeface="+mn-ea"/>
                <a:cs typeface="Century Gothic"/>
              </a:defRPr>
            </a:lvl2pPr>
            <a:lvl3pPr marL="948690" indent="-171450" algn="l" defTabSz="914400" rtl="0" eaLnBrk="1" latinLnBrk="0" hangingPunct="1">
              <a:lnSpc>
                <a:spcPct val="120000"/>
              </a:lnSpc>
              <a:spcBef>
                <a:spcPct val="20000"/>
              </a:spcBef>
              <a:buClr>
                <a:srgbClr val="0092D2"/>
              </a:buClr>
              <a:buSzPct val="100000"/>
              <a:buFont typeface="Lucida Grande"/>
              <a:buChar char="-"/>
              <a:defRPr lang="fr-FR" sz="1200" b="0" i="0" u="none" kern="1500" baseline="0" dirty="0" smtClean="0">
                <a:solidFill>
                  <a:srgbClr val="505150"/>
                </a:solidFill>
                <a:uFillTx/>
                <a:latin typeface="Century Gothic"/>
                <a:ea typeface="+mn-ea"/>
                <a:cs typeface="Century Gothic"/>
              </a:defRPr>
            </a:lvl3pPr>
            <a:lvl4pPr marL="1223010" indent="-171450" algn="l" defTabSz="914400" rtl="0" eaLnBrk="1" latinLnBrk="0" hangingPunct="1">
              <a:lnSpc>
                <a:spcPct val="120000"/>
              </a:lnSpc>
              <a:spcBef>
                <a:spcPct val="20000"/>
              </a:spcBef>
              <a:buClr>
                <a:srgbClr val="0092D2"/>
              </a:buClr>
              <a:buFont typeface="Lucida Grande"/>
              <a:buChar char="&gt;"/>
              <a:defRPr lang="fr-FR" sz="1200" b="0" i="0" u="none" kern="1500" baseline="0" dirty="0" smtClean="0">
                <a:solidFill>
                  <a:srgbClr val="505150"/>
                </a:solidFill>
                <a:uFillTx/>
                <a:latin typeface="Century Gothic"/>
                <a:ea typeface="+mn-ea"/>
                <a:cs typeface="Century Gothic"/>
              </a:defRPr>
            </a:lvl4pPr>
            <a:lvl5pPr marL="1325880" indent="0" algn="l" defTabSz="914400" rtl="0" eaLnBrk="1" latinLnBrk="0" hangingPunct="1">
              <a:lnSpc>
                <a:spcPct val="120000"/>
              </a:lnSpc>
              <a:spcBef>
                <a:spcPct val="20000"/>
              </a:spcBef>
              <a:buClr>
                <a:srgbClr val="0092D2"/>
              </a:buClr>
              <a:buFont typeface="Arial"/>
              <a:buNone/>
              <a:defRPr lang="en-US" sz="1200" b="0" i="0" u="none" kern="1500" baseline="0" dirty="0">
                <a:solidFill>
                  <a:srgbClr val="505150"/>
                </a:solidFill>
                <a:uFillTx/>
                <a:latin typeface="Century Gothic"/>
                <a:ea typeface="+mn-ea"/>
                <a:cs typeface="Century Gothic"/>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651928" indent="-285750">
              <a:lnSpc>
                <a:spcPct val="115000"/>
              </a:lnSpc>
              <a:spcAft>
                <a:spcPts val="600"/>
              </a:spcAft>
              <a:buClr>
                <a:srgbClr val="000000"/>
              </a:buClr>
              <a:buSzPts val="1300"/>
              <a:buFont typeface="Arial" panose="020B0604020202020204" pitchFamily="34" charset="0"/>
              <a:buChar char="•"/>
            </a:pPr>
            <a:r>
              <a:rPr lang="fr-FR" sz="1200" u="none" dirty="0">
                <a:solidFill>
                  <a:schemeClr val="tx1"/>
                </a:solidFill>
                <a:latin typeface="Montserrat" panose="00000500000000000000" pitchFamily="2" charset="0"/>
                <a:sym typeface="Montserrat"/>
              </a:rPr>
              <a:t>Une </a:t>
            </a:r>
            <a:r>
              <a:rPr lang="fr-FR" sz="1200" b="1" u="none" dirty="0">
                <a:solidFill>
                  <a:schemeClr val="tx1"/>
                </a:solidFill>
                <a:latin typeface="Montserrat" panose="00000500000000000000" pitchFamily="2" charset="0"/>
                <a:sym typeface="Montserrat"/>
              </a:rPr>
              <a:t>durée d’accompagnement souvent plus longue </a:t>
            </a:r>
            <a:br>
              <a:rPr lang="fr-FR" sz="1200" b="1" u="none" dirty="0">
                <a:solidFill>
                  <a:schemeClr val="tx1"/>
                </a:solidFill>
                <a:latin typeface="Montserrat" panose="00000500000000000000" pitchFamily="2" charset="0"/>
                <a:sym typeface="Montserrat"/>
              </a:rPr>
            </a:br>
            <a:r>
              <a:rPr lang="fr-FR" sz="1200" u="none" dirty="0">
                <a:solidFill>
                  <a:schemeClr val="tx1"/>
                </a:solidFill>
                <a:latin typeface="Montserrat" panose="00000500000000000000" pitchFamily="2" charset="0"/>
                <a:sym typeface="Montserrat"/>
              </a:rPr>
              <a:t>(1 an de relation et plus)</a:t>
            </a:r>
          </a:p>
          <a:p>
            <a:pPr marL="651928" indent="-285750">
              <a:lnSpc>
                <a:spcPct val="115000"/>
              </a:lnSpc>
              <a:spcAft>
                <a:spcPts val="600"/>
              </a:spcAft>
              <a:buClr>
                <a:srgbClr val="000000"/>
              </a:buClr>
              <a:buSzPts val="1300"/>
              <a:buFont typeface="Arial" panose="020B0604020202020204" pitchFamily="34" charset="0"/>
              <a:buChar char="•"/>
            </a:pPr>
            <a:r>
              <a:rPr lang="fr-FR" sz="1200" b="1" u="none" dirty="0">
                <a:solidFill>
                  <a:schemeClr val="tx1"/>
                </a:solidFill>
                <a:latin typeface="Montserrat" panose="00000500000000000000" pitchFamily="2" charset="0"/>
                <a:ea typeface="Montserrat"/>
                <a:cs typeface="Montserrat"/>
                <a:sym typeface="Montserrat"/>
              </a:rPr>
              <a:t>Un lien socio-affectif </a:t>
            </a:r>
            <a:r>
              <a:rPr lang="fr-FR" sz="1200" u="none" dirty="0">
                <a:solidFill>
                  <a:schemeClr val="tx1"/>
                </a:solidFill>
                <a:latin typeface="Montserrat" panose="00000500000000000000" pitchFamily="2" charset="0"/>
                <a:ea typeface="Montserrat"/>
                <a:cs typeface="Montserrat"/>
                <a:sym typeface="Montserrat"/>
              </a:rPr>
              <a:t>: création d’un ancrage supplémentaire via des moments partagés hors-les-murs en présentiel, soutien à l’ouverture socio-culturelle</a:t>
            </a:r>
          </a:p>
          <a:p>
            <a:pPr marL="651928" indent="-285750">
              <a:lnSpc>
                <a:spcPct val="115000"/>
              </a:lnSpc>
              <a:spcAft>
                <a:spcPts val="600"/>
              </a:spcAft>
              <a:buClr>
                <a:srgbClr val="000000"/>
              </a:buClr>
              <a:buSzPts val="1300"/>
              <a:buFont typeface="Arial" panose="020B0604020202020204" pitchFamily="34" charset="0"/>
              <a:buChar char="•"/>
            </a:pPr>
            <a:r>
              <a:rPr lang="fr-FR" sz="1200" u="none" dirty="0">
                <a:solidFill>
                  <a:schemeClr val="tx1"/>
                </a:solidFill>
                <a:latin typeface="Montserrat" panose="00000500000000000000" pitchFamily="2" charset="0"/>
                <a:ea typeface="Montserrat"/>
                <a:cs typeface="Montserrat"/>
                <a:sym typeface="Montserrat"/>
              </a:rPr>
              <a:t>Un accompagnement qui peut </a:t>
            </a:r>
            <a:r>
              <a:rPr lang="fr-FR" sz="1200" b="1" u="none" dirty="0">
                <a:solidFill>
                  <a:schemeClr val="tx1"/>
                </a:solidFill>
                <a:latin typeface="Montserrat" panose="00000500000000000000" pitchFamily="2" charset="0"/>
                <a:ea typeface="Montserrat"/>
                <a:cs typeface="Montserrat"/>
                <a:sym typeface="Montserrat"/>
              </a:rPr>
              <a:t>démarrer tout petit</a:t>
            </a:r>
            <a:endParaRPr lang="fr-FR" sz="1200" u="none" dirty="0">
              <a:solidFill>
                <a:schemeClr val="tx1"/>
              </a:solidFill>
              <a:latin typeface="Montserrat" panose="00000500000000000000" pitchFamily="2" charset="0"/>
              <a:ea typeface="Montserrat"/>
              <a:cs typeface="Montserrat"/>
              <a:sym typeface="Montserrat"/>
            </a:endParaRPr>
          </a:p>
        </p:txBody>
      </p:sp>
      <p:cxnSp>
        <p:nvCxnSpPr>
          <p:cNvPr id="13" name="Straight Connector 12">
            <a:extLst>
              <a:ext uri="{FF2B5EF4-FFF2-40B4-BE49-F238E27FC236}">
                <a16:creationId xmlns:a16="http://schemas.microsoft.com/office/drawing/2014/main" id="{C9552CD7-ED12-FEAD-930E-EC97FBAB9C21}"/>
              </a:ext>
            </a:extLst>
          </p:cNvPr>
          <p:cNvCxnSpPr>
            <a:cxnSpLocks/>
          </p:cNvCxnSpPr>
          <p:nvPr/>
        </p:nvCxnSpPr>
        <p:spPr>
          <a:xfrm>
            <a:off x="560561" y="3462916"/>
            <a:ext cx="11115502"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ZoneTexte 16">
            <a:extLst>
              <a:ext uri="{FF2B5EF4-FFF2-40B4-BE49-F238E27FC236}">
                <a16:creationId xmlns:a16="http://schemas.microsoft.com/office/drawing/2014/main" id="{93424349-79DA-B2E0-4AE6-7F4DA5FBF997}"/>
              </a:ext>
            </a:extLst>
          </p:cNvPr>
          <p:cNvSpPr txBox="1"/>
          <p:nvPr/>
        </p:nvSpPr>
        <p:spPr>
          <a:xfrm>
            <a:off x="460375" y="1839628"/>
            <a:ext cx="11168679" cy="570284"/>
          </a:xfrm>
          <a:prstGeom prst="rect">
            <a:avLst/>
          </a:prstGeom>
          <a:noFill/>
        </p:spPr>
        <p:txBody>
          <a:bodyPr wrap="square">
            <a:spAutoFit/>
          </a:bodyPr>
          <a:lstStyle/>
          <a:p>
            <a:pPr marL="194728">
              <a:lnSpc>
                <a:spcPct val="115000"/>
              </a:lnSpc>
              <a:spcAft>
                <a:spcPts val="600"/>
              </a:spcAft>
              <a:buClr>
                <a:srgbClr val="000000"/>
              </a:buClr>
              <a:buSzPts val="1300"/>
            </a:pPr>
            <a:r>
              <a:rPr lang="fr-FR" sz="1400" b="0" u="none" dirty="0">
                <a:solidFill>
                  <a:schemeClr val="tx1"/>
                </a:solidFill>
                <a:latin typeface="Montserrat" panose="00000500000000000000" pitchFamily="2" charset="0"/>
                <a:ea typeface="Montserrat"/>
                <a:cs typeface="Montserrat"/>
                <a:sym typeface="Montserrat"/>
              </a:rPr>
              <a:t>Une</a:t>
            </a:r>
            <a:r>
              <a:rPr lang="fr-FR" sz="1400" b="0" u="none" dirty="0">
                <a:solidFill>
                  <a:schemeClr val="accent1"/>
                </a:solidFill>
                <a:latin typeface="Montserrat" panose="00000500000000000000" pitchFamily="2" charset="0"/>
                <a:ea typeface="Montserrat"/>
                <a:cs typeface="Montserrat"/>
                <a:sym typeface="Montserrat"/>
              </a:rPr>
              <a:t> </a:t>
            </a:r>
            <a:r>
              <a:rPr lang="fr-FR" sz="1400" b="1" u="none" dirty="0">
                <a:solidFill>
                  <a:schemeClr val="accent1"/>
                </a:solidFill>
                <a:latin typeface="Montserrat" panose="00000500000000000000" pitchFamily="2" charset="0"/>
                <a:ea typeface="Montserrat"/>
                <a:cs typeface="Montserrat"/>
                <a:sym typeface="Montserrat"/>
              </a:rPr>
              <a:t>relation interpersonnelle, bénévole, sur le moyen-long terme</a:t>
            </a:r>
            <a:r>
              <a:rPr lang="fr-FR" sz="1400" b="0" u="none" dirty="0">
                <a:solidFill>
                  <a:schemeClr val="tx1"/>
                </a:solidFill>
                <a:latin typeface="Montserrat" panose="00000500000000000000" pitchFamily="2" charset="0"/>
                <a:ea typeface="Montserrat"/>
                <a:cs typeface="Montserrat"/>
                <a:sym typeface="Montserrat"/>
              </a:rPr>
              <a:t>, entre un jeune et un mentor/parrain, basée sur les besoins du jeune, encadrée par une structure professionnelle (souvent une association)</a:t>
            </a:r>
            <a:endParaRPr lang="fr-FR" sz="1400" u="none" dirty="0">
              <a:solidFill>
                <a:schemeClr val="tx1"/>
              </a:solidFill>
              <a:latin typeface="Montserrat" panose="00000500000000000000" pitchFamily="2" charset="0"/>
              <a:ea typeface="Montserrat"/>
              <a:cs typeface="Montserrat"/>
              <a:sym typeface="Montserrat"/>
            </a:endParaRPr>
          </a:p>
        </p:txBody>
      </p:sp>
      <p:grpSp>
        <p:nvGrpSpPr>
          <p:cNvPr id="2" name="Group 1">
            <a:extLst>
              <a:ext uri="{FF2B5EF4-FFF2-40B4-BE49-F238E27FC236}">
                <a16:creationId xmlns:a16="http://schemas.microsoft.com/office/drawing/2014/main" id="{28AE9BAB-D8AA-8641-0E64-1813057802B2}"/>
              </a:ext>
            </a:extLst>
          </p:cNvPr>
          <p:cNvGrpSpPr/>
          <p:nvPr/>
        </p:nvGrpSpPr>
        <p:grpSpPr>
          <a:xfrm>
            <a:off x="10834783" y="2704699"/>
            <a:ext cx="634077" cy="724301"/>
            <a:chOff x="5095875" y="3905250"/>
            <a:chExt cx="803275" cy="917575"/>
          </a:xfrm>
          <a:solidFill>
            <a:schemeClr val="accent1"/>
          </a:solidFill>
        </p:grpSpPr>
        <p:sp>
          <p:nvSpPr>
            <p:cNvPr id="3" name="Freeform 32">
              <a:extLst>
                <a:ext uri="{FF2B5EF4-FFF2-40B4-BE49-F238E27FC236}">
                  <a16:creationId xmlns:a16="http://schemas.microsoft.com/office/drawing/2014/main" id="{C02E12D5-8B81-2052-D019-1F3F5D58BA37}"/>
                </a:ext>
              </a:extLst>
            </p:cNvPr>
            <p:cNvSpPr>
              <a:spLocks noEditPoints="1"/>
            </p:cNvSpPr>
            <p:nvPr/>
          </p:nvSpPr>
          <p:spPr bwMode="auto">
            <a:xfrm>
              <a:off x="5095875" y="3905250"/>
              <a:ext cx="346075" cy="917575"/>
            </a:xfrm>
            <a:custGeom>
              <a:avLst/>
              <a:gdLst>
                <a:gd name="T0" fmla="*/ 120 w 218"/>
                <a:gd name="T1" fmla="*/ 2 h 578"/>
                <a:gd name="T2" fmla="*/ 146 w 218"/>
                <a:gd name="T3" fmla="*/ 16 h 578"/>
                <a:gd name="T4" fmla="*/ 160 w 218"/>
                <a:gd name="T5" fmla="*/ 42 h 578"/>
                <a:gd name="T6" fmla="*/ 160 w 218"/>
                <a:gd name="T7" fmla="*/ 64 h 578"/>
                <a:gd name="T8" fmla="*/ 146 w 218"/>
                <a:gd name="T9" fmla="*/ 90 h 578"/>
                <a:gd name="T10" fmla="*/ 120 w 218"/>
                <a:gd name="T11" fmla="*/ 104 h 578"/>
                <a:gd name="T12" fmla="*/ 98 w 218"/>
                <a:gd name="T13" fmla="*/ 104 h 578"/>
                <a:gd name="T14" fmla="*/ 72 w 218"/>
                <a:gd name="T15" fmla="*/ 90 h 578"/>
                <a:gd name="T16" fmla="*/ 58 w 218"/>
                <a:gd name="T17" fmla="*/ 64 h 578"/>
                <a:gd name="T18" fmla="*/ 58 w 218"/>
                <a:gd name="T19" fmla="*/ 42 h 578"/>
                <a:gd name="T20" fmla="*/ 72 w 218"/>
                <a:gd name="T21" fmla="*/ 16 h 578"/>
                <a:gd name="T22" fmla="*/ 98 w 218"/>
                <a:gd name="T23" fmla="*/ 2 h 578"/>
                <a:gd name="T24" fmla="*/ 168 w 218"/>
                <a:gd name="T25" fmla="*/ 552 h 578"/>
                <a:gd name="T26" fmla="*/ 162 w 218"/>
                <a:gd name="T27" fmla="*/ 570 h 578"/>
                <a:gd name="T28" fmla="*/ 142 w 218"/>
                <a:gd name="T29" fmla="*/ 578 h 578"/>
                <a:gd name="T30" fmla="*/ 124 w 218"/>
                <a:gd name="T31" fmla="*/ 570 h 578"/>
                <a:gd name="T32" fmla="*/ 116 w 218"/>
                <a:gd name="T33" fmla="*/ 326 h 578"/>
                <a:gd name="T34" fmla="*/ 102 w 218"/>
                <a:gd name="T35" fmla="*/ 552 h 578"/>
                <a:gd name="T36" fmla="*/ 86 w 218"/>
                <a:gd name="T37" fmla="*/ 576 h 578"/>
                <a:gd name="T38" fmla="*/ 76 w 218"/>
                <a:gd name="T39" fmla="*/ 578 h 578"/>
                <a:gd name="T40" fmla="*/ 52 w 218"/>
                <a:gd name="T41" fmla="*/ 562 h 578"/>
                <a:gd name="T42" fmla="*/ 50 w 218"/>
                <a:gd name="T43" fmla="*/ 188 h 578"/>
                <a:gd name="T44" fmla="*/ 50 w 218"/>
                <a:gd name="T45" fmla="*/ 186 h 578"/>
                <a:gd name="T46" fmla="*/ 44 w 218"/>
                <a:gd name="T47" fmla="*/ 182 h 578"/>
                <a:gd name="T48" fmla="*/ 40 w 218"/>
                <a:gd name="T49" fmla="*/ 186 h 578"/>
                <a:gd name="T50" fmla="*/ 40 w 218"/>
                <a:gd name="T51" fmla="*/ 324 h 578"/>
                <a:gd name="T52" fmla="*/ 28 w 218"/>
                <a:gd name="T53" fmla="*/ 342 h 578"/>
                <a:gd name="T54" fmla="*/ 20 w 218"/>
                <a:gd name="T55" fmla="*/ 344 h 578"/>
                <a:gd name="T56" fmla="*/ 2 w 218"/>
                <a:gd name="T57" fmla="*/ 332 h 578"/>
                <a:gd name="T58" fmla="*/ 0 w 218"/>
                <a:gd name="T59" fmla="*/ 138 h 578"/>
                <a:gd name="T60" fmla="*/ 6 w 218"/>
                <a:gd name="T61" fmla="*/ 124 h 578"/>
                <a:gd name="T62" fmla="*/ 198 w 218"/>
                <a:gd name="T63" fmla="*/ 118 h 578"/>
                <a:gd name="T64" fmla="*/ 206 w 218"/>
                <a:gd name="T65" fmla="*/ 120 h 578"/>
                <a:gd name="T66" fmla="*/ 218 w 218"/>
                <a:gd name="T67" fmla="*/ 138 h 578"/>
                <a:gd name="T68" fmla="*/ 218 w 218"/>
                <a:gd name="T69" fmla="*/ 324 h 578"/>
                <a:gd name="T70" fmla="*/ 206 w 218"/>
                <a:gd name="T71" fmla="*/ 342 h 578"/>
                <a:gd name="T72" fmla="*/ 198 w 218"/>
                <a:gd name="T73" fmla="*/ 344 h 578"/>
                <a:gd name="T74" fmla="*/ 180 w 218"/>
                <a:gd name="T75" fmla="*/ 332 h 578"/>
                <a:gd name="T76" fmla="*/ 178 w 218"/>
                <a:gd name="T77" fmla="*/ 188 h 578"/>
                <a:gd name="T78" fmla="*/ 178 w 218"/>
                <a:gd name="T79" fmla="*/ 184 h 578"/>
                <a:gd name="T80" fmla="*/ 170 w 218"/>
                <a:gd name="T81" fmla="*/ 184 h 578"/>
                <a:gd name="T82" fmla="*/ 168 w 218"/>
                <a:gd name="T83" fmla="*/ 188 h 578"/>
                <a:gd name="T84" fmla="*/ 168 w 218"/>
                <a:gd name="T85" fmla="*/ 55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8" h="578">
                  <a:moveTo>
                    <a:pt x="110" y="0"/>
                  </a:moveTo>
                  <a:lnTo>
                    <a:pt x="110" y="0"/>
                  </a:lnTo>
                  <a:lnTo>
                    <a:pt x="120" y="2"/>
                  </a:lnTo>
                  <a:lnTo>
                    <a:pt x="130" y="6"/>
                  </a:lnTo>
                  <a:lnTo>
                    <a:pt x="138" y="10"/>
                  </a:lnTo>
                  <a:lnTo>
                    <a:pt x="146" y="16"/>
                  </a:lnTo>
                  <a:lnTo>
                    <a:pt x="152" y="24"/>
                  </a:lnTo>
                  <a:lnTo>
                    <a:pt x="158" y="32"/>
                  </a:lnTo>
                  <a:lnTo>
                    <a:pt x="160" y="42"/>
                  </a:lnTo>
                  <a:lnTo>
                    <a:pt x="162" y="54"/>
                  </a:lnTo>
                  <a:lnTo>
                    <a:pt x="162" y="54"/>
                  </a:lnTo>
                  <a:lnTo>
                    <a:pt x="160" y="64"/>
                  </a:lnTo>
                  <a:lnTo>
                    <a:pt x="158" y="74"/>
                  </a:lnTo>
                  <a:lnTo>
                    <a:pt x="152" y="82"/>
                  </a:lnTo>
                  <a:lnTo>
                    <a:pt x="146" y="90"/>
                  </a:lnTo>
                  <a:lnTo>
                    <a:pt x="138" y="96"/>
                  </a:lnTo>
                  <a:lnTo>
                    <a:pt x="130" y="102"/>
                  </a:lnTo>
                  <a:lnTo>
                    <a:pt x="120" y="104"/>
                  </a:lnTo>
                  <a:lnTo>
                    <a:pt x="110" y="106"/>
                  </a:lnTo>
                  <a:lnTo>
                    <a:pt x="110" y="106"/>
                  </a:lnTo>
                  <a:lnTo>
                    <a:pt x="98" y="104"/>
                  </a:lnTo>
                  <a:lnTo>
                    <a:pt x="88" y="102"/>
                  </a:lnTo>
                  <a:lnTo>
                    <a:pt x="80" y="96"/>
                  </a:lnTo>
                  <a:lnTo>
                    <a:pt x="72" y="90"/>
                  </a:lnTo>
                  <a:lnTo>
                    <a:pt x="66" y="82"/>
                  </a:lnTo>
                  <a:lnTo>
                    <a:pt x="62" y="74"/>
                  </a:lnTo>
                  <a:lnTo>
                    <a:pt x="58" y="64"/>
                  </a:lnTo>
                  <a:lnTo>
                    <a:pt x="56" y="54"/>
                  </a:lnTo>
                  <a:lnTo>
                    <a:pt x="56" y="54"/>
                  </a:lnTo>
                  <a:lnTo>
                    <a:pt x="58" y="42"/>
                  </a:lnTo>
                  <a:lnTo>
                    <a:pt x="62" y="32"/>
                  </a:lnTo>
                  <a:lnTo>
                    <a:pt x="66" y="24"/>
                  </a:lnTo>
                  <a:lnTo>
                    <a:pt x="72" y="16"/>
                  </a:lnTo>
                  <a:lnTo>
                    <a:pt x="80" y="10"/>
                  </a:lnTo>
                  <a:lnTo>
                    <a:pt x="88" y="6"/>
                  </a:lnTo>
                  <a:lnTo>
                    <a:pt x="98" y="2"/>
                  </a:lnTo>
                  <a:lnTo>
                    <a:pt x="110" y="0"/>
                  </a:lnTo>
                  <a:lnTo>
                    <a:pt x="110" y="0"/>
                  </a:lnTo>
                  <a:close/>
                  <a:moveTo>
                    <a:pt x="168" y="552"/>
                  </a:moveTo>
                  <a:lnTo>
                    <a:pt x="168" y="552"/>
                  </a:lnTo>
                  <a:lnTo>
                    <a:pt x="166" y="562"/>
                  </a:lnTo>
                  <a:lnTo>
                    <a:pt x="162" y="570"/>
                  </a:lnTo>
                  <a:lnTo>
                    <a:pt x="152" y="576"/>
                  </a:lnTo>
                  <a:lnTo>
                    <a:pt x="142" y="578"/>
                  </a:lnTo>
                  <a:lnTo>
                    <a:pt x="142" y="578"/>
                  </a:lnTo>
                  <a:lnTo>
                    <a:pt x="142" y="578"/>
                  </a:lnTo>
                  <a:lnTo>
                    <a:pt x="132" y="576"/>
                  </a:lnTo>
                  <a:lnTo>
                    <a:pt x="124" y="570"/>
                  </a:lnTo>
                  <a:lnTo>
                    <a:pt x="118" y="562"/>
                  </a:lnTo>
                  <a:lnTo>
                    <a:pt x="116" y="552"/>
                  </a:lnTo>
                  <a:lnTo>
                    <a:pt x="116" y="326"/>
                  </a:lnTo>
                  <a:lnTo>
                    <a:pt x="102" y="326"/>
                  </a:lnTo>
                  <a:lnTo>
                    <a:pt x="102" y="552"/>
                  </a:lnTo>
                  <a:lnTo>
                    <a:pt x="102" y="552"/>
                  </a:lnTo>
                  <a:lnTo>
                    <a:pt x="100" y="562"/>
                  </a:lnTo>
                  <a:lnTo>
                    <a:pt x="94" y="570"/>
                  </a:lnTo>
                  <a:lnTo>
                    <a:pt x="86" y="576"/>
                  </a:lnTo>
                  <a:lnTo>
                    <a:pt x="76" y="578"/>
                  </a:lnTo>
                  <a:lnTo>
                    <a:pt x="76" y="578"/>
                  </a:lnTo>
                  <a:lnTo>
                    <a:pt x="76" y="578"/>
                  </a:lnTo>
                  <a:lnTo>
                    <a:pt x="66" y="576"/>
                  </a:lnTo>
                  <a:lnTo>
                    <a:pt x="58" y="570"/>
                  </a:lnTo>
                  <a:lnTo>
                    <a:pt x="52" y="562"/>
                  </a:lnTo>
                  <a:lnTo>
                    <a:pt x="50" y="552"/>
                  </a:lnTo>
                  <a:lnTo>
                    <a:pt x="50" y="552"/>
                  </a:lnTo>
                  <a:lnTo>
                    <a:pt x="50" y="188"/>
                  </a:lnTo>
                  <a:lnTo>
                    <a:pt x="50" y="188"/>
                  </a:lnTo>
                  <a:lnTo>
                    <a:pt x="50" y="186"/>
                  </a:lnTo>
                  <a:lnTo>
                    <a:pt x="50" y="186"/>
                  </a:lnTo>
                  <a:lnTo>
                    <a:pt x="48" y="184"/>
                  </a:lnTo>
                  <a:lnTo>
                    <a:pt x="44" y="182"/>
                  </a:lnTo>
                  <a:lnTo>
                    <a:pt x="44" y="182"/>
                  </a:lnTo>
                  <a:lnTo>
                    <a:pt x="42" y="184"/>
                  </a:lnTo>
                  <a:lnTo>
                    <a:pt x="40" y="186"/>
                  </a:lnTo>
                  <a:lnTo>
                    <a:pt x="40" y="186"/>
                  </a:lnTo>
                  <a:lnTo>
                    <a:pt x="40" y="188"/>
                  </a:lnTo>
                  <a:lnTo>
                    <a:pt x="40" y="324"/>
                  </a:lnTo>
                  <a:lnTo>
                    <a:pt x="40" y="324"/>
                  </a:lnTo>
                  <a:lnTo>
                    <a:pt x="38" y="332"/>
                  </a:lnTo>
                  <a:lnTo>
                    <a:pt x="34" y="338"/>
                  </a:lnTo>
                  <a:lnTo>
                    <a:pt x="28" y="342"/>
                  </a:lnTo>
                  <a:lnTo>
                    <a:pt x="20" y="344"/>
                  </a:lnTo>
                  <a:lnTo>
                    <a:pt x="20" y="344"/>
                  </a:lnTo>
                  <a:lnTo>
                    <a:pt x="20" y="344"/>
                  </a:lnTo>
                  <a:lnTo>
                    <a:pt x="12" y="342"/>
                  </a:lnTo>
                  <a:lnTo>
                    <a:pt x="6" y="338"/>
                  </a:lnTo>
                  <a:lnTo>
                    <a:pt x="2" y="332"/>
                  </a:lnTo>
                  <a:lnTo>
                    <a:pt x="0" y="324"/>
                  </a:lnTo>
                  <a:lnTo>
                    <a:pt x="0" y="324"/>
                  </a:lnTo>
                  <a:lnTo>
                    <a:pt x="0" y="138"/>
                  </a:lnTo>
                  <a:lnTo>
                    <a:pt x="0" y="138"/>
                  </a:lnTo>
                  <a:lnTo>
                    <a:pt x="2" y="130"/>
                  </a:lnTo>
                  <a:lnTo>
                    <a:pt x="6" y="124"/>
                  </a:lnTo>
                  <a:lnTo>
                    <a:pt x="12" y="120"/>
                  </a:lnTo>
                  <a:lnTo>
                    <a:pt x="20" y="118"/>
                  </a:lnTo>
                  <a:lnTo>
                    <a:pt x="198" y="118"/>
                  </a:lnTo>
                  <a:lnTo>
                    <a:pt x="198" y="118"/>
                  </a:lnTo>
                  <a:lnTo>
                    <a:pt x="198" y="118"/>
                  </a:lnTo>
                  <a:lnTo>
                    <a:pt x="206" y="120"/>
                  </a:lnTo>
                  <a:lnTo>
                    <a:pt x="212" y="124"/>
                  </a:lnTo>
                  <a:lnTo>
                    <a:pt x="216" y="130"/>
                  </a:lnTo>
                  <a:lnTo>
                    <a:pt x="218" y="138"/>
                  </a:lnTo>
                  <a:lnTo>
                    <a:pt x="218" y="138"/>
                  </a:lnTo>
                  <a:lnTo>
                    <a:pt x="218" y="324"/>
                  </a:lnTo>
                  <a:lnTo>
                    <a:pt x="218" y="324"/>
                  </a:lnTo>
                  <a:lnTo>
                    <a:pt x="216" y="332"/>
                  </a:lnTo>
                  <a:lnTo>
                    <a:pt x="212" y="338"/>
                  </a:lnTo>
                  <a:lnTo>
                    <a:pt x="206" y="342"/>
                  </a:lnTo>
                  <a:lnTo>
                    <a:pt x="198" y="344"/>
                  </a:lnTo>
                  <a:lnTo>
                    <a:pt x="198" y="344"/>
                  </a:lnTo>
                  <a:lnTo>
                    <a:pt x="198" y="344"/>
                  </a:lnTo>
                  <a:lnTo>
                    <a:pt x="190" y="342"/>
                  </a:lnTo>
                  <a:lnTo>
                    <a:pt x="184" y="338"/>
                  </a:lnTo>
                  <a:lnTo>
                    <a:pt x="180" y="332"/>
                  </a:lnTo>
                  <a:lnTo>
                    <a:pt x="178" y="324"/>
                  </a:lnTo>
                  <a:lnTo>
                    <a:pt x="178" y="188"/>
                  </a:lnTo>
                  <a:lnTo>
                    <a:pt x="178" y="188"/>
                  </a:lnTo>
                  <a:lnTo>
                    <a:pt x="178" y="186"/>
                  </a:lnTo>
                  <a:lnTo>
                    <a:pt x="178" y="186"/>
                  </a:lnTo>
                  <a:lnTo>
                    <a:pt x="178" y="184"/>
                  </a:lnTo>
                  <a:lnTo>
                    <a:pt x="174" y="182"/>
                  </a:lnTo>
                  <a:lnTo>
                    <a:pt x="174" y="182"/>
                  </a:lnTo>
                  <a:lnTo>
                    <a:pt x="170" y="184"/>
                  </a:lnTo>
                  <a:lnTo>
                    <a:pt x="168" y="186"/>
                  </a:lnTo>
                  <a:lnTo>
                    <a:pt x="168" y="186"/>
                  </a:lnTo>
                  <a:lnTo>
                    <a:pt x="168" y="188"/>
                  </a:lnTo>
                  <a:lnTo>
                    <a:pt x="168" y="188"/>
                  </a:lnTo>
                  <a:lnTo>
                    <a:pt x="168" y="552"/>
                  </a:lnTo>
                  <a:lnTo>
                    <a:pt x="168" y="55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schemeClr val="accent1"/>
                </a:solidFill>
              </a:endParaRPr>
            </a:p>
          </p:txBody>
        </p:sp>
        <p:sp>
          <p:nvSpPr>
            <p:cNvPr id="4" name="Freeform 33">
              <a:extLst>
                <a:ext uri="{FF2B5EF4-FFF2-40B4-BE49-F238E27FC236}">
                  <a16:creationId xmlns:a16="http://schemas.microsoft.com/office/drawing/2014/main" id="{F17F7234-948A-DC13-99C5-B9B5D9DD69E4}"/>
                </a:ext>
              </a:extLst>
            </p:cNvPr>
            <p:cNvSpPr>
              <a:spLocks noEditPoints="1"/>
            </p:cNvSpPr>
            <p:nvPr/>
          </p:nvSpPr>
          <p:spPr bwMode="auto">
            <a:xfrm>
              <a:off x="5394325" y="4311650"/>
              <a:ext cx="342900" cy="511175"/>
            </a:xfrm>
            <a:custGeom>
              <a:avLst/>
              <a:gdLst>
                <a:gd name="T0" fmla="*/ 156 w 216"/>
                <a:gd name="T1" fmla="*/ 304 h 322"/>
                <a:gd name="T2" fmla="*/ 152 w 216"/>
                <a:gd name="T3" fmla="*/ 316 h 322"/>
                <a:gd name="T4" fmla="*/ 140 w 216"/>
                <a:gd name="T5" fmla="*/ 322 h 322"/>
                <a:gd name="T6" fmla="*/ 140 w 216"/>
                <a:gd name="T7" fmla="*/ 322 h 322"/>
                <a:gd name="T8" fmla="*/ 126 w 216"/>
                <a:gd name="T9" fmla="*/ 316 h 322"/>
                <a:gd name="T10" fmla="*/ 122 w 216"/>
                <a:gd name="T11" fmla="*/ 304 h 322"/>
                <a:gd name="T12" fmla="*/ 112 w 216"/>
                <a:gd name="T13" fmla="*/ 200 h 322"/>
                <a:gd name="T14" fmla="*/ 112 w 216"/>
                <a:gd name="T15" fmla="*/ 304 h 322"/>
                <a:gd name="T16" fmla="*/ 106 w 216"/>
                <a:gd name="T17" fmla="*/ 316 h 322"/>
                <a:gd name="T18" fmla="*/ 94 w 216"/>
                <a:gd name="T19" fmla="*/ 322 h 322"/>
                <a:gd name="T20" fmla="*/ 94 w 216"/>
                <a:gd name="T21" fmla="*/ 322 h 322"/>
                <a:gd name="T22" fmla="*/ 80 w 216"/>
                <a:gd name="T23" fmla="*/ 316 h 322"/>
                <a:gd name="T24" fmla="*/ 76 w 216"/>
                <a:gd name="T25" fmla="*/ 304 h 322"/>
                <a:gd name="T26" fmla="*/ 76 w 216"/>
                <a:gd name="T27" fmla="*/ 142 h 322"/>
                <a:gd name="T28" fmla="*/ 12 w 216"/>
                <a:gd name="T29" fmla="*/ 88 h 322"/>
                <a:gd name="T30" fmla="*/ 4 w 216"/>
                <a:gd name="T31" fmla="*/ 82 h 322"/>
                <a:gd name="T32" fmla="*/ 0 w 216"/>
                <a:gd name="T33" fmla="*/ 68 h 322"/>
                <a:gd name="T34" fmla="*/ 6 w 216"/>
                <a:gd name="T35" fmla="*/ 58 h 322"/>
                <a:gd name="T36" fmla="*/ 20 w 216"/>
                <a:gd name="T37" fmla="*/ 54 h 322"/>
                <a:gd name="T38" fmla="*/ 28 w 216"/>
                <a:gd name="T39" fmla="*/ 58 h 322"/>
                <a:gd name="T40" fmla="*/ 82 w 216"/>
                <a:gd name="T41" fmla="*/ 88 h 322"/>
                <a:gd name="T42" fmla="*/ 144 w 216"/>
                <a:gd name="T43" fmla="*/ 88 h 322"/>
                <a:gd name="T44" fmla="*/ 148 w 216"/>
                <a:gd name="T45" fmla="*/ 88 h 322"/>
                <a:gd name="T46" fmla="*/ 158 w 216"/>
                <a:gd name="T47" fmla="*/ 90 h 322"/>
                <a:gd name="T48" fmla="*/ 212 w 216"/>
                <a:gd name="T49" fmla="*/ 158 h 322"/>
                <a:gd name="T50" fmla="*/ 216 w 216"/>
                <a:gd name="T51" fmla="*/ 166 h 322"/>
                <a:gd name="T52" fmla="*/ 214 w 216"/>
                <a:gd name="T53" fmla="*/ 178 h 322"/>
                <a:gd name="T54" fmla="*/ 206 w 216"/>
                <a:gd name="T55" fmla="*/ 184 h 322"/>
                <a:gd name="T56" fmla="*/ 192 w 216"/>
                <a:gd name="T57" fmla="*/ 182 h 322"/>
                <a:gd name="T58" fmla="*/ 156 w 216"/>
                <a:gd name="T59" fmla="*/ 142 h 322"/>
                <a:gd name="T60" fmla="*/ 156 w 216"/>
                <a:gd name="T61" fmla="*/ 304 h 322"/>
                <a:gd name="T62" fmla="*/ 116 w 216"/>
                <a:gd name="T63" fmla="*/ 0 h 322"/>
                <a:gd name="T64" fmla="*/ 124 w 216"/>
                <a:gd name="T65" fmla="*/ 0 h 322"/>
                <a:gd name="T66" fmla="*/ 138 w 216"/>
                <a:gd name="T67" fmla="*/ 6 h 322"/>
                <a:gd name="T68" fmla="*/ 150 w 216"/>
                <a:gd name="T69" fmla="*/ 16 h 322"/>
                <a:gd name="T70" fmla="*/ 156 w 216"/>
                <a:gd name="T71" fmla="*/ 30 h 322"/>
                <a:gd name="T72" fmla="*/ 156 w 216"/>
                <a:gd name="T73" fmla="*/ 38 h 322"/>
                <a:gd name="T74" fmla="*/ 154 w 216"/>
                <a:gd name="T75" fmla="*/ 54 h 322"/>
                <a:gd name="T76" fmla="*/ 144 w 216"/>
                <a:gd name="T77" fmla="*/ 68 h 322"/>
                <a:gd name="T78" fmla="*/ 132 w 216"/>
                <a:gd name="T79" fmla="*/ 76 h 322"/>
                <a:gd name="T80" fmla="*/ 116 w 216"/>
                <a:gd name="T81" fmla="*/ 78 h 322"/>
                <a:gd name="T82" fmla="*/ 108 w 216"/>
                <a:gd name="T83" fmla="*/ 78 h 322"/>
                <a:gd name="T84" fmla="*/ 94 w 216"/>
                <a:gd name="T85" fmla="*/ 72 h 322"/>
                <a:gd name="T86" fmla="*/ 84 w 216"/>
                <a:gd name="T87" fmla="*/ 62 h 322"/>
                <a:gd name="T88" fmla="*/ 78 w 216"/>
                <a:gd name="T89" fmla="*/ 48 h 322"/>
                <a:gd name="T90" fmla="*/ 76 w 216"/>
                <a:gd name="T91" fmla="*/ 38 h 322"/>
                <a:gd name="T92" fmla="*/ 80 w 216"/>
                <a:gd name="T93" fmla="*/ 24 h 322"/>
                <a:gd name="T94" fmla="*/ 88 w 216"/>
                <a:gd name="T95" fmla="*/ 10 h 322"/>
                <a:gd name="T96" fmla="*/ 100 w 216"/>
                <a:gd name="T97" fmla="*/ 2 h 322"/>
                <a:gd name="T98" fmla="*/ 116 w 216"/>
                <a:gd name="T99" fmla="*/ 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6" h="322">
                  <a:moveTo>
                    <a:pt x="156" y="304"/>
                  </a:moveTo>
                  <a:lnTo>
                    <a:pt x="156" y="304"/>
                  </a:lnTo>
                  <a:lnTo>
                    <a:pt x="156" y="310"/>
                  </a:lnTo>
                  <a:lnTo>
                    <a:pt x="152" y="316"/>
                  </a:lnTo>
                  <a:lnTo>
                    <a:pt x="146" y="320"/>
                  </a:lnTo>
                  <a:lnTo>
                    <a:pt x="140" y="322"/>
                  </a:lnTo>
                  <a:lnTo>
                    <a:pt x="140" y="322"/>
                  </a:lnTo>
                  <a:lnTo>
                    <a:pt x="140" y="322"/>
                  </a:lnTo>
                  <a:lnTo>
                    <a:pt x="132" y="320"/>
                  </a:lnTo>
                  <a:lnTo>
                    <a:pt x="126" y="316"/>
                  </a:lnTo>
                  <a:lnTo>
                    <a:pt x="122" y="310"/>
                  </a:lnTo>
                  <a:lnTo>
                    <a:pt x="122" y="304"/>
                  </a:lnTo>
                  <a:lnTo>
                    <a:pt x="122" y="200"/>
                  </a:lnTo>
                  <a:lnTo>
                    <a:pt x="112" y="200"/>
                  </a:lnTo>
                  <a:lnTo>
                    <a:pt x="112" y="304"/>
                  </a:lnTo>
                  <a:lnTo>
                    <a:pt x="112" y="304"/>
                  </a:lnTo>
                  <a:lnTo>
                    <a:pt x="110" y="310"/>
                  </a:lnTo>
                  <a:lnTo>
                    <a:pt x="106" y="316"/>
                  </a:lnTo>
                  <a:lnTo>
                    <a:pt x="100" y="320"/>
                  </a:lnTo>
                  <a:lnTo>
                    <a:pt x="94" y="322"/>
                  </a:lnTo>
                  <a:lnTo>
                    <a:pt x="94" y="322"/>
                  </a:lnTo>
                  <a:lnTo>
                    <a:pt x="94" y="322"/>
                  </a:lnTo>
                  <a:lnTo>
                    <a:pt x="86" y="320"/>
                  </a:lnTo>
                  <a:lnTo>
                    <a:pt x="80" y="316"/>
                  </a:lnTo>
                  <a:lnTo>
                    <a:pt x="78" y="310"/>
                  </a:lnTo>
                  <a:lnTo>
                    <a:pt x="76" y="304"/>
                  </a:lnTo>
                  <a:lnTo>
                    <a:pt x="76" y="304"/>
                  </a:lnTo>
                  <a:lnTo>
                    <a:pt x="76" y="142"/>
                  </a:lnTo>
                  <a:lnTo>
                    <a:pt x="76" y="124"/>
                  </a:lnTo>
                  <a:lnTo>
                    <a:pt x="12" y="88"/>
                  </a:lnTo>
                  <a:lnTo>
                    <a:pt x="12" y="88"/>
                  </a:lnTo>
                  <a:lnTo>
                    <a:pt x="4" y="82"/>
                  </a:lnTo>
                  <a:lnTo>
                    <a:pt x="0" y="76"/>
                  </a:lnTo>
                  <a:lnTo>
                    <a:pt x="0" y="68"/>
                  </a:lnTo>
                  <a:lnTo>
                    <a:pt x="2" y="62"/>
                  </a:lnTo>
                  <a:lnTo>
                    <a:pt x="6" y="58"/>
                  </a:lnTo>
                  <a:lnTo>
                    <a:pt x="12" y="54"/>
                  </a:lnTo>
                  <a:lnTo>
                    <a:pt x="20" y="54"/>
                  </a:lnTo>
                  <a:lnTo>
                    <a:pt x="28" y="58"/>
                  </a:lnTo>
                  <a:lnTo>
                    <a:pt x="28" y="58"/>
                  </a:lnTo>
                  <a:lnTo>
                    <a:pt x="82" y="88"/>
                  </a:lnTo>
                  <a:lnTo>
                    <a:pt x="82" y="88"/>
                  </a:lnTo>
                  <a:lnTo>
                    <a:pt x="90" y="88"/>
                  </a:lnTo>
                  <a:lnTo>
                    <a:pt x="144" y="88"/>
                  </a:lnTo>
                  <a:lnTo>
                    <a:pt x="144" y="88"/>
                  </a:lnTo>
                  <a:lnTo>
                    <a:pt x="148" y="88"/>
                  </a:lnTo>
                  <a:lnTo>
                    <a:pt x="152" y="88"/>
                  </a:lnTo>
                  <a:lnTo>
                    <a:pt x="158" y="90"/>
                  </a:lnTo>
                  <a:lnTo>
                    <a:pt x="160" y="94"/>
                  </a:lnTo>
                  <a:lnTo>
                    <a:pt x="212" y="158"/>
                  </a:lnTo>
                  <a:lnTo>
                    <a:pt x="212" y="158"/>
                  </a:lnTo>
                  <a:lnTo>
                    <a:pt x="216" y="166"/>
                  </a:lnTo>
                  <a:lnTo>
                    <a:pt x="216" y="172"/>
                  </a:lnTo>
                  <a:lnTo>
                    <a:pt x="214" y="178"/>
                  </a:lnTo>
                  <a:lnTo>
                    <a:pt x="210" y="182"/>
                  </a:lnTo>
                  <a:lnTo>
                    <a:pt x="206" y="184"/>
                  </a:lnTo>
                  <a:lnTo>
                    <a:pt x="200" y="184"/>
                  </a:lnTo>
                  <a:lnTo>
                    <a:pt x="192" y="182"/>
                  </a:lnTo>
                  <a:lnTo>
                    <a:pt x="186" y="176"/>
                  </a:lnTo>
                  <a:lnTo>
                    <a:pt x="156" y="142"/>
                  </a:lnTo>
                  <a:lnTo>
                    <a:pt x="156" y="142"/>
                  </a:lnTo>
                  <a:lnTo>
                    <a:pt x="156" y="304"/>
                  </a:lnTo>
                  <a:lnTo>
                    <a:pt x="156" y="304"/>
                  </a:lnTo>
                  <a:close/>
                  <a:moveTo>
                    <a:pt x="116" y="0"/>
                  </a:moveTo>
                  <a:lnTo>
                    <a:pt x="116" y="0"/>
                  </a:lnTo>
                  <a:lnTo>
                    <a:pt x="124" y="0"/>
                  </a:lnTo>
                  <a:lnTo>
                    <a:pt x="132" y="2"/>
                  </a:lnTo>
                  <a:lnTo>
                    <a:pt x="138" y="6"/>
                  </a:lnTo>
                  <a:lnTo>
                    <a:pt x="144" y="10"/>
                  </a:lnTo>
                  <a:lnTo>
                    <a:pt x="150" y="16"/>
                  </a:lnTo>
                  <a:lnTo>
                    <a:pt x="154" y="24"/>
                  </a:lnTo>
                  <a:lnTo>
                    <a:pt x="156" y="30"/>
                  </a:lnTo>
                  <a:lnTo>
                    <a:pt x="156" y="38"/>
                  </a:lnTo>
                  <a:lnTo>
                    <a:pt x="156" y="38"/>
                  </a:lnTo>
                  <a:lnTo>
                    <a:pt x="156" y="48"/>
                  </a:lnTo>
                  <a:lnTo>
                    <a:pt x="154" y="54"/>
                  </a:lnTo>
                  <a:lnTo>
                    <a:pt x="150" y="62"/>
                  </a:lnTo>
                  <a:lnTo>
                    <a:pt x="144" y="68"/>
                  </a:lnTo>
                  <a:lnTo>
                    <a:pt x="138" y="72"/>
                  </a:lnTo>
                  <a:lnTo>
                    <a:pt x="132" y="76"/>
                  </a:lnTo>
                  <a:lnTo>
                    <a:pt x="124" y="78"/>
                  </a:lnTo>
                  <a:lnTo>
                    <a:pt x="116" y="78"/>
                  </a:lnTo>
                  <a:lnTo>
                    <a:pt x="116" y="78"/>
                  </a:lnTo>
                  <a:lnTo>
                    <a:pt x="108" y="78"/>
                  </a:lnTo>
                  <a:lnTo>
                    <a:pt x="100" y="76"/>
                  </a:lnTo>
                  <a:lnTo>
                    <a:pt x="94" y="72"/>
                  </a:lnTo>
                  <a:lnTo>
                    <a:pt x="88" y="68"/>
                  </a:lnTo>
                  <a:lnTo>
                    <a:pt x="84" y="62"/>
                  </a:lnTo>
                  <a:lnTo>
                    <a:pt x="80" y="54"/>
                  </a:lnTo>
                  <a:lnTo>
                    <a:pt x="78" y="48"/>
                  </a:lnTo>
                  <a:lnTo>
                    <a:pt x="76" y="38"/>
                  </a:lnTo>
                  <a:lnTo>
                    <a:pt x="76" y="38"/>
                  </a:lnTo>
                  <a:lnTo>
                    <a:pt x="78" y="30"/>
                  </a:lnTo>
                  <a:lnTo>
                    <a:pt x="80" y="24"/>
                  </a:lnTo>
                  <a:lnTo>
                    <a:pt x="84" y="16"/>
                  </a:lnTo>
                  <a:lnTo>
                    <a:pt x="88" y="10"/>
                  </a:lnTo>
                  <a:lnTo>
                    <a:pt x="94" y="6"/>
                  </a:lnTo>
                  <a:lnTo>
                    <a:pt x="100" y="2"/>
                  </a:lnTo>
                  <a:lnTo>
                    <a:pt x="108" y="0"/>
                  </a:lnTo>
                  <a:lnTo>
                    <a:pt x="116" y="0"/>
                  </a:lnTo>
                  <a:lnTo>
                    <a:pt x="116"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schemeClr val="accent1"/>
                </a:solidFill>
              </a:endParaRPr>
            </a:p>
          </p:txBody>
        </p:sp>
        <p:sp>
          <p:nvSpPr>
            <p:cNvPr id="5" name="Freeform 34">
              <a:extLst>
                <a:ext uri="{FF2B5EF4-FFF2-40B4-BE49-F238E27FC236}">
                  <a16:creationId xmlns:a16="http://schemas.microsoft.com/office/drawing/2014/main" id="{AB12111B-A48E-2C26-9B91-F62CCEF234DF}"/>
                </a:ext>
              </a:extLst>
            </p:cNvPr>
            <p:cNvSpPr>
              <a:spLocks/>
            </p:cNvSpPr>
            <p:nvPr/>
          </p:nvSpPr>
          <p:spPr bwMode="auto">
            <a:xfrm>
              <a:off x="5708650" y="3914775"/>
              <a:ext cx="190500" cy="641350"/>
            </a:xfrm>
            <a:custGeom>
              <a:avLst/>
              <a:gdLst>
                <a:gd name="T0" fmla="*/ 60 w 120"/>
                <a:gd name="T1" fmla="*/ 0 h 404"/>
                <a:gd name="T2" fmla="*/ 84 w 120"/>
                <a:gd name="T3" fmla="*/ 4 h 404"/>
                <a:gd name="T4" fmla="*/ 104 w 120"/>
                <a:gd name="T5" fmla="*/ 16 h 404"/>
                <a:gd name="T6" fmla="*/ 116 w 120"/>
                <a:gd name="T7" fmla="*/ 36 h 404"/>
                <a:gd name="T8" fmla="*/ 120 w 120"/>
                <a:gd name="T9" fmla="*/ 64 h 404"/>
                <a:gd name="T10" fmla="*/ 118 w 120"/>
                <a:gd name="T11" fmla="*/ 78 h 404"/>
                <a:gd name="T12" fmla="*/ 112 w 120"/>
                <a:gd name="T13" fmla="*/ 108 h 404"/>
                <a:gd name="T14" fmla="*/ 96 w 120"/>
                <a:gd name="T15" fmla="*/ 132 h 404"/>
                <a:gd name="T16" fmla="*/ 76 w 120"/>
                <a:gd name="T17" fmla="*/ 148 h 404"/>
                <a:gd name="T18" fmla="*/ 64 w 120"/>
                <a:gd name="T19" fmla="*/ 150 h 404"/>
                <a:gd name="T20" fmla="*/ 56 w 120"/>
                <a:gd name="T21" fmla="*/ 178 h 404"/>
                <a:gd name="T22" fmla="*/ 52 w 120"/>
                <a:gd name="T23" fmla="*/ 204 h 404"/>
                <a:gd name="T24" fmla="*/ 58 w 120"/>
                <a:gd name="T25" fmla="*/ 250 h 404"/>
                <a:gd name="T26" fmla="*/ 62 w 120"/>
                <a:gd name="T27" fmla="*/ 266 h 404"/>
                <a:gd name="T28" fmla="*/ 64 w 120"/>
                <a:gd name="T29" fmla="*/ 300 h 404"/>
                <a:gd name="T30" fmla="*/ 56 w 120"/>
                <a:gd name="T31" fmla="*/ 336 h 404"/>
                <a:gd name="T32" fmla="*/ 30 w 120"/>
                <a:gd name="T33" fmla="*/ 380 h 404"/>
                <a:gd name="T34" fmla="*/ 6 w 120"/>
                <a:gd name="T35" fmla="*/ 402 h 404"/>
                <a:gd name="T36" fmla="*/ 26 w 120"/>
                <a:gd name="T37" fmla="*/ 378 h 404"/>
                <a:gd name="T38" fmla="*/ 52 w 120"/>
                <a:gd name="T39" fmla="*/ 336 h 404"/>
                <a:gd name="T40" fmla="*/ 60 w 120"/>
                <a:gd name="T41" fmla="*/ 300 h 404"/>
                <a:gd name="T42" fmla="*/ 54 w 120"/>
                <a:gd name="T43" fmla="*/ 250 h 404"/>
                <a:gd name="T44" fmla="*/ 50 w 120"/>
                <a:gd name="T45" fmla="*/ 228 h 404"/>
                <a:gd name="T46" fmla="*/ 48 w 120"/>
                <a:gd name="T47" fmla="*/ 192 h 404"/>
                <a:gd name="T48" fmla="*/ 54 w 120"/>
                <a:gd name="T49" fmla="*/ 166 h 404"/>
                <a:gd name="T50" fmla="*/ 60 w 120"/>
                <a:gd name="T51" fmla="*/ 150 h 404"/>
                <a:gd name="T52" fmla="*/ 36 w 120"/>
                <a:gd name="T53" fmla="*/ 144 h 404"/>
                <a:gd name="T54" fmla="*/ 16 w 120"/>
                <a:gd name="T55" fmla="*/ 124 h 404"/>
                <a:gd name="T56" fmla="*/ 4 w 120"/>
                <a:gd name="T57" fmla="*/ 96 h 404"/>
                <a:gd name="T58" fmla="*/ 0 w 120"/>
                <a:gd name="T59" fmla="*/ 64 h 404"/>
                <a:gd name="T60" fmla="*/ 0 w 120"/>
                <a:gd name="T61" fmla="*/ 48 h 404"/>
                <a:gd name="T62" fmla="*/ 8 w 120"/>
                <a:gd name="T63" fmla="*/ 24 h 404"/>
                <a:gd name="T64" fmla="*/ 24 w 120"/>
                <a:gd name="T65" fmla="*/ 8 h 404"/>
                <a:gd name="T66" fmla="*/ 46 w 120"/>
                <a:gd name="T67" fmla="*/ 0 h 404"/>
                <a:gd name="T68" fmla="*/ 60 w 120"/>
                <a:gd name="T69"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404">
                  <a:moveTo>
                    <a:pt x="60" y="0"/>
                  </a:moveTo>
                  <a:lnTo>
                    <a:pt x="60" y="0"/>
                  </a:lnTo>
                  <a:lnTo>
                    <a:pt x="72" y="0"/>
                  </a:lnTo>
                  <a:lnTo>
                    <a:pt x="84" y="4"/>
                  </a:lnTo>
                  <a:lnTo>
                    <a:pt x="94" y="8"/>
                  </a:lnTo>
                  <a:lnTo>
                    <a:pt x="104" y="16"/>
                  </a:lnTo>
                  <a:lnTo>
                    <a:pt x="110" y="24"/>
                  </a:lnTo>
                  <a:lnTo>
                    <a:pt x="116" y="36"/>
                  </a:lnTo>
                  <a:lnTo>
                    <a:pt x="118" y="48"/>
                  </a:lnTo>
                  <a:lnTo>
                    <a:pt x="120" y="64"/>
                  </a:lnTo>
                  <a:lnTo>
                    <a:pt x="120" y="64"/>
                  </a:lnTo>
                  <a:lnTo>
                    <a:pt x="118" y="78"/>
                  </a:lnTo>
                  <a:lnTo>
                    <a:pt x="116" y="94"/>
                  </a:lnTo>
                  <a:lnTo>
                    <a:pt x="112" y="108"/>
                  </a:lnTo>
                  <a:lnTo>
                    <a:pt x="104" y="120"/>
                  </a:lnTo>
                  <a:lnTo>
                    <a:pt x="96" y="132"/>
                  </a:lnTo>
                  <a:lnTo>
                    <a:pt x="88" y="140"/>
                  </a:lnTo>
                  <a:lnTo>
                    <a:pt x="76" y="148"/>
                  </a:lnTo>
                  <a:lnTo>
                    <a:pt x="64" y="150"/>
                  </a:lnTo>
                  <a:lnTo>
                    <a:pt x="64" y="150"/>
                  </a:lnTo>
                  <a:lnTo>
                    <a:pt x="60" y="164"/>
                  </a:lnTo>
                  <a:lnTo>
                    <a:pt x="56" y="178"/>
                  </a:lnTo>
                  <a:lnTo>
                    <a:pt x="54" y="192"/>
                  </a:lnTo>
                  <a:lnTo>
                    <a:pt x="52" y="204"/>
                  </a:lnTo>
                  <a:lnTo>
                    <a:pt x="54" y="228"/>
                  </a:lnTo>
                  <a:lnTo>
                    <a:pt x="58" y="250"/>
                  </a:lnTo>
                  <a:lnTo>
                    <a:pt x="58" y="250"/>
                  </a:lnTo>
                  <a:lnTo>
                    <a:pt x="62" y="266"/>
                  </a:lnTo>
                  <a:lnTo>
                    <a:pt x="64" y="282"/>
                  </a:lnTo>
                  <a:lnTo>
                    <a:pt x="64" y="300"/>
                  </a:lnTo>
                  <a:lnTo>
                    <a:pt x="62" y="318"/>
                  </a:lnTo>
                  <a:lnTo>
                    <a:pt x="56" y="336"/>
                  </a:lnTo>
                  <a:lnTo>
                    <a:pt x="46" y="358"/>
                  </a:lnTo>
                  <a:lnTo>
                    <a:pt x="30" y="380"/>
                  </a:lnTo>
                  <a:lnTo>
                    <a:pt x="10" y="404"/>
                  </a:lnTo>
                  <a:lnTo>
                    <a:pt x="6" y="402"/>
                  </a:lnTo>
                  <a:lnTo>
                    <a:pt x="6" y="402"/>
                  </a:lnTo>
                  <a:lnTo>
                    <a:pt x="26" y="378"/>
                  </a:lnTo>
                  <a:lnTo>
                    <a:pt x="42" y="356"/>
                  </a:lnTo>
                  <a:lnTo>
                    <a:pt x="52" y="336"/>
                  </a:lnTo>
                  <a:lnTo>
                    <a:pt x="58" y="316"/>
                  </a:lnTo>
                  <a:lnTo>
                    <a:pt x="60" y="300"/>
                  </a:lnTo>
                  <a:lnTo>
                    <a:pt x="60" y="282"/>
                  </a:lnTo>
                  <a:lnTo>
                    <a:pt x="54" y="250"/>
                  </a:lnTo>
                  <a:lnTo>
                    <a:pt x="54" y="250"/>
                  </a:lnTo>
                  <a:lnTo>
                    <a:pt x="50" y="228"/>
                  </a:lnTo>
                  <a:lnTo>
                    <a:pt x="48" y="204"/>
                  </a:lnTo>
                  <a:lnTo>
                    <a:pt x="48" y="192"/>
                  </a:lnTo>
                  <a:lnTo>
                    <a:pt x="50" y="178"/>
                  </a:lnTo>
                  <a:lnTo>
                    <a:pt x="54" y="166"/>
                  </a:lnTo>
                  <a:lnTo>
                    <a:pt x="60" y="150"/>
                  </a:lnTo>
                  <a:lnTo>
                    <a:pt x="60" y="150"/>
                  </a:lnTo>
                  <a:lnTo>
                    <a:pt x="46" y="148"/>
                  </a:lnTo>
                  <a:lnTo>
                    <a:pt x="36" y="144"/>
                  </a:lnTo>
                  <a:lnTo>
                    <a:pt x="24" y="134"/>
                  </a:lnTo>
                  <a:lnTo>
                    <a:pt x="16" y="124"/>
                  </a:lnTo>
                  <a:lnTo>
                    <a:pt x="8" y="110"/>
                  </a:lnTo>
                  <a:lnTo>
                    <a:pt x="4" y="96"/>
                  </a:lnTo>
                  <a:lnTo>
                    <a:pt x="0" y="80"/>
                  </a:lnTo>
                  <a:lnTo>
                    <a:pt x="0" y="64"/>
                  </a:lnTo>
                  <a:lnTo>
                    <a:pt x="0" y="64"/>
                  </a:lnTo>
                  <a:lnTo>
                    <a:pt x="0" y="48"/>
                  </a:lnTo>
                  <a:lnTo>
                    <a:pt x="4" y="36"/>
                  </a:lnTo>
                  <a:lnTo>
                    <a:pt x="8" y="24"/>
                  </a:lnTo>
                  <a:lnTo>
                    <a:pt x="16" y="16"/>
                  </a:lnTo>
                  <a:lnTo>
                    <a:pt x="24" y="8"/>
                  </a:lnTo>
                  <a:lnTo>
                    <a:pt x="36" y="4"/>
                  </a:lnTo>
                  <a:lnTo>
                    <a:pt x="46" y="0"/>
                  </a:lnTo>
                  <a:lnTo>
                    <a:pt x="60" y="0"/>
                  </a:lnTo>
                  <a:lnTo>
                    <a:pt x="60"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schemeClr val="accent1"/>
                </a:solidFill>
              </a:endParaRPr>
            </a:p>
          </p:txBody>
        </p:sp>
      </p:grpSp>
      <p:grpSp>
        <p:nvGrpSpPr>
          <p:cNvPr id="7" name="Group 6">
            <a:extLst>
              <a:ext uri="{FF2B5EF4-FFF2-40B4-BE49-F238E27FC236}">
                <a16:creationId xmlns:a16="http://schemas.microsoft.com/office/drawing/2014/main" id="{E954B7CE-B15A-DCBF-52E8-0B0BAB5B391F}"/>
              </a:ext>
            </a:extLst>
          </p:cNvPr>
          <p:cNvGrpSpPr/>
          <p:nvPr/>
        </p:nvGrpSpPr>
        <p:grpSpPr>
          <a:xfrm>
            <a:off x="4625458" y="2829659"/>
            <a:ext cx="528637" cy="527050"/>
            <a:chOff x="6551613" y="4445000"/>
            <a:chExt cx="528637" cy="527050"/>
          </a:xfrm>
          <a:solidFill>
            <a:schemeClr val="accent1"/>
          </a:solidFill>
        </p:grpSpPr>
        <p:sp>
          <p:nvSpPr>
            <p:cNvPr id="8" name="Freeform 148">
              <a:extLst>
                <a:ext uri="{FF2B5EF4-FFF2-40B4-BE49-F238E27FC236}">
                  <a16:creationId xmlns:a16="http://schemas.microsoft.com/office/drawing/2014/main" id="{F8F3CDE9-20FA-8E80-B608-1B892F5AA05C}"/>
                </a:ext>
              </a:extLst>
            </p:cNvPr>
            <p:cNvSpPr>
              <a:spLocks/>
            </p:cNvSpPr>
            <p:nvPr/>
          </p:nvSpPr>
          <p:spPr bwMode="auto">
            <a:xfrm>
              <a:off x="6794500" y="4476750"/>
              <a:ext cx="207962" cy="209550"/>
            </a:xfrm>
            <a:custGeom>
              <a:avLst/>
              <a:gdLst>
                <a:gd name="T0" fmla="*/ 83 w 131"/>
                <a:gd name="T1" fmla="*/ 28 h 132"/>
                <a:gd name="T2" fmla="*/ 48 w 131"/>
                <a:gd name="T3" fmla="*/ 28 h 132"/>
                <a:gd name="T4" fmla="*/ 48 w 131"/>
                <a:gd name="T5" fmla="*/ 6 h 132"/>
                <a:gd name="T6" fmla="*/ 48 w 131"/>
                <a:gd name="T7" fmla="*/ 6 h 132"/>
                <a:gd name="T8" fmla="*/ 46 w 131"/>
                <a:gd name="T9" fmla="*/ 2 h 132"/>
                <a:gd name="T10" fmla="*/ 45 w 131"/>
                <a:gd name="T11" fmla="*/ 0 h 132"/>
                <a:gd name="T12" fmla="*/ 43 w 131"/>
                <a:gd name="T13" fmla="*/ 0 h 132"/>
                <a:gd name="T14" fmla="*/ 39 w 131"/>
                <a:gd name="T15" fmla="*/ 2 h 132"/>
                <a:gd name="T16" fmla="*/ 0 w 131"/>
                <a:gd name="T17" fmla="*/ 39 h 132"/>
                <a:gd name="T18" fmla="*/ 39 w 131"/>
                <a:gd name="T19" fmla="*/ 75 h 132"/>
                <a:gd name="T20" fmla="*/ 39 w 131"/>
                <a:gd name="T21" fmla="*/ 75 h 132"/>
                <a:gd name="T22" fmla="*/ 43 w 131"/>
                <a:gd name="T23" fmla="*/ 77 h 132"/>
                <a:gd name="T24" fmla="*/ 45 w 131"/>
                <a:gd name="T25" fmla="*/ 77 h 132"/>
                <a:gd name="T26" fmla="*/ 46 w 131"/>
                <a:gd name="T27" fmla="*/ 75 h 132"/>
                <a:gd name="T28" fmla="*/ 48 w 131"/>
                <a:gd name="T29" fmla="*/ 71 h 132"/>
                <a:gd name="T30" fmla="*/ 48 w 131"/>
                <a:gd name="T31" fmla="*/ 49 h 132"/>
                <a:gd name="T32" fmla="*/ 83 w 131"/>
                <a:gd name="T33" fmla="*/ 49 h 132"/>
                <a:gd name="T34" fmla="*/ 83 w 131"/>
                <a:gd name="T35" fmla="*/ 49 h 132"/>
                <a:gd name="T36" fmla="*/ 88 w 131"/>
                <a:gd name="T37" fmla="*/ 49 h 132"/>
                <a:gd name="T38" fmla="*/ 93 w 131"/>
                <a:gd name="T39" fmla="*/ 51 h 132"/>
                <a:gd name="T40" fmla="*/ 102 w 131"/>
                <a:gd name="T41" fmla="*/ 58 h 132"/>
                <a:gd name="T42" fmla="*/ 109 w 131"/>
                <a:gd name="T43" fmla="*/ 66 h 132"/>
                <a:gd name="T44" fmla="*/ 110 w 131"/>
                <a:gd name="T45" fmla="*/ 71 h 132"/>
                <a:gd name="T46" fmla="*/ 110 w 131"/>
                <a:gd name="T47" fmla="*/ 77 h 132"/>
                <a:gd name="T48" fmla="*/ 110 w 131"/>
                <a:gd name="T49" fmla="*/ 132 h 132"/>
                <a:gd name="T50" fmla="*/ 131 w 131"/>
                <a:gd name="T51" fmla="*/ 132 h 132"/>
                <a:gd name="T52" fmla="*/ 131 w 131"/>
                <a:gd name="T53" fmla="*/ 77 h 132"/>
                <a:gd name="T54" fmla="*/ 131 w 131"/>
                <a:gd name="T55" fmla="*/ 77 h 132"/>
                <a:gd name="T56" fmla="*/ 129 w 131"/>
                <a:gd name="T57" fmla="*/ 66 h 132"/>
                <a:gd name="T58" fmla="*/ 128 w 131"/>
                <a:gd name="T59" fmla="*/ 58 h 132"/>
                <a:gd name="T60" fmla="*/ 123 w 131"/>
                <a:gd name="T61" fmla="*/ 49 h 132"/>
                <a:gd name="T62" fmla="*/ 117 w 131"/>
                <a:gd name="T63" fmla="*/ 42 h 132"/>
                <a:gd name="T64" fmla="*/ 110 w 131"/>
                <a:gd name="T65" fmla="*/ 37 h 132"/>
                <a:gd name="T66" fmla="*/ 102 w 131"/>
                <a:gd name="T67" fmla="*/ 32 h 132"/>
                <a:gd name="T68" fmla="*/ 93 w 131"/>
                <a:gd name="T69" fmla="*/ 30 h 132"/>
                <a:gd name="T70" fmla="*/ 83 w 131"/>
                <a:gd name="T71" fmla="*/ 28 h 132"/>
                <a:gd name="T72" fmla="*/ 83 w 131"/>
                <a:gd name="T73" fmla="*/ 2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132">
                  <a:moveTo>
                    <a:pt x="83" y="28"/>
                  </a:moveTo>
                  <a:lnTo>
                    <a:pt x="48" y="28"/>
                  </a:lnTo>
                  <a:lnTo>
                    <a:pt x="48" y="6"/>
                  </a:lnTo>
                  <a:lnTo>
                    <a:pt x="48" y="6"/>
                  </a:lnTo>
                  <a:lnTo>
                    <a:pt x="46" y="2"/>
                  </a:lnTo>
                  <a:lnTo>
                    <a:pt x="45" y="0"/>
                  </a:lnTo>
                  <a:lnTo>
                    <a:pt x="43" y="0"/>
                  </a:lnTo>
                  <a:lnTo>
                    <a:pt x="39" y="2"/>
                  </a:lnTo>
                  <a:lnTo>
                    <a:pt x="0" y="39"/>
                  </a:lnTo>
                  <a:lnTo>
                    <a:pt x="39" y="75"/>
                  </a:lnTo>
                  <a:lnTo>
                    <a:pt x="39" y="75"/>
                  </a:lnTo>
                  <a:lnTo>
                    <a:pt x="43" y="77"/>
                  </a:lnTo>
                  <a:lnTo>
                    <a:pt x="45" y="77"/>
                  </a:lnTo>
                  <a:lnTo>
                    <a:pt x="46" y="75"/>
                  </a:lnTo>
                  <a:lnTo>
                    <a:pt x="48" y="71"/>
                  </a:lnTo>
                  <a:lnTo>
                    <a:pt x="48" y="49"/>
                  </a:lnTo>
                  <a:lnTo>
                    <a:pt x="83" y="49"/>
                  </a:lnTo>
                  <a:lnTo>
                    <a:pt x="83" y="49"/>
                  </a:lnTo>
                  <a:lnTo>
                    <a:pt x="88" y="49"/>
                  </a:lnTo>
                  <a:lnTo>
                    <a:pt x="93" y="51"/>
                  </a:lnTo>
                  <a:lnTo>
                    <a:pt x="102" y="58"/>
                  </a:lnTo>
                  <a:lnTo>
                    <a:pt x="109" y="66"/>
                  </a:lnTo>
                  <a:lnTo>
                    <a:pt x="110" y="71"/>
                  </a:lnTo>
                  <a:lnTo>
                    <a:pt x="110" y="77"/>
                  </a:lnTo>
                  <a:lnTo>
                    <a:pt x="110" y="132"/>
                  </a:lnTo>
                  <a:lnTo>
                    <a:pt x="131" y="132"/>
                  </a:lnTo>
                  <a:lnTo>
                    <a:pt x="131" y="77"/>
                  </a:lnTo>
                  <a:lnTo>
                    <a:pt x="131" y="77"/>
                  </a:lnTo>
                  <a:lnTo>
                    <a:pt x="129" y="66"/>
                  </a:lnTo>
                  <a:lnTo>
                    <a:pt x="128" y="58"/>
                  </a:lnTo>
                  <a:lnTo>
                    <a:pt x="123" y="49"/>
                  </a:lnTo>
                  <a:lnTo>
                    <a:pt x="117" y="42"/>
                  </a:lnTo>
                  <a:lnTo>
                    <a:pt x="110" y="37"/>
                  </a:lnTo>
                  <a:lnTo>
                    <a:pt x="102" y="32"/>
                  </a:lnTo>
                  <a:lnTo>
                    <a:pt x="93" y="30"/>
                  </a:lnTo>
                  <a:lnTo>
                    <a:pt x="83" y="28"/>
                  </a:lnTo>
                  <a:lnTo>
                    <a:pt x="83" y="2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schemeClr val="accent1"/>
                </a:solidFill>
              </a:endParaRPr>
            </a:p>
          </p:txBody>
        </p:sp>
        <p:sp>
          <p:nvSpPr>
            <p:cNvPr id="9" name="Freeform 149">
              <a:extLst>
                <a:ext uri="{FF2B5EF4-FFF2-40B4-BE49-F238E27FC236}">
                  <a16:creationId xmlns:a16="http://schemas.microsoft.com/office/drawing/2014/main" id="{702480B1-50A0-CAEC-5276-17820B9D73A0}"/>
                </a:ext>
              </a:extLst>
            </p:cNvPr>
            <p:cNvSpPr>
              <a:spLocks/>
            </p:cNvSpPr>
            <p:nvPr/>
          </p:nvSpPr>
          <p:spPr bwMode="auto">
            <a:xfrm>
              <a:off x="6629400" y="4719638"/>
              <a:ext cx="174625" cy="219075"/>
            </a:xfrm>
            <a:custGeom>
              <a:avLst/>
              <a:gdLst>
                <a:gd name="T0" fmla="*/ 62 w 110"/>
                <a:gd name="T1" fmla="*/ 67 h 138"/>
                <a:gd name="T2" fmla="*/ 62 w 110"/>
                <a:gd name="T3" fmla="*/ 90 h 138"/>
                <a:gd name="T4" fmla="*/ 48 w 110"/>
                <a:gd name="T5" fmla="*/ 90 h 138"/>
                <a:gd name="T6" fmla="*/ 48 w 110"/>
                <a:gd name="T7" fmla="*/ 90 h 138"/>
                <a:gd name="T8" fmla="*/ 43 w 110"/>
                <a:gd name="T9" fmla="*/ 90 h 138"/>
                <a:gd name="T10" fmla="*/ 38 w 110"/>
                <a:gd name="T11" fmla="*/ 88 h 138"/>
                <a:gd name="T12" fmla="*/ 29 w 110"/>
                <a:gd name="T13" fmla="*/ 81 h 138"/>
                <a:gd name="T14" fmla="*/ 22 w 110"/>
                <a:gd name="T15" fmla="*/ 73 h 138"/>
                <a:gd name="T16" fmla="*/ 20 w 110"/>
                <a:gd name="T17" fmla="*/ 67 h 138"/>
                <a:gd name="T18" fmla="*/ 20 w 110"/>
                <a:gd name="T19" fmla="*/ 62 h 138"/>
                <a:gd name="T20" fmla="*/ 20 w 110"/>
                <a:gd name="T21" fmla="*/ 0 h 138"/>
                <a:gd name="T22" fmla="*/ 0 w 110"/>
                <a:gd name="T23" fmla="*/ 0 h 138"/>
                <a:gd name="T24" fmla="*/ 0 w 110"/>
                <a:gd name="T25" fmla="*/ 62 h 138"/>
                <a:gd name="T26" fmla="*/ 0 w 110"/>
                <a:gd name="T27" fmla="*/ 62 h 138"/>
                <a:gd name="T28" fmla="*/ 1 w 110"/>
                <a:gd name="T29" fmla="*/ 73 h 138"/>
                <a:gd name="T30" fmla="*/ 3 w 110"/>
                <a:gd name="T31" fmla="*/ 81 h 138"/>
                <a:gd name="T32" fmla="*/ 8 w 110"/>
                <a:gd name="T33" fmla="*/ 90 h 138"/>
                <a:gd name="T34" fmla="*/ 14 w 110"/>
                <a:gd name="T35" fmla="*/ 97 h 138"/>
                <a:gd name="T36" fmla="*/ 20 w 110"/>
                <a:gd name="T37" fmla="*/ 102 h 138"/>
                <a:gd name="T38" fmla="*/ 29 w 110"/>
                <a:gd name="T39" fmla="*/ 107 h 138"/>
                <a:gd name="T40" fmla="*/ 38 w 110"/>
                <a:gd name="T41" fmla="*/ 109 h 138"/>
                <a:gd name="T42" fmla="*/ 48 w 110"/>
                <a:gd name="T43" fmla="*/ 111 h 138"/>
                <a:gd name="T44" fmla="*/ 62 w 110"/>
                <a:gd name="T45" fmla="*/ 111 h 138"/>
                <a:gd name="T46" fmla="*/ 62 w 110"/>
                <a:gd name="T47" fmla="*/ 133 h 138"/>
                <a:gd name="T48" fmla="*/ 62 w 110"/>
                <a:gd name="T49" fmla="*/ 133 h 138"/>
                <a:gd name="T50" fmla="*/ 64 w 110"/>
                <a:gd name="T51" fmla="*/ 137 h 138"/>
                <a:gd name="T52" fmla="*/ 65 w 110"/>
                <a:gd name="T53" fmla="*/ 138 h 138"/>
                <a:gd name="T54" fmla="*/ 67 w 110"/>
                <a:gd name="T55" fmla="*/ 138 h 138"/>
                <a:gd name="T56" fmla="*/ 71 w 110"/>
                <a:gd name="T57" fmla="*/ 137 h 138"/>
                <a:gd name="T58" fmla="*/ 110 w 110"/>
                <a:gd name="T59" fmla="*/ 100 h 138"/>
                <a:gd name="T60" fmla="*/ 71 w 110"/>
                <a:gd name="T61" fmla="*/ 64 h 138"/>
                <a:gd name="T62" fmla="*/ 71 w 110"/>
                <a:gd name="T63" fmla="*/ 64 h 138"/>
                <a:gd name="T64" fmla="*/ 67 w 110"/>
                <a:gd name="T65" fmla="*/ 62 h 138"/>
                <a:gd name="T66" fmla="*/ 65 w 110"/>
                <a:gd name="T67" fmla="*/ 62 h 138"/>
                <a:gd name="T68" fmla="*/ 64 w 110"/>
                <a:gd name="T69" fmla="*/ 64 h 138"/>
                <a:gd name="T70" fmla="*/ 62 w 110"/>
                <a:gd name="T71" fmla="*/ 67 h 138"/>
                <a:gd name="T72" fmla="*/ 62 w 110"/>
                <a:gd name="T73" fmla="*/ 6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0" h="138">
                  <a:moveTo>
                    <a:pt x="62" y="67"/>
                  </a:moveTo>
                  <a:lnTo>
                    <a:pt x="62" y="90"/>
                  </a:lnTo>
                  <a:lnTo>
                    <a:pt x="48" y="90"/>
                  </a:lnTo>
                  <a:lnTo>
                    <a:pt x="48" y="90"/>
                  </a:lnTo>
                  <a:lnTo>
                    <a:pt x="43" y="90"/>
                  </a:lnTo>
                  <a:lnTo>
                    <a:pt x="38" y="88"/>
                  </a:lnTo>
                  <a:lnTo>
                    <a:pt x="29" y="81"/>
                  </a:lnTo>
                  <a:lnTo>
                    <a:pt x="22" y="73"/>
                  </a:lnTo>
                  <a:lnTo>
                    <a:pt x="20" y="67"/>
                  </a:lnTo>
                  <a:lnTo>
                    <a:pt x="20" y="62"/>
                  </a:lnTo>
                  <a:lnTo>
                    <a:pt x="20" y="0"/>
                  </a:lnTo>
                  <a:lnTo>
                    <a:pt x="0" y="0"/>
                  </a:lnTo>
                  <a:lnTo>
                    <a:pt x="0" y="62"/>
                  </a:lnTo>
                  <a:lnTo>
                    <a:pt x="0" y="62"/>
                  </a:lnTo>
                  <a:lnTo>
                    <a:pt x="1" y="73"/>
                  </a:lnTo>
                  <a:lnTo>
                    <a:pt x="3" y="81"/>
                  </a:lnTo>
                  <a:lnTo>
                    <a:pt x="8" y="90"/>
                  </a:lnTo>
                  <a:lnTo>
                    <a:pt x="14" y="97"/>
                  </a:lnTo>
                  <a:lnTo>
                    <a:pt x="20" y="102"/>
                  </a:lnTo>
                  <a:lnTo>
                    <a:pt x="29" y="107"/>
                  </a:lnTo>
                  <a:lnTo>
                    <a:pt x="38" y="109"/>
                  </a:lnTo>
                  <a:lnTo>
                    <a:pt x="48" y="111"/>
                  </a:lnTo>
                  <a:lnTo>
                    <a:pt x="62" y="111"/>
                  </a:lnTo>
                  <a:lnTo>
                    <a:pt x="62" y="133"/>
                  </a:lnTo>
                  <a:lnTo>
                    <a:pt x="62" y="133"/>
                  </a:lnTo>
                  <a:lnTo>
                    <a:pt x="64" y="137"/>
                  </a:lnTo>
                  <a:lnTo>
                    <a:pt x="65" y="138"/>
                  </a:lnTo>
                  <a:lnTo>
                    <a:pt x="67" y="138"/>
                  </a:lnTo>
                  <a:lnTo>
                    <a:pt x="71" y="137"/>
                  </a:lnTo>
                  <a:lnTo>
                    <a:pt x="110" y="100"/>
                  </a:lnTo>
                  <a:lnTo>
                    <a:pt x="71" y="64"/>
                  </a:lnTo>
                  <a:lnTo>
                    <a:pt x="71" y="64"/>
                  </a:lnTo>
                  <a:lnTo>
                    <a:pt x="67" y="62"/>
                  </a:lnTo>
                  <a:lnTo>
                    <a:pt x="65" y="62"/>
                  </a:lnTo>
                  <a:lnTo>
                    <a:pt x="64" y="64"/>
                  </a:lnTo>
                  <a:lnTo>
                    <a:pt x="62" y="67"/>
                  </a:lnTo>
                  <a:lnTo>
                    <a:pt x="62" y="6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schemeClr val="accent1"/>
                </a:solidFill>
              </a:endParaRPr>
            </a:p>
          </p:txBody>
        </p:sp>
        <p:sp>
          <p:nvSpPr>
            <p:cNvPr id="14" name="Freeform 150">
              <a:extLst>
                <a:ext uri="{FF2B5EF4-FFF2-40B4-BE49-F238E27FC236}">
                  <a16:creationId xmlns:a16="http://schemas.microsoft.com/office/drawing/2014/main" id="{9A0618C6-F517-D317-4FA5-055A567DCF44}"/>
                </a:ext>
              </a:extLst>
            </p:cNvPr>
            <p:cNvSpPr>
              <a:spLocks/>
            </p:cNvSpPr>
            <p:nvPr/>
          </p:nvSpPr>
          <p:spPr bwMode="auto">
            <a:xfrm>
              <a:off x="6551613" y="4592638"/>
              <a:ext cx="263525" cy="104775"/>
            </a:xfrm>
            <a:custGeom>
              <a:avLst/>
              <a:gdLst>
                <a:gd name="T0" fmla="*/ 153 w 166"/>
                <a:gd name="T1" fmla="*/ 16 h 66"/>
                <a:gd name="T2" fmla="*/ 108 w 166"/>
                <a:gd name="T3" fmla="*/ 0 h 66"/>
                <a:gd name="T4" fmla="*/ 90 w 166"/>
                <a:gd name="T5" fmla="*/ 54 h 66"/>
                <a:gd name="T6" fmla="*/ 90 w 166"/>
                <a:gd name="T7" fmla="*/ 30 h 66"/>
                <a:gd name="T8" fmla="*/ 85 w 166"/>
                <a:gd name="T9" fmla="*/ 21 h 66"/>
                <a:gd name="T10" fmla="*/ 90 w 166"/>
                <a:gd name="T11" fmla="*/ 16 h 66"/>
                <a:gd name="T12" fmla="*/ 83 w 166"/>
                <a:gd name="T13" fmla="*/ 9 h 66"/>
                <a:gd name="T14" fmla="*/ 76 w 166"/>
                <a:gd name="T15" fmla="*/ 16 h 66"/>
                <a:gd name="T16" fmla="*/ 82 w 166"/>
                <a:gd name="T17" fmla="*/ 21 h 66"/>
                <a:gd name="T18" fmla="*/ 76 w 166"/>
                <a:gd name="T19" fmla="*/ 30 h 66"/>
                <a:gd name="T20" fmla="*/ 76 w 166"/>
                <a:gd name="T21" fmla="*/ 54 h 66"/>
                <a:gd name="T22" fmla="*/ 59 w 166"/>
                <a:gd name="T23" fmla="*/ 0 h 66"/>
                <a:gd name="T24" fmla="*/ 14 w 166"/>
                <a:gd name="T25" fmla="*/ 16 h 66"/>
                <a:gd name="T26" fmla="*/ 14 w 166"/>
                <a:gd name="T27" fmla="*/ 16 h 66"/>
                <a:gd name="T28" fmla="*/ 12 w 166"/>
                <a:gd name="T29" fmla="*/ 16 h 66"/>
                <a:gd name="T30" fmla="*/ 9 w 166"/>
                <a:gd name="T31" fmla="*/ 19 h 66"/>
                <a:gd name="T32" fmla="*/ 5 w 166"/>
                <a:gd name="T33" fmla="*/ 26 h 66"/>
                <a:gd name="T34" fmla="*/ 5 w 166"/>
                <a:gd name="T35" fmla="*/ 26 h 66"/>
                <a:gd name="T36" fmla="*/ 2 w 166"/>
                <a:gd name="T37" fmla="*/ 47 h 66"/>
                <a:gd name="T38" fmla="*/ 0 w 166"/>
                <a:gd name="T39" fmla="*/ 66 h 66"/>
                <a:gd name="T40" fmla="*/ 166 w 166"/>
                <a:gd name="T41" fmla="*/ 66 h 66"/>
                <a:gd name="T42" fmla="*/ 166 w 166"/>
                <a:gd name="T43" fmla="*/ 66 h 66"/>
                <a:gd name="T44" fmla="*/ 165 w 166"/>
                <a:gd name="T45" fmla="*/ 47 h 66"/>
                <a:gd name="T46" fmla="*/ 161 w 166"/>
                <a:gd name="T47" fmla="*/ 26 h 66"/>
                <a:gd name="T48" fmla="*/ 161 w 166"/>
                <a:gd name="T49" fmla="*/ 26 h 66"/>
                <a:gd name="T50" fmla="*/ 158 w 166"/>
                <a:gd name="T51" fmla="*/ 19 h 66"/>
                <a:gd name="T52" fmla="*/ 154 w 166"/>
                <a:gd name="T53" fmla="*/ 16 h 66"/>
                <a:gd name="T54" fmla="*/ 153 w 166"/>
                <a:gd name="T55" fmla="*/ 16 h 66"/>
                <a:gd name="T56" fmla="*/ 153 w 166"/>
                <a:gd name="T57" fmla="*/ 1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6" h="66">
                  <a:moveTo>
                    <a:pt x="153" y="16"/>
                  </a:moveTo>
                  <a:lnTo>
                    <a:pt x="108" y="0"/>
                  </a:lnTo>
                  <a:lnTo>
                    <a:pt x="90" y="54"/>
                  </a:lnTo>
                  <a:lnTo>
                    <a:pt x="90" y="30"/>
                  </a:lnTo>
                  <a:lnTo>
                    <a:pt x="85" y="21"/>
                  </a:lnTo>
                  <a:lnTo>
                    <a:pt x="90" y="16"/>
                  </a:lnTo>
                  <a:lnTo>
                    <a:pt x="83" y="9"/>
                  </a:lnTo>
                  <a:lnTo>
                    <a:pt x="76" y="16"/>
                  </a:lnTo>
                  <a:lnTo>
                    <a:pt x="82" y="21"/>
                  </a:lnTo>
                  <a:lnTo>
                    <a:pt x="76" y="30"/>
                  </a:lnTo>
                  <a:lnTo>
                    <a:pt x="76" y="54"/>
                  </a:lnTo>
                  <a:lnTo>
                    <a:pt x="59" y="0"/>
                  </a:lnTo>
                  <a:lnTo>
                    <a:pt x="14" y="16"/>
                  </a:lnTo>
                  <a:lnTo>
                    <a:pt x="14" y="16"/>
                  </a:lnTo>
                  <a:lnTo>
                    <a:pt x="12" y="16"/>
                  </a:lnTo>
                  <a:lnTo>
                    <a:pt x="9" y="19"/>
                  </a:lnTo>
                  <a:lnTo>
                    <a:pt x="5" y="26"/>
                  </a:lnTo>
                  <a:lnTo>
                    <a:pt x="5" y="26"/>
                  </a:lnTo>
                  <a:lnTo>
                    <a:pt x="2" y="47"/>
                  </a:lnTo>
                  <a:lnTo>
                    <a:pt x="0" y="66"/>
                  </a:lnTo>
                  <a:lnTo>
                    <a:pt x="166" y="66"/>
                  </a:lnTo>
                  <a:lnTo>
                    <a:pt x="166" y="66"/>
                  </a:lnTo>
                  <a:lnTo>
                    <a:pt x="165" y="47"/>
                  </a:lnTo>
                  <a:lnTo>
                    <a:pt x="161" y="26"/>
                  </a:lnTo>
                  <a:lnTo>
                    <a:pt x="161" y="26"/>
                  </a:lnTo>
                  <a:lnTo>
                    <a:pt x="158" y="19"/>
                  </a:lnTo>
                  <a:lnTo>
                    <a:pt x="154" y="16"/>
                  </a:lnTo>
                  <a:lnTo>
                    <a:pt x="153" y="16"/>
                  </a:lnTo>
                  <a:lnTo>
                    <a:pt x="153" y="1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schemeClr val="accent1"/>
                </a:solidFill>
              </a:endParaRPr>
            </a:p>
          </p:txBody>
        </p:sp>
        <p:sp>
          <p:nvSpPr>
            <p:cNvPr id="15" name="Freeform 151">
              <a:extLst>
                <a:ext uri="{FF2B5EF4-FFF2-40B4-BE49-F238E27FC236}">
                  <a16:creationId xmlns:a16="http://schemas.microsoft.com/office/drawing/2014/main" id="{32F8BDE4-49D2-0709-245E-B17DF2122A99}"/>
                </a:ext>
              </a:extLst>
            </p:cNvPr>
            <p:cNvSpPr>
              <a:spLocks/>
            </p:cNvSpPr>
            <p:nvPr/>
          </p:nvSpPr>
          <p:spPr bwMode="auto">
            <a:xfrm>
              <a:off x="6630988" y="4445000"/>
              <a:ext cx="104775" cy="161925"/>
            </a:xfrm>
            <a:custGeom>
              <a:avLst/>
              <a:gdLst>
                <a:gd name="T0" fmla="*/ 61 w 66"/>
                <a:gd name="T1" fmla="*/ 41 h 102"/>
                <a:gd name="T2" fmla="*/ 61 w 66"/>
                <a:gd name="T3" fmla="*/ 41 h 102"/>
                <a:gd name="T4" fmla="*/ 63 w 66"/>
                <a:gd name="T5" fmla="*/ 41 h 102"/>
                <a:gd name="T6" fmla="*/ 64 w 66"/>
                <a:gd name="T7" fmla="*/ 45 h 102"/>
                <a:gd name="T8" fmla="*/ 64 w 66"/>
                <a:gd name="T9" fmla="*/ 45 h 102"/>
                <a:gd name="T10" fmla="*/ 66 w 66"/>
                <a:gd name="T11" fmla="*/ 48 h 102"/>
                <a:gd name="T12" fmla="*/ 66 w 66"/>
                <a:gd name="T13" fmla="*/ 53 h 102"/>
                <a:gd name="T14" fmla="*/ 64 w 66"/>
                <a:gd name="T15" fmla="*/ 57 h 102"/>
                <a:gd name="T16" fmla="*/ 61 w 66"/>
                <a:gd name="T17" fmla="*/ 60 h 102"/>
                <a:gd name="T18" fmla="*/ 61 w 66"/>
                <a:gd name="T19" fmla="*/ 60 h 102"/>
                <a:gd name="T20" fmla="*/ 59 w 66"/>
                <a:gd name="T21" fmla="*/ 62 h 102"/>
                <a:gd name="T22" fmla="*/ 58 w 66"/>
                <a:gd name="T23" fmla="*/ 62 h 102"/>
                <a:gd name="T24" fmla="*/ 54 w 66"/>
                <a:gd name="T25" fmla="*/ 76 h 102"/>
                <a:gd name="T26" fmla="*/ 54 w 66"/>
                <a:gd name="T27" fmla="*/ 83 h 102"/>
                <a:gd name="T28" fmla="*/ 33 w 66"/>
                <a:gd name="T29" fmla="*/ 102 h 102"/>
                <a:gd name="T30" fmla="*/ 13 w 66"/>
                <a:gd name="T31" fmla="*/ 83 h 102"/>
                <a:gd name="T32" fmla="*/ 13 w 66"/>
                <a:gd name="T33" fmla="*/ 76 h 102"/>
                <a:gd name="T34" fmla="*/ 9 w 66"/>
                <a:gd name="T35" fmla="*/ 62 h 102"/>
                <a:gd name="T36" fmla="*/ 9 w 66"/>
                <a:gd name="T37" fmla="*/ 62 h 102"/>
                <a:gd name="T38" fmla="*/ 7 w 66"/>
                <a:gd name="T39" fmla="*/ 62 h 102"/>
                <a:gd name="T40" fmla="*/ 6 w 66"/>
                <a:gd name="T41" fmla="*/ 60 h 102"/>
                <a:gd name="T42" fmla="*/ 6 w 66"/>
                <a:gd name="T43" fmla="*/ 60 h 102"/>
                <a:gd name="T44" fmla="*/ 2 w 66"/>
                <a:gd name="T45" fmla="*/ 57 h 102"/>
                <a:gd name="T46" fmla="*/ 0 w 66"/>
                <a:gd name="T47" fmla="*/ 53 h 102"/>
                <a:gd name="T48" fmla="*/ 0 w 66"/>
                <a:gd name="T49" fmla="*/ 48 h 102"/>
                <a:gd name="T50" fmla="*/ 2 w 66"/>
                <a:gd name="T51" fmla="*/ 45 h 102"/>
                <a:gd name="T52" fmla="*/ 2 w 66"/>
                <a:gd name="T53" fmla="*/ 45 h 102"/>
                <a:gd name="T54" fmla="*/ 4 w 66"/>
                <a:gd name="T55" fmla="*/ 41 h 102"/>
                <a:gd name="T56" fmla="*/ 6 w 66"/>
                <a:gd name="T57" fmla="*/ 41 h 102"/>
                <a:gd name="T58" fmla="*/ 6 w 66"/>
                <a:gd name="T59" fmla="*/ 41 h 102"/>
                <a:gd name="T60" fmla="*/ 6 w 66"/>
                <a:gd name="T61" fmla="*/ 24 h 102"/>
                <a:gd name="T62" fmla="*/ 6 w 66"/>
                <a:gd name="T63" fmla="*/ 24 h 102"/>
                <a:gd name="T64" fmla="*/ 7 w 66"/>
                <a:gd name="T65" fmla="*/ 13 h 102"/>
                <a:gd name="T66" fmla="*/ 13 w 66"/>
                <a:gd name="T67" fmla="*/ 7 h 102"/>
                <a:gd name="T68" fmla="*/ 16 w 66"/>
                <a:gd name="T69" fmla="*/ 3 h 102"/>
                <a:gd name="T70" fmla="*/ 19 w 66"/>
                <a:gd name="T71" fmla="*/ 1 h 102"/>
                <a:gd name="T72" fmla="*/ 26 w 66"/>
                <a:gd name="T73" fmla="*/ 0 h 102"/>
                <a:gd name="T74" fmla="*/ 32 w 66"/>
                <a:gd name="T75" fmla="*/ 0 h 102"/>
                <a:gd name="T76" fmla="*/ 32 w 66"/>
                <a:gd name="T77" fmla="*/ 0 h 102"/>
                <a:gd name="T78" fmla="*/ 38 w 66"/>
                <a:gd name="T79" fmla="*/ 0 h 102"/>
                <a:gd name="T80" fmla="*/ 44 w 66"/>
                <a:gd name="T81" fmla="*/ 1 h 102"/>
                <a:gd name="T82" fmla="*/ 47 w 66"/>
                <a:gd name="T83" fmla="*/ 3 h 102"/>
                <a:gd name="T84" fmla="*/ 51 w 66"/>
                <a:gd name="T85" fmla="*/ 8 h 102"/>
                <a:gd name="T86" fmla="*/ 51 w 66"/>
                <a:gd name="T87" fmla="*/ 8 h 102"/>
                <a:gd name="T88" fmla="*/ 54 w 66"/>
                <a:gd name="T89" fmla="*/ 8 h 102"/>
                <a:gd name="T90" fmla="*/ 58 w 66"/>
                <a:gd name="T91" fmla="*/ 10 h 102"/>
                <a:gd name="T92" fmla="*/ 59 w 66"/>
                <a:gd name="T93" fmla="*/ 13 h 102"/>
                <a:gd name="T94" fmla="*/ 61 w 66"/>
                <a:gd name="T95" fmla="*/ 17 h 102"/>
                <a:gd name="T96" fmla="*/ 61 w 66"/>
                <a:gd name="T97" fmla="*/ 4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6" h="102">
                  <a:moveTo>
                    <a:pt x="61" y="41"/>
                  </a:moveTo>
                  <a:lnTo>
                    <a:pt x="61" y="41"/>
                  </a:lnTo>
                  <a:lnTo>
                    <a:pt x="63" y="41"/>
                  </a:lnTo>
                  <a:lnTo>
                    <a:pt x="64" y="45"/>
                  </a:lnTo>
                  <a:lnTo>
                    <a:pt x="64" y="45"/>
                  </a:lnTo>
                  <a:lnTo>
                    <a:pt x="66" y="48"/>
                  </a:lnTo>
                  <a:lnTo>
                    <a:pt x="66" y="53"/>
                  </a:lnTo>
                  <a:lnTo>
                    <a:pt x="64" y="57"/>
                  </a:lnTo>
                  <a:lnTo>
                    <a:pt x="61" y="60"/>
                  </a:lnTo>
                  <a:lnTo>
                    <a:pt x="61" y="60"/>
                  </a:lnTo>
                  <a:lnTo>
                    <a:pt x="59" y="62"/>
                  </a:lnTo>
                  <a:lnTo>
                    <a:pt x="58" y="62"/>
                  </a:lnTo>
                  <a:lnTo>
                    <a:pt x="54" y="76"/>
                  </a:lnTo>
                  <a:lnTo>
                    <a:pt x="54" y="83"/>
                  </a:lnTo>
                  <a:lnTo>
                    <a:pt x="33" y="102"/>
                  </a:lnTo>
                  <a:lnTo>
                    <a:pt x="13" y="83"/>
                  </a:lnTo>
                  <a:lnTo>
                    <a:pt x="13" y="76"/>
                  </a:lnTo>
                  <a:lnTo>
                    <a:pt x="9" y="62"/>
                  </a:lnTo>
                  <a:lnTo>
                    <a:pt x="9" y="62"/>
                  </a:lnTo>
                  <a:lnTo>
                    <a:pt x="7" y="62"/>
                  </a:lnTo>
                  <a:lnTo>
                    <a:pt x="6" y="60"/>
                  </a:lnTo>
                  <a:lnTo>
                    <a:pt x="6" y="60"/>
                  </a:lnTo>
                  <a:lnTo>
                    <a:pt x="2" y="57"/>
                  </a:lnTo>
                  <a:lnTo>
                    <a:pt x="0" y="53"/>
                  </a:lnTo>
                  <a:lnTo>
                    <a:pt x="0" y="48"/>
                  </a:lnTo>
                  <a:lnTo>
                    <a:pt x="2" y="45"/>
                  </a:lnTo>
                  <a:lnTo>
                    <a:pt x="2" y="45"/>
                  </a:lnTo>
                  <a:lnTo>
                    <a:pt x="4" y="41"/>
                  </a:lnTo>
                  <a:lnTo>
                    <a:pt x="6" y="41"/>
                  </a:lnTo>
                  <a:lnTo>
                    <a:pt x="6" y="41"/>
                  </a:lnTo>
                  <a:lnTo>
                    <a:pt x="6" y="24"/>
                  </a:lnTo>
                  <a:lnTo>
                    <a:pt x="6" y="24"/>
                  </a:lnTo>
                  <a:lnTo>
                    <a:pt x="7" y="13"/>
                  </a:lnTo>
                  <a:lnTo>
                    <a:pt x="13" y="7"/>
                  </a:lnTo>
                  <a:lnTo>
                    <a:pt x="16" y="3"/>
                  </a:lnTo>
                  <a:lnTo>
                    <a:pt x="19" y="1"/>
                  </a:lnTo>
                  <a:lnTo>
                    <a:pt x="26" y="0"/>
                  </a:lnTo>
                  <a:lnTo>
                    <a:pt x="32" y="0"/>
                  </a:lnTo>
                  <a:lnTo>
                    <a:pt x="32" y="0"/>
                  </a:lnTo>
                  <a:lnTo>
                    <a:pt x="38" y="0"/>
                  </a:lnTo>
                  <a:lnTo>
                    <a:pt x="44" y="1"/>
                  </a:lnTo>
                  <a:lnTo>
                    <a:pt x="47" y="3"/>
                  </a:lnTo>
                  <a:lnTo>
                    <a:pt x="51" y="8"/>
                  </a:lnTo>
                  <a:lnTo>
                    <a:pt x="51" y="8"/>
                  </a:lnTo>
                  <a:lnTo>
                    <a:pt x="54" y="8"/>
                  </a:lnTo>
                  <a:lnTo>
                    <a:pt x="58" y="10"/>
                  </a:lnTo>
                  <a:lnTo>
                    <a:pt x="59" y="13"/>
                  </a:lnTo>
                  <a:lnTo>
                    <a:pt x="61" y="17"/>
                  </a:lnTo>
                  <a:lnTo>
                    <a:pt x="61" y="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schemeClr val="accent1"/>
                </a:solidFill>
              </a:endParaRPr>
            </a:p>
          </p:txBody>
        </p:sp>
        <p:sp>
          <p:nvSpPr>
            <p:cNvPr id="16" name="Freeform 152">
              <a:extLst>
                <a:ext uri="{FF2B5EF4-FFF2-40B4-BE49-F238E27FC236}">
                  <a16:creationId xmlns:a16="http://schemas.microsoft.com/office/drawing/2014/main" id="{C42F6F95-AC02-2432-8077-703EC57FBEE5}"/>
                </a:ext>
              </a:extLst>
            </p:cNvPr>
            <p:cNvSpPr>
              <a:spLocks/>
            </p:cNvSpPr>
            <p:nvPr/>
          </p:nvSpPr>
          <p:spPr bwMode="auto">
            <a:xfrm>
              <a:off x="6815138" y="4867275"/>
              <a:ext cx="265112" cy="104775"/>
            </a:xfrm>
            <a:custGeom>
              <a:avLst/>
              <a:gdLst>
                <a:gd name="T0" fmla="*/ 153 w 167"/>
                <a:gd name="T1" fmla="*/ 16 h 66"/>
                <a:gd name="T2" fmla="*/ 108 w 167"/>
                <a:gd name="T3" fmla="*/ 0 h 66"/>
                <a:gd name="T4" fmla="*/ 90 w 167"/>
                <a:gd name="T5" fmla="*/ 54 h 66"/>
                <a:gd name="T6" fmla="*/ 90 w 167"/>
                <a:gd name="T7" fmla="*/ 30 h 66"/>
                <a:gd name="T8" fmla="*/ 85 w 167"/>
                <a:gd name="T9" fmla="*/ 21 h 66"/>
                <a:gd name="T10" fmla="*/ 90 w 167"/>
                <a:gd name="T11" fmla="*/ 16 h 66"/>
                <a:gd name="T12" fmla="*/ 84 w 167"/>
                <a:gd name="T13" fmla="*/ 9 h 66"/>
                <a:gd name="T14" fmla="*/ 77 w 167"/>
                <a:gd name="T15" fmla="*/ 16 h 66"/>
                <a:gd name="T16" fmla="*/ 82 w 167"/>
                <a:gd name="T17" fmla="*/ 21 h 66"/>
                <a:gd name="T18" fmla="*/ 77 w 167"/>
                <a:gd name="T19" fmla="*/ 30 h 66"/>
                <a:gd name="T20" fmla="*/ 77 w 167"/>
                <a:gd name="T21" fmla="*/ 54 h 66"/>
                <a:gd name="T22" fmla="*/ 59 w 167"/>
                <a:gd name="T23" fmla="*/ 0 h 66"/>
                <a:gd name="T24" fmla="*/ 14 w 167"/>
                <a:gd name="T25" fmla="*/ 16 h 66"/>
                <a:gd name="T26" fmla="*/ 14 w 167"/>
                <a:gd name="T27" fmla="*/ 16 h 66"/>
                <a:gd name="T28" fmla="*/ 13 w 167"/>
                <a:gd name="T29" fmla="*/ 16 h 66"/>
                <a:gd name="T30" fmla="*/ 9 w 167"/>
                <a:gd name="T31" fmla="*/ 19 h 66"/>
                <a:gd name="T32" fmla="*/ 6 w 167"/>
                <a:gd name="T33" fmla="*/ 26 h 66"/>
                <a:gd name="T34" fmla="*/ 6 w 167"/>
                <a:gd name="T35" fmla="*/ 26 h 66"/>
                <a:gd name="T36" fmla="*/ 2 w 167"/>
                <a:gd name="T37" fmla="*/ 47 h 66"/>
                <a:gd name="T38" fmla="*/ 0 w 167"/>
                <a:gd name="T39" fmla="*/ 66 h 66"/>
                <a:gd name="T40" fmla="*/ 167 w 167"/>
                <a:gd name="T41" fmla="*/ 66 h 66"/>
                <a:gd name="T42" fmla="*/ 167 w 167"/>
                <a:gd name="T43" fmla="*/ 66 h 66"/>
                <a:gd name="T44" fmla="*/ 165 w 167"/>
                <a:gd name="T45" fmla="*/ 47 h 66"/>
                <a:gd name="T46" fmla="*/ 161 w 167"/>
                <a:gd name="T47" fmla="*/ 26 h 66"/>
                <a:gd name="T48" fmla="*/ 161 w 167"/>
                <a:gd name="T49" fmla="*/ 26 h 66"/>
                <a:gd name="T50" fmla="*/ 158 w 167"/>
                <a:gd name="T51" fmla="*/ 19 h 66"/>
                <a:gd name="T52" fmla="*/ 155 w 167"/>
                <a:gd name="T53" fmla="*/ 16 h 66"/>
                <a:gd name="T54" fmla="*/ 153 w 167"/>
                <a:gd name="T55" fmla="*/ 16 h 66"/>
                <a:gd name="T56" fmla="*/ 153 w 167"/>
                <a:gd name="T57" fmla="*/ 1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7" h="66">
                  <a:moveTo>
                    <a:pt x="153" y="16"/>
                  </a:moveTo>
                  <a:lnTo>
                    <a:pt x="108" y="0"/>
                  </a:lnTo>
                  <a:lnTo>
                    <a:pt x="90" y="54"/>
                  </a:lnTo>
                  <a:lnTo>
                    <a:pt x="90" y="30"/>
                  </a:lnTo>
                  <a:lnTo>
                    <a:pt x="85" y="21"/>
                  </a:lnTo>
                  <a:lnTo>
                    <a:pt x="90" y="16"/>
                  </a:lnTo>
                  <a:lnTo>
                    <a:pt x="84" y="9"/>
                  </a:lnTo>
                  <a:lnTo>
                    <a:pt x="77" y="16"/>
                  </a:lnTo>
                  <a:lnTo>
                    <a:pt x="82" y="21"/>
                  </a:lnTo>
                  <a:lnTo>
                    <a:pt x="77" y="30"/>
                  </a:lnTo>
                  <a:lnTo>
                    <a:pt x="77" y="54"/>
                  </a:lnTo>
                  <a:lnTo>
                    <a:pt x="59" y="0"/>
                  </a:lnTo>
                  <a:lnTo>
                    <a:pt x="14" y="16"/>
                  </a:lnTo>
                  <a:lnTo>
                    <a:pt x="14" y="16"/>
                  </a:lnTo>
                  <a:lnTo>
                    <a:pt x="13" y="16"/>
                  </a:lnTo>
                  <a:lnTo>
                    <a:pt x="9" y="19"/>
                  </a:lnTo>
                  <a:lnTo>
                    <a:pt x="6" y="26"/>
                  </a:lnTo>
                  <a:lnTo>
                    <a:pt x="6" y="26"/>
                  </a:lnTo>
                  <a:lnTo>
                    <a:pt x="2" y="47"/>
                  </a:lnTo>
                  <a:lnTo>
                    <a:pt x="0" y="66"/>
                  </a:lnTo>
                  <a:lnTo>
                    <a:pt x="167" y="66"/>
                  </a:lnTo>
                  <a:lnTo>
                    <a:pt x="167" y="66"/>
                  </a:lnTo>
                  <a:lnTo>
                    <a:pt x="165" y="47"/>
                  </a:lnTo>
                  <a:lnTo>
                    <a:pt x="161" y="26"/>
                  </a:lnTo>
                  <a:lnTo>
                    <a:pt x="161" y="26"/>
                  </a:lnTo>
                  <a:lnTo>
                    <a:pt x="158" y="19"/>
                  </a:lnTo>
                  <a:lnTo>
                    <a:pt x="155" y="16"/>
                  </a:lnTo>
                  <a:lnTo>
                    <a:pt x="153" y="16"/>
                  </a:lnTo>
                  <a:lnTo>
                    <a:pt x="153" y="1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schemeClr val="accent1"/>
                </a:solidFill>
              </a:endParaRPr>
            </a:p>
          </p:txBody>
        </p:sp>
        <p:sp>
          <p:nvSpPr>
            <p:cNvPr id="18" name="Freeform 153">
              <a:extLst>
                <a:ext uri="{FF2B5EF4-FFF2-40B4-BE49-F238E27FC236}">
                  <a16:creationId xmlns:a16="http://schemas.microsoft.com/office/drawing/2014/main" id="{048C1818-02E3-D15B-2D98-E73D0A718496}"/>
                </a:ext>
              </a:extLst>
            </p:cNvPr>
            <p:cNvSpPr>
              <a:spLocks/>
            </p:cNvSpPr>
            <p:nvPr/>
          </p:nvSpPr>
          <p:spPr bwMode="auto">
            <a:xfrm>
              <a:off x="6896100" y="4719638"/>
              <a:ext cx="103187" cy="161925"/>
            </a:xfrm>
            <a:custGeom>
              <a:avLst/>
              <a:gdLst>
                <a:gd name="T0" fmla="*/ 60 w 65"/>
                <a:gd name="T1" fmla="*/ 41 h 102"/>
                <a:gd name="T2" fmla="*/ 60 w 65"/>
                <a:gd name="T3" fmla="*/ 41 h 102"/>
                <a:gd name="T4" fmla="*/ 62 w 65"/>
                <a:gd name="T5" fmla="*/ 41 h 102"/>
                <a:gd name="T6" fmla="*/ 64 w 65"/>
                <a:gd name="T7" fmla="*/ 45 h 102"/>
                <a:gd name="T8" fmla="*/ 64 w 65"/>
                <a:gd name="T9" fmla="*/ 45 h 102"/>
                <a:gd name="T10" fmla="*/ 65 w 65"/>
                <a:gd name="T11" fmla="*/ 48 h 102"/>
                <a:gd name="T12" fmla="*/ 65 w 65"/>
                <a:gd name="T13" fmla="*/ 53 h 102"/>
                <a:gd name="T14" fmla="*/ 64 w 65"/>
                <a:gd name="T15" fmla="*/ 57 h 102"/>
                <a:gd name="T16" fmla="*/ 60 w 65"/>
                <a:gd name="T17" fmla="*/ 60 h 102"/>
                <a:gd name="T18" fmla="*/ 60 w 65"/>
                <a:gd name="T19" fmla="*/ 60 h 102"/>
                <a:gd name="T20" fmla="*/ 59 w 65"/>
                <a:gd name="T21" fmla="*/ 62 h 102"/>
                <a:gd name="T22" fmla="*/ 57 w 65"/>
                <a:gd name="T23" fmla="*/ 62 h 102"/>
                <a:gd name="T24" fmla="*/ 53 w 65"/>
                <a:gd name="T25" fmla="*/ 76 h 102"/>
                <a:gd name="T26" fmla="*/ 53 w 65"/>
                <a:gd name="T27" fmla="*/ 83 h 102"/>
                <a:gd name="T28" fmla="*/ 33 w 65"/>
                <a:gd name="T29" fmla="*/ 102 h 102"/>
                <a:gd name="T30" fmla="*/ 12 w 65"/>
                <a:gd name="T31" fmla="*/ 83 h 102"/>
                <a:gd name="T32" fmla="*/ 12 w 65"/>
                <a:gd name="T33" fmla="*/ 76 h 102"/>
                <a:gd name="T34" fmla="*/ 8 w 65"/>
                <a:gd name="T35" fmla="*/ 62 h 102"/>
                <a:gd name="T36" fmla="*/ 8 w 65"/>
                <a:gd name="T37" fmla="*/ 62 h 102"/>
                <a:gd name="T38" fmla="*/ 7 w 65"/>
                <a:gd name="T39" fmla="*/ 62 h 102"/>
                <a:gd name="T40" fmla="*/ 5 w 65"/>
                <a:gd name="T41" fmla="*/ 60 h 102"/>
                <a:gd name="T42" fmla="*/ 5 w 65"/>
                <a:gd name="T43" fmla="*/ 60 h 102"/>
                <a:gd name="T44" fmla="*/ 1 w 65"/>
                <a:gd name="T45" fmla="*/ 57 h 102"/>
                <a:gd name="T46" fmla="*/ 0 w 65"/>
                <a:gd name="T47" fmla="*/ 53 h 102"/>
                <a:gd name="T48" fmla="*/ 0 w 65"/>
                <a:gd name="T49" fmla="*/ 48 h 102"/>
                <a:gd name="T50" fmla="*/ 1 w 65"/>
                <a:gd name="T51" fmla="*/ 45 h 102"/>
                <a:gd name="T52" fmla="*/ 1 w 65"/>
                <a:gd name="T53" fmla="*/ 45 h 102"/>
                <a:gd name="T54" fmla="*/ 3 w 65"/>
                <a:gd name="T55" fmla="*/ 41 h 102"/>
                <a:gd name="T56" fmla="*/ 5 w 65"/>
                <a:gd name="T57" fmla="*/ 41 h 102"/>
                <a:gd name="T58" fmla="*/ 5 w 65"/>
                <a:gd name="T59" fmla="*/ 41 h 102"/>
                <a:gd name="T60" fmla="*/ 5 w 65"/>
                <a:gd name="T61" fmla="*/ 24 h 102"/>
                <a:gd name="T62" fmla="*/ 5 w 65"/>
                <a:gd name="T63" fmla="*/ 24 h 102"/>
                <a:gd name="T64" fmla="*/ 7 w 65"/>
                <a:gd name="T65" fmla="*/ 14 h 102"/>
                <a:gd name="T66" fmla="*/ 12 w 65"/>
                <a:gd name="T67" fmla="*/ 7 h 102"/>
                <a:gd name="T68" fmla="*/ 15 w 65"/>
                <a:gd name="T69" fmla="*/ 3 h 102"/>
                <a:gd name="T70" fmla="*/ 19 w 65"/>
                <a:gd name="T71" fmla="*/ 2 h 102"/>
                <a:gd name="T72" fmla="*/ 26 w 65"/>
                <a:gd name="T73" fmla="*/ 0 h 102"/>
                <a:gd name="T74" fmla="*/ 31 w 65"/>
                <a:gd name="T75" fmla="*/ 0 h 102"/>
                <a:gd name="T76" fmla="*/ 31 w 65"/>
                <a:gd name="T77" fmla="*/ 0 h 102"/>
                <a:gd name="T78" fmla="*/ 38 w 65"/>
                <a:gd name="T79" fmla="*/ 0 h 102"/>
                <a:gd name="T80" fmla="*/ 43 w 65"/>
                <a:gd name="T81" fmla="*/ 2 h 102"/>
                <a:gd name="T82" fmla="*/ 46 w 65"/>
                <a:gd name="T83" fmla="*/ 3 h 102"/>
                <a:gd name="T84" fmla="*/ 50 w 65"/>
                <a:gd name="T85" fmla="*/ 8 h 102"/>
                <a:gd name="T86" fmla="*/ 50 w 65"/>
                <a:gd name="T87" fmla="*/ 8 h 102"/>
                <a:gd name="T88" fmla="*/ 53 w 65"/>
                <a:gd name="T89" fmla="*/ 8 h 102"/>
                <a:gd name="T90" fmla="*/ 57 w 65"/>
                <a:gd name="T91" fmla="*/ 10 h 102"/>
                <a:gd name="T92" fmla="*/ 59 w 65"/>
                <a:gd name="T93" fmla="*/ 14 h 102"/>
                <a:gd name="T94" fmla="*/ 60 w 65"/>
                <a:gd name="T95" fmla="*/ 17 h 102"/>
                <a:gd name="T96" fmla="*/ 60 w 65"/>
                <a:gd name="T97" fmla="*/ 4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2">
                  <a:moveTo>
                    <a:pt x="60" y="41"/>
                  </a:moveTo>
                  <a:lnTo>
                    <a:pt x="60" y="41"/>
                  </a:lnTo>
                  <a:lnTo>
                    <a:pt x="62" y="41"/>
                  </a:lnTo>
                  <a:lnTo>
                    <a:pt x="64" y="45"/>
                  </a:lnTo>
                  <a:lnTo>
                    <a:pt x="64" y="45"/>
                  </a:lnTo>
                  <a:lnTo>
                    <a:pt x="65" y="48"/>
                  </a:lnTo>
                  <a:lnTo>
                    <a:pt x="65" y="53"/>
                  </a:lnTo>
                  <a:lnTo>
                    <a:pt x="64" y="57"/>
                  </a:lnTo>
                  <a:lnTo>
                    <a:pt x="60" y="60"/>
                  </a:lnTo>
                  <a:lnTo>
                    <a:pt x="60" y="60"/>
                  </a:lnTo>
                  <a:lnTo>
                    <a:pt x="59" y="62"/>
                  </a:lnTo>
                  <a:lnTo>
                    <a:pt x="57" y="62"/>
                  </a:lnTo>
                  <a:lnTo>
                    <a:pt x="53" y="76"/>
                  </a:lnTo>
                  <a:lnTo>
                    <a:pt x="53" y="83"/>
                  </a:lnTo>
                  <a:lnTo>
                    <a:pt x="33" y="102"/>
                  </a:lnTo>
                  <a:lnTo>
                    <a:pt x="12" y="83"/>
                  </a:lnTo>
                  <a:lnTo>
                    <a:pt x="12" y="76"/>
                  </a:lnTo>
                  <a:lnTo>
                    <a:pt x="8" y="62"/>
                  </a:lnTo>
                  <a:lnTo>
                    <a:pt x="8" y="62"/>
                  </a:lnTo>
                  <a:lnTo>
                    <a:pt x="7" y="62"/>
                  </a:lnTo>
                  <a:lnTo>
                    <a:pt x="5" y="60"/>
                  </a:lnTo>
                  <a:lnTo>
                    <a:pt x="5" y="60"/>
                  </a:lnTo>
                  <a:lnTo>
                    <a:pt x="1" y="57"/>
                  </a:lnTo>
                  <a:lnTo>
                    <a:pt x="0" y="53"/>
                  </a:lnTo>
                  <a:lnTo>
                    <a:pt x="0" y="48"/>
                  </a:lnTo>
                  <a:lnTo>
                    <a:pt x="1" y="45"/>
                  </a:lnTo>
                  <a:lnTo>
                    <a:pt x="1" y="45"/>
                  </a:lnTo>
                  <a:lnTo>
                    <a:pt x="3" y="41"/>
                  </a:lnTo>
                  <a:lnTo>
                    <a:pt x="5" y="41"/>
                  </a:lnTo>
                  <a:lnTo>
                    <a:pt x="5" y="41"/>
                  </a:lnTo>
                  <a:lnTo>
                    <a:pt x="5" y="24"/>
                  </a:lnTo>
                  <a:lnTo>
                    <a:pt x="5" y="24"/>
                  </a:lnTo>
                  <a:lnTo>
                    <a:pt x="7" y="14"/>
                  </a:lnTo>
                  <a:lnTo>
                    <a:pt x="12" y="7"/>
                  </a:lnTo>
                  <a:lnTo>
                    <a:pt x="15" y="3"/>
                  </a:lnTo>
                  <a:lnTo>
                    <a:pt x="19" y="2"/>
                  </a:lnTo>
                  <a:lnTo>
                    <a:pt x="26" y="0"/>
                  </a:lnTo>
                  <a:lnTo>
                    <a:pt x="31" y="0"/>
                  </a:lnTo>
                  <a:lnTo>
                    <a:pt x="31" y="0"/>
                  </a:lnTo>
                  <a:lnTo>
                    <a:pt x="38" y="0"/>
                  </a:lnTo>
                  <a:lnTo>
                    <a:pt x="43" y="2"/>
                  </a:lnTo>
                  <a:lnTo>
                    <a:pt x="46" y="3"/>
                  </a:lnTo>
                  <a:lnTo>
                    <a:pt x="50" y="8"/>
                  </a:lnTo>
                  <a:lnTo>
                    <a:pt x="50" y="8"/>
                  </a:lnTo>
                  <a:lnTo>
                    <a:pt x="53" y="8"/>
                  </a:lnTo>
                  <a:lnTo>
                    <a:pt x="57" y="10"/>
                  </a:lnTo>
                  <a:lnTo>
                    <a:pt x="59" y="14"/>
                  </a:lnTo>
                  <a:lnTo>
                    <a:pt x="60" y="17"/>
                  </a:lnTo>
                  <a:lnTo>
                    <a:pt x="60" y="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solidFill>
                  <a:schemeClr val="accent1"/>
                </a:solidFill>
              </a:endParaRPr>
            </a:p>
          </p:txBody>
        </p:sp>
      </p:grpSp>
    </p:spTree>
    <p:extLst>
      <p:ext uri="{BB962C8B-B14F-4D97-AF65-F5344CB8AC3E}">
        <p14:creationId xmlns:p14="http://schemas.microsoft.com/office/powerpoint/2010/main" val="35327030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787A983-A0D5-8E66-6B23-DFD2D870EC4A}"/>
              </a:ext>
            </a:extLst>
          </p:cNvPr>
          <p:cNvSpPr>
            <a:spLocks noGrp="1"/>
          </p:cNvSpPr>
          <p:nvPr>
            <p:ph type="title"/>
          </p:nvPr>
        </p:nvSpPr>
        <p:spPr>
          <a:xfrm>
            <a:off x="560561" y="274638"/>
            <a:ext cx="11068493" cy="809877"/>
          </a:xfrm>
        </p:spPr>
        <p:txBody>
          <a:bodyPr/>
          <a:lstStyle/>
          <a:p>
            <a:r>
              <a:rPr lang="fr-FR" dirty="0"/>
              <a:t>Le mentorat de l’ASE – historique</a:t>
            </a:r>
          </a:p>
        </p:txBody>
      </p:sp>
      <p:sp>
        <p:nvSpPr>
          <p:cNvPr id="5" name="Slide Number Placeholder 4">
            <a:extLst>
              <a:ext uri="{FF2B5EF4-FFF2-40B4-BE49-F238E27FC236}">
                <a16:creationId xmlns:a16="http://schemas.microsoft.com/office/drawing/2014/main" id="{A0952348-7FF7-F471-BC59-3431D922F043}"/>
              </a:ext>
            </a:extLst>
          </p:cNvPr>
          <p:cNvSpPr>
            <a:spLocks noGrp="1"/>
          </p:cNvSpPr>
          <p:nvPr>
            <p:ph type="sldNum" sz="quarter" idx="4"/>
          </p:nvPr>
        </p:nvSpPr>
        <p:spPr>
          <a:xfrm>
            <a:off x="94615" y="6434370"/>
            <a:ext cx="731520" cy="396240"/>
          </a:xfrm>
        </p:spPr>
        <p:txBody>
          <a:bodyPr/>
          <a:lstStyle/>
          <a:p>
            <a:fld id="{6E2D2B3B-882E-40F3-A32F-6DD516915044}" type="slidenum">
              <a:rPr lang="en-US" smtClean="0"/>
              <a:pPr/>
              <a:t>31</a:t>
            </a:fld>
            <a:endParaRPr lang="en-US" dirty="0"/>
          </a:p>
        </p:txBody>
      </p:sp>
      <p:cxnSp>
        <p:nvCxnSpPr>
          <p:cNvPr id="7" name="Straight Connector 6">
            <a:extLst>
              <a:ext uri="{FF2B5EF4-FFF2-40B4-BE49-F238E27FC236}">
                <a16:creationId xmlns:a16="http://schemas.microsoft.com/office/drawing/2014/main" id="{74430E62-BB10-E22E-4DB0-0F854C27F939}"/>
              </a:ext>
            </a:extLst>
          </p:cNvPr>
          <p:cNvCxnSpPr/>
          <p:nvPr/>
        </p:nvCxnSpPr>
        <p:spPr>
          <a:xfrm>
            <a:off x="914863" y="2124502"/>
            <a:ext cx="10137912" cy="0"/>
          </a:xfrm>
          <a:prstGeom prst="line">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CD4F327-9DC8-00A7-9B3A-B64000B09395}"/>
              </a:ext>
            </a:extLst>
          </p:cNvPr>
          <p:cNvSpPr txBox="1"/>
          <p:nvPr/>
        </p:nvSpPr>
        <p:spPr>
          <a:xfrm>
            <a:off x="914862" y="2967624"/>
            <a:ext cx="3580135" cy="2616101"/>
          </a:xfrm>
          <a:prstGeom prst="rect">
            <a:avLst/>
          </a:prstGeom>
          <a:noFill/>
        </p:spPr>
        <p:txBody>
          <a:bodyPr wrap="square" rtlCol="0">
            <a:spAutoFit/>
          </a:bodyPr>
          <a:lstStyle/>
          <a:p>
            <a:pPr marL="171450" indent="-171450">
              <a:spcAft>
                <a:spcPts val="600"/>
              </a:spcAft>
              <a:buFont typeface="Arial" panose="020B0604020202020204" pitchFamily="34" charset="0"/>
              <a:buChar char="•"/>
            </a:pPr>
            <a:r>
              <a:rPr lang="fr-FR" sz="1200" dirty="0">
                <a:latin typeface="Montserrat" panose="00000500000000000000" pitchFamily="2" charset="0"/>
              </a:rPr>
              <a:t>Lancement du programme </a:t>
            </a:r>
            <a:r>
              <a:rPr lang="fr-FR" sz="1200" b="1" dirty="0">
                <a:latin typeface="Montserrat" panose="00000500000000000000" pitchFamily="2" charset="0"/>
              </a:rPr>
              <a:t>1 Jeune 1 Mentor </a:t>
            </a:r>
            <a:r>
              <a:rPr lang="fr-FR" sz="1200" dirty="0">
                <a:latin typeface="Montserrat" panose="00000500000000000000" pitchFamily="2" charset="0"/>
              </a:rPr>
              <a:t>et développement massif du mentorat</a:t>
            </a:r>
          </a:p>
          <a:p>
            <a:pPr marL="171450" indent="-171450">
              <a:spcAft>
                <a:spcPts val="600"/>
              </a:spcAft>
              <a:buFont typeface="Arial" panose="020B0604020202020204" pitchFamily="34" charset="0"/>
              <a:buChar char="•"/>
            </a:pPr>
            <a:r>
              <a:rPr lang="fr-FR" sz="1200" b="1" dirty="0">
                <a:latin typeface="Montserrat" panose="00000500000000000000" pitchFamily="2" charset="0"/>
              </a:rPr>
              <a:t>Rapprochement de certaines associations de mentorat </a:t>
            </a:r>
            <a:r>
              <a:rPr lang="fr-FR" sz="1200" dirty="0">
                <a:latin typeface="Montserrat" panose="00000500000000000000" pitchFamily="2" charset="0"/>
              </a:rPr>
              <a:t>et des jeunes de l’ASE, avec le soutien de Break Poverty</a:t>
            </a:r>
          </a:p>
          <a:p>
            <a:pPr marL="171450" indent="-171450">
              <a:spcAft>
                <a:spcPts val="600"/>
              </a:spcAft>
              <a:buFont typeface="Arial" panose="020B0604020202020204" pitchFamily="34" charset="0"/>
              <a:buChar char="•"/>
            </a:pPr>
            <a:endParaRPr lang="fr-FR" sz="1200" dirty="0">
              <a:latin typeface="Montserrat" panose="00000500000000000000" pitchFamily="2" charset="0"/>
            </a:endParaRPr>
          </a:p>
          <a:p>
            <a:pPr marL="171450" indent="-171450">
              <a:spcAft>
                <a:spcPts val="600"/>
              </a:spcAft>
              <a:buFont typeface="Arial" panose="020B0604020202020204" pitchFamily="34" charset="0"/>
              <a:buChar char="•"/>
            </a:pPr>
            <a:endParaRPr lang="fr-FR" sz="1200" b="1" dirty="0">
              <a:latin typeface="Montserrat" panose="00000500000000000000" pitchFamily="2" charset="0"/>
            </a:endParaRPr>
          </a:p>
          <a:p>
            <a:pPr marL="171450" indent="-171450">
              <a:spcAft>
                <a:spcPts val="600"/>
              </a:spcAft>
              <a:buFont typeface="Arial" panose="020B0604020202020204" pitchFamily="34" charset="0"/>
              <a:buChar char="•"/>
            </a:pPr>
            <a:r>
              <a:rPr lang="fr-FR" sz="1200" b="1" dirty="0">
                <a:latin typeface="Montserrat" panose="00000500000000000000" pitchFamily="2" charset="0"/>
              </a:rPr>
              <a:t>Mesure de l’impact du mentorat ASE  : </a:t>
            </a:r>
            <a:r>
              <a:rPr lang="fr-FR" sz="1200" dirty="0">
                <a:latin typeface="Montserrat" panose="00000500000000000000" pitchFamily="2" charset="0"/>
              </a:rPr>
              <a:t>82% des jeunes de l’ASE mentorés disent avoir repris confiance en eux, avec des effets positifs sur leur scolarité</a:t>
            </a:r>
          </a:p>
        </p:txBody>
      </p:sp>
      <p:sp>
        <p:nvSpPr>
          <p:cNvPr id="16" name="TextBox 15">
            <a:extLst>
              <a:ext uri="{FF2B5EF4-FFF2-40B4-BE49-F238E27FC236}">
                <a16:creationId xmlns:a16="http://schemas.microsoft.com/office/drawing/2014/main" id="{24AB5439-27CA-B73F-11C8-367475D8E06A}"/>
              </a:ext>
            </a:extLst>
          </p:cNvPr>
          <p:cNvSpPr txBox="1"/>
          <p:nvPr/>
        </p:nvSpPr>
        <p:spPr>
          <a:xfrm>
            <a:off x="1497569" y="1677664"/>
            <a:ext cx="1660354" cy="338554"/>
          </a:xfrm>
          <a:prstGeom prst="rect">
            <a:avLst/>
          </a:prstGeom>
          <a:noFill/>
        </p:spPr>
        <p:txBody>
          <a:bodyPr wrap="square" rtlCol="0">
            <a:spAutoFit/>
          </a:bodyPr>
          <a:lstStyle/>
          <a:p>
            <a:pPr algn="ctr"/>
            <a:r>
              <a:rPr lang="fr-FR" sz="1600" b="1" dirty="0">
                <a:solidFill>
                  <a:schemeClr val="accent1"/>
                </a:solidFill>
                <a:latin typeface="Montserrat" panose="00000500000000000000" pitchFamily="2" charset="0"/>
              </a:rPr>
              <a:t>Avant 2022</a:t>
            </a:r>
          </a:p>
        </p:txBody>
      </p:sp>
      <p:sp>
        <p:nvSpPr>
          <p:cNvPr id="22" name="TextBox 21">
            <a:extLst>
              <a:ext uri="{FF2B5EF4-FFF2-40B4-BE49-F238E27FC236}">
                <a16:creationId xmlns:a16="http://schemas.microsoft.com/office/drawing/2014/main" id="{9AC1F640-BFDE-C3F6-9158-0F946E6BD76A}"/>
              </a:ext>
            </a:extLst>
          </p:cNvPr>
          <p:cNvSpPr txBox="1"/>
          <p:nvPr/>
        </p:nvSpPr>
        <p:spPr>
          <a:xfrm>
            <a:off x="4584486" y="2967624"/>
            <a:ext cx="3169303" cy="1015663"/>
          </a:xfrm>
          <a:prstGeom prst="rect">
            <a:avLst/>
          </a:prstGeom>
          <a:noFill/>
        </p:spPr>
        <p:txBody>
          <a:bodyPr wrap="square" rtlCol="0">
            <a:spAutoFit/>
          </a:bodyPr>
          <a:lstStyle/>
          <a:p>
            <a:pPr marL="171450" indent="-171450">
              <a:spcAft>
                <a:spcPts val="600"/>
              </a:spcAft>
              <a:buFont typeface="Arial" panose="020B0604020202020204" pitchFamily="34" charset="0"/>
              <a:buChar char="•"/>
            </a:pPr>
            <a:r>
              <a:rPr lang="fr-FR" sz="1200" dirty="0">
                <a:latin typeface="Montserrat" panose="00000500000000000000" pitchFamily="2" charset="0"/>
              </a:rPr>
              <a:t>Loi du 7 février 2022, dite « Loi Taquet » rendant obligatoire la proposition systématique </a:t>
            </a:r>
            <a:r>
              <a:rPr lang="fr-FR" sz="1200" b="1" dirty="0">
                <a:latin typeface="Montserrat" panose="00000500000000000000" pitchFamily="2" charset="0"/>
              </a:rPr>
              <a:t>de mentorat </a:t>
            </a:r>
            <a:r>
              <a:rPr lang="fr-FR" sz="1200" dirty="0">
                <a:latin typeface="Montserrat" panose="00000500000000000000" pitchFamily="2" charset="0"/>
              </a:rPr>
              <a:t>à chaque enfant pris en charge par l’Aide Sociale à l’Enfance</a:t>
            </a:r>
          </a:p>
        </p:txBody>
      </p:sp>
      <p:sp>
        <p:nvSpPr>
          <p:cNvPr id="23" name="TextBox 22">
            <a:extLst>
              <a:ext uri="{FF2B5EF4-FFF2-40B4-BE49-F238E27FC236}">
                <a16:creationId xmlns:a16="http://schemas.microsoft.com/office/drawing/2014/main" id="{2D15A2D9-466E-A7E3-2901-8E407ED39BBE}"/>
              </a:ext>
            </a:extLst>
          </p:cNvPr>
          <p:cNvSpPr txBox="1"/>
          <p:nvPr/>
        </p:nvSpPr>
        <p:spPr>
          <a:xfrm>
            <a:off x="5234845" y="1677664"/>
            <a:ext cx="1660354" cy="338554"/>
          </a:xfrm>
          <a:prstGeom prst="rect">
            <a:avLst/>
          </a:prstGeom>
          <a:noFill/>
        </p:spPr>
        <p:txBody>
          <a:bodyPr wrap="square" rtlCol="0">
            <a:spAutoFit/>
          </a:bodyPr>
          <a:lstStyle/>
          <a:p>
            <a:pPr algn="ctr"/>
            <a:r>
              <a:rPr lang="fr-FR" sz="1600" b="1" dirty="0">
                <a:solidFill>
                  <a:schemeClr val="accent1"/>
                </a:solidFill>
                <a:latin typeface="Montserrat" panose="00000500000000000000" pitchFamily="2" charset="0"/>
              </a:rPr>
              <a:t>Février 2022</a:t>
            </a:r>
          </a:p>
        </p:txBody>
      </p:sp>
      <p:sp>
        <p:nvSpPr>
          <p:cNvPr id="25" name="TextBox 24">
            <a:extLst>
              <a:ext uri="{FF2B5EF4-FFF2-40B4-BE49-F238E27FC236}">
                <a16:creationId xmlns:a16="http://schemas.microsoft.com/office/drawing/2014/main" id="{64BD0A83-2092-254D-8FA7-8E0649930B66}"/>
              </a:ext>
            </a:extLst>
          </p:cNvPr>
          <p:cNvSpPr txBox="1"/>
          <p:nvPr/>
        </p:nvSpPr>
        <p:spPr>
          <a:xfrm>
            <a:off x="8179376" y="2967624"/>
            <a:ext cx="3492296" cy="2092881"/>
          </a:xfrm>
          <a:prstGeom prst="rect">
            <a:avLst/>
          </a:prstGeom>
          <a:noFill/>
        </p:spPr>
        <p:txBody>
          <a:bodyPr wrap="square" rtlCol="0">
            <a:spAutoFit/>
          </a:bodyPr>
          <a:lstStyle/>
          <a:p>
            <a:pPr marL="171450" indent="-171450">
              <a:spcAft>
                <a:spcPts val="600"/>
              </a:spcAft>
              <a:buFont typeface="Arial" panose="020B0604020202020204" pitchFamily="34" charset="0"/>
              <a:buChar char="•"/>
            </a:pPr>
            <a:r>
              <a:rPr lang="fr-FR" sz="1200" b="1" dirty="0">
                <a:latin typeface="Montserrat" panose="00000500000000000000" pitchFamily="2" charset="0"/>
              </a:rPr>
              <a:t>Publication du décret d’application </a:t>
            </a:r>
            <a:r>
              <a:rPr lang="fr-FR" sz="1200" dirty="0">
                <a:latin typeface="Montserrat" panose="00000500000000000000" pitchFamily="2" charset="0"/>
              </a:rPr>
              <a:t>de la loi le 16/02/2024</a:t>
            </a:r>
          </a:p>
          <a:p>
            <a:pPr marL="171450" indent="-171450">
              <a:spcAft>
                <a:spcPts val="600"/>
              </a:spcAft>
              <a:buFont typeface="Arial" panose="020B0604020202020204" pitchFamily="34" charset="0"/>
              <a:buChar char="•"/>
            </a:pPr>
            <a:r>
              <a:rPr lang="fr-FR" sz="1200" b="1" dirty="0">
                <a:latin typeface="Montserrat" panose="00000500000000000000" pitchFamily="2" charset="0"/>
              </a:rPr>
              <a:t>Organisation des départements </a:t>
            </a:r>
            <a:r>
              <a:rPr lang="fr-FR" sz="1200" dirty="0">
                <a:latin typeface="Montserrat" panose="00000500000000000000" pitchFamily="2" charset="0"/>
              </a:rPr>
              <a:t>pour proposer systématiquement du mentorat aux jeunes de l’ASE</a:t>
            </a:r>
          </a:p>
          <a:p>
            <a:pPr marL="171450" indent="-171450">
              <a:spcAft>
                <a:spcPts val="600"/>
              </a:spcAft>
              <a:buFont typeface="Arial" panose="020B0604020202020204" pitchFamily="34" charset="0"/>
              <a:buChar char="•"/>
            </a:pPr>
            <a:r>
              <a:rPr lang="fr-FR" sz="1200" dirty="0">
                <a:latin typeface="Montserrat" panose="00000500000000000000" pitchFamily="2" charset="0"/>
              </a:rPr>
              <a:t>Mission de sensibilisation nationale et </a:t>
            </a:r>
            <a:r>
              <a:rPr lang="fr-FR" sz="1200" b="1" dirty="0">
                <a:latin typeface="Montserrat" panose="00000500000000000000" pitchFamily="2" charset="0"/>
              </a:rPr>
              <a:t>d’accompagnement renforcé de 8 départements </a:t>
            </a:r>
            <a:r>
              <a:rPr lang="fr-FR" sz="1200" dirty="0">
                <a:latin typeface="Montserrat" panose="00000500000000000000" pitchFamily="2" charset="0"/>
              </a:rPr>
              <a:t>par Break Poverty, pour atteindre les 30 000 jeunes mentorés sur les 380 000 mesures ASE prononcées</a:t>
            </a:r>
          </a:p>
        </p:txBody>
      </p:sp>
      <p:sp>
        <p:nvSpPr>
          <p:cNvPr id="26" name="TextBox 25">
            <a:extLst>
              <a:ext uri="{FF2B5EF4-FFF2-40B4-BE49-F238E27FC236}">
                <a16:creationId xmlns:a16="http://schemas.microsoft.com/office/drawing/2014/main" id="{25E78B7F-06D7-B128-0EDA-A509BD373D01}"/>
              </a:ext>
            </a:extLst>
          </p:cNvPr>
          <p:cNvSpPr txBox="1"/>
          <p:nvPr/>
        </p:nvSpPr>
        <p:spPr>
          <a:xfrm>
            <a:off x="8841906" y="1677664"/>
            <a:ext cx="1660354" cy="338554"/>
          </a:xfrm>
          <a:prstGeom prst="rect">
            <a:avLst/>
          </a:prstGeom>
          <a:noFill/>
        </p:spPr>
        <p:txBody>
          <a:bodyPr wrap="square" rtlCol="0">
            <a:spAutoFit/>
          </a:bodyPr>
          <a:lstStyle/>
          <a:p>
            <a:pPr algn="ctr"/>
            <a:r>
              <a:rPr lang="fr-FR" sz="1600" b="1" dirty="0">
                <a:solidFill>
                  <a:schemeClr val="accent1"/>
                </a:solidFill>
                <a:latin typeface="Montserrat" panose="00000500000000000000" pitchFamily="2" charset="0"/>
              </a:rPr>
              <a:t>2023-2024</a:t>
            </a:r>
          </a:p>
        </p:txBody>
      </p:sp>
      <p:grpSp>
        <p:nvGrpSpPr>
          <p:cNvPr id="11" name="Group 10">
            <a:extLst>
              <a:ext uri="{FF2B5EF4-FFF2-40B4-BE49-F238E27FC236}">
                <a16:creationId xmlns:a16="http://schemas.microsoft.com/office/drawing/2014/main" id="{5630AD60-EB22-A5D7-E459-861DCEA12EB1}"/>
              </a:ext>
            </a:extLst>
          </p:cNvPr>
          <p:cNvGrpSpPr/>
          <p:nvPr/>
        </p:nvGrpSpPr>
        <p:grpSpPr>
          <a:xfrm>
            <a:off x="2327745" y="2124503"/>
            <a:ext cx="7474554" cy="338554"/>
            <a:chOff x="2327745" y="2124502"/>
            <a:chExt cx="7474554" cy="439381"/>
          </a:xfrm>
        </p:grpSpPr>
        <p:cxnSp>
          <p:nvCxnSpPr>
            <p:cNvPr id="15" name="Straight Connector 14">
              <a:extLst>
                <a:ext uri="{FF2B5EF4-FFF2-40B4-BE49-F238E27FC236}">
                  <a16:creationId xmlns:a16="http://schemas.microsoft.com/office/drawing/2014/main" id="{70E5C978-90CB-C2B9-144C-7BAC6AF1D63D}"/>
                </a:ext>
              </a:extLst>
            </p:cNvPr>
            <p:cNvCxnSpPr>
              <a:cxnSpLocks/>
            </p:cNvCxnSpPr>
            <p:nvPr/>
          </p:nvCxnSpPr>
          <p:spPr>
            <a:xfrm>
              <a:off x="2327745" y="2124502"/>
              <a:ext cx="0" cy="439381"/>
            </a:xfrm>
            <a:prstGeom prst="line">
              <a:avLst/>
            </a:prstGeom>
            <a:ln>
              <a:headEnd type="oval" w="lg" len="lg"/>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08441F9-3866-3D8C-5562-13B2B9A59E03}"/>
                </a:ext>
              </a:extLst>
            </p:cNvPr>
            <p:cNvCxnSpPr>
              <a:cxnSpLocks/>
            </p:cNvCxnSpPr>
            <p:nvPr/>
          </p:nvCxnSpPr>
          <p:spPr>
            <a:xfrm>
              <a:off x="6065022" y="2124502"/>
              <a:ext cx="0" cy="439381"/>
            </a:xfrm>
            <a:prstGeom prst="line">
              <a:avLst/>
            </a:prstGeom>
            <a:ln>
              <a:headEnd type="oval" w="lg" len="lg"/>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93FC437-D20D-E6A3-C49E-84CF8F7D39B2}"/>
                </a:ext>
              </a:extLst>
            </p:cNvPr>
            <p:cNvCxnSpPr>
              <a:cxnSpLocks/>
            </p:cNvCxnSpPr>
            <p:nvPr/>
          </p:nvCxnSpPr>
          <p:spPr>
            <a:xfrm>
              <a:off x="9802299" y="2124502"/>
              <a:ext cx="0" cy="439381"/>
            </a:xfrm>
            <a:prstGeom prst="line">
              <a:avLst/>
            </a:prstGeom>
            <a:ln>
              <a:headEnd type="oval" w="lg" len="lg"/>
            </a:ln>
          </p:spPr>
          <p:style>
            <a:lnRef idx="1">
              <a:schemeClr val="accent1"/>
            </a:lnRef>
            <a:fillRef idx="0">
              <a:schemeClr val="accent1"/>
            </a:fillRef>
            <a:effectRef idx="0">
              <a:schemeClr val="accent1"/>
            </a:effectRef>
            <a:fontRef idx="minor">
              <a:schemeClr val="tx1"/>
            </a:fontRef>
          </p:style>
        </p:cxnSp>
      </p:grpSp>
      <p:sp>
        <p:nvSpPr>
          <p:cNvPr id="31" name="TextBox 30">
            <a:extLst>
              <a:ext uri="{FF2B5EF4-FFF2-40B4-BE49-F238E27FC236}">
                <a16:creationId xmlns:a16="http://schemas.microsoft.com/office/drawing/2014/main" id="{53F17788-A1B5-3D97-FA0B-80D36105754F}"/>
              </a:ext>
            </a:extLst>
          </p:cNvPr>
          <p:cNvSpPr txBox="1"/>
          <p:nvPr/>
        </p:nvSpPr>
        <p:spPr>
          <a:xfrm>
            <a:off x="914863" y="2521719"/>
            <a:ext cx="3351038" cy="338554"/>
          </a:xfrm>
          <a:prstGeom prst="rect">
            <a:avLst/>
          </a:prstGeom>
          <a:noFill/>
        </p:spPr>
        <p:txBody>
          <a:bodyPr wrap="square" rtlCol="0" anchor="b">
            <a:spAutoFit/>
          </a:bodyPr>
          <a:lstStyle/>
          <a:p>
            <a:r>
              <a:rPr lang="fr-FR" sz="1600" b="1" dirty="0">
                <a:solidFill>
                  <a:schemeClr val="accent3"/>
                </a:solidFill>
                <a:latin typeface="Montserrat" panose="00000500000000000000" pitchFamily="2" charset="0"/>
              </a:rPr>
              <a:t>Avant la loi</a:t>
            </a:r>
          </a:p>
        </p:txBody>
      </p:sp>
      <p:sp>
        <p:nvSpPr>
          <p:cNvPr id="32" name="TextBox 31">
            <a:extLst>
              <a:ext uri="{FF2B5EF4-FFF2-40B4-BE49-F238E27FC236}">
                <a16:creationId xmlns:a16="http://schemas.microsoft.com/office/drawing/2014/main" id="{CC253C84-A842-8DF4-DF78-7D7B163D8E23}"/>
              </a:ext>
            </a:extLst>
          </p:cNvPr>
          <p:cNvSpPr txBox="1"/>
          <p:nvPr/>
        </p:nvSpPr>
        <p:spPr>
          <a:xfrm>
            <a:off x="4584486" y="2521719"/>
            <a:ext cx="3169303" cy="338554"/>
          </a:xfrm>
          <a:prstGeom prst="rect">
            <a:avLst/>
          </a:prstGeom>
          <a:noFill/>
        </p:spPr>
        <p:txBody>
          <a:bodyPr wrap="square" rtlCol="0" anchor="b">
            <a:spAutoFit/>
          </a:bodyPr>
          <a:lstStyle/>
          <a:p>
            <a:r>
              <a:rPr lang="fr-FR" sz="1600" b="1" dirty="0">
                <a:solidFill>
                  <a:schemeClr val="accent3"/>
                </a:solidFill>
                <a:latin typeface="Montserrat" panose="00000500000000000000" pitchFamily="2" charset="0"/>
              </a:rPr>
              <a:t>Promulgation de la loi</a:t>
            </a:r>
          </a:p>
        </p:txBody>
      </p:sp>
      <p:sp>
        <p:nvSpPr>
          <p:cNvPr id="33" name="TextBox 32">
            <a:extLst>
              <a:ext uri="{FF2B5EF4-FFF2-40B4-BE49-F238E27FC236}">
                <a16:creationId xmlns:a16="http://schemas.microsoft.com/office/drawing/2014/main" id="{10296FFB-6035-22F3-87CA-C7157FADA0B3}"/>
              </a:ext>
            </a:extLst>
          </p:cNvPr>
          <p:cNvSpPr txBox="1"/>
          <p:nvPr/>
        </p:nvSpPr>
        <p:spPr>
          <a:xfrm>
            <a:off x="8179376" y="2521719"/>
            <a:ext cx="3492296" cy="338554"/>
          </a:xfrm>
          <a:prstGeom prst="rect">
            <a:avLst/>
          </a:prstGeom>
          <a:noFill/>
        </p:spPr>
        <p:txBody>
          <a:bodyPr wrap="square" rtlCol="0" anchor="b">
            <a:spAutoFit/>
          </a:bodyPr>
          <a:lstStyle/>
          <a:p>
            <a:r>
              <a:rPr lang="fr-FR" sz="1600" b="1" dirty="0">
                <a:solidFill>
                  <a:schemeClr val="accent3"/>
                </a:solidFill>
                <a:latin typeface="Montserrat" panose="00000500000000000000" pitchFamily="2" charset="0"/>
              </a:rPr>
              <a:t>Mise en œuvre de la loi</a:t>
            </a:r>
          </a:p>
        </p:txBody>
      </p:sp>
      <p:pic>
        <p:nvPicPr>
          <p:cNvPr id="2" name="Google Shape;367;g12112606ec9_1_46">
            <a:extLst>
              <a:ext uri="{FF2B5EF4-FFF2-40B4-BE49-F238E27FC236}">
                <a16:creationId xmlns:a16="http://schemas.microsoft.com/office/drawing/2014/main" id="{665E8E57-7D85-2BBF-2392-F7C12EDAED00}"/>
              </a:ext>
            </a:extLst>
          </p:cNvPr>
          <p:cNvPicPr preferRelativeResize="0"/>
          <p:nvPr/>
        </p:nvPicPr>
        <p:blipFill rotWithShape="1">
          <a:blip r:embed="rId2">
            <a:alphaModFix/>
          </a:blip>
          <a:srcRect/>
          <a:stretch/>
        </p:blipFill>
        <p:spPr>
          <a:xfrm>
            <a:off x="4004857" y="4406877"/>
            <a:ext cx="750747" cy="245885"/>
          </a:xfrm>
          <a:prstGeom prst="rect">
            <a:avLst/>
          </a:prstGeom>
          <a:noFill/>
          <a:ln>
            <a:noFill/>
          </a:ln>
        </p:spPr>
      </p:pic>
      <p:pic>
        <p:nvPicPr>
          <p:cNvPr id="4" name="Google Shape;327;g12112606ec9_1_1">
            <a:extLst>
              <a:ext uri="{FF2B5EF4-FFF2-40B4-BE49-F238E27FC236}">
                <a16:creationId xmlns:a16="http://schemas.microsoft.com/office/drawing/2014/main" id="{7D6D7B75-9B22-3FBD-A53A-678A5B46A252}"/>
              </a:ext>
            </a:extLst>
          </p:cNvPr>
          <p:cNvPicPr preferRelativeResize="0"/>
          <p:nvPr/>
        </p:nvPicPr>
        <p:blipFill rotWithShape="1">
          <a:blip r:embed="rId3">
            <a:alphaModFix/>
          </a:blip>
          <a:srcRect l="11296" t="10140" r="14137" b="13668"/>
          <a:stretch/>
        </p:blipFill>
        <p:spPr>
          <a:xfrm>
            <a:off x="3569431" y="4353230"/>
            <a:ext cx="370121" cy="336631"/>
          </a:xfrm>
          <a:prstGeom prst="rect">
            <a:avLst/>
          </a:prstGeom>
          <a:noFill/>
          <a:ln>
            <a:noFill/>
          </a:ln>
        </p:spPr>
      </p:pic>
      <p:pic>
        <p:nvPicPr>
          <p:cNvPr id="8" name="Picture 2">
            <a:extLst>
              <a:ext uri="{FF2B5EF4-FFF2-40B4-BE49-F238E27FC236}">
                <a16:creationId xmlns:a16="http://schemas.microsoft.com/office/drawing/2014/main" id="{E76F25FF-4F4C-CF5F-2D4E-06635FF419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6387" y="4331513"/>
            <a:ext cx="356042" cy="367439"/>
          </a:xfrm>
          <a:prstGeom prst="rect">
            <a:avLst/>
          </a:prstGeom>
          <a:noFill/>
          <a:extLst>
            <a:ext uri="{909E8E84-426E-40DD-AFC4-6F175D3DCCD1}">
              <a14:hiddenFill xmlns:a14="http://schemas.microsoft.com/office/drawing/2010/main">
                <a:solidFill>
                  <a:srgbClr val="FFFFFF"/>
                </a:solidFill>
              </a14:hiddenFill>
            </a:ext>
          </a:extLst>
        </p:spPr>
      </p:pic>
      <p:pic>
        <p:nvPicPr>
          <p:cNvPr id="9" name="Google Shape;369;g12112606ec9_1_46">
            <a:extLst>
              <a:ext uri="{FF2B5EF4-FFF2-40B4-BE49-F238E27FC236}">
                <a16:creationId xmlns:a16="http://schemas.microsoft.com/office/drawing/2014/main" id="{2E96F948-AA00-798A-7730-31C48791EDA3}"/>
              </a:ext>
            </a:extLst>
          </p:cNvPr>
          <p:cNvPicPr preferRelativeResize="0"/>
          <p:nvPr/>
        </p:nvPicPr>
        <p:blipFill rotWithShape="1">
          <a:blip r:embed="rId5">
            <a:alphaModFix/>
          </a:blip>
          <a:srcRect l="9662" t="27980" r="10279" b="29038"/>
          <a:stretch/>
        </p:blipFill>
        <p:spPr>
          <a:xfrm>
            <a:off x="2242729" y="4424069"/>
            <a:ext cx="898505" cy="220647"/>
          </a:xfrm>
          <a:prstGeom prst="rect">
            <a:avLst/>
          </a:prstGeom>
          <a:noFill/>
          <a:ln>
            <a:noFill/>
          </a:ln>
        </p:spPr>
      </p:pic>
      <p:pic>
        <p:nvPicPr>
          <p:cNvPr id="10" name="Google Shape;284;g11ded4cacd5_0_7">
            <a:extLst>
              <a:ext uri="{FF2B5EF4-FFF2-40B4-BE49-F238E27FC236}">
                <a16:creationId xmlns:a16="http://schemas.microsoft.com/office/drawing/2014/main" id="{E3279801-C513-41F0-508E-D33E6D202798}"/>
              </a:ext>
            </a:extLst>
          </p:cNvPr>
          <p:cNvPicPr preferRelativeResize="0"/>
          <p:nvPr/>
        </p:nvPicPr>
        <p:blipFill rotWithShape="1">
          <a:blip r:embed="rId6">
            <a:alphaModFix/>
          </a:blip>
          <a:srcRect/>
          <a:stretch/>
        </p:blipFill>
        <p:spPr>
          <a:xfrm>
            <a:off x="3157923" y="4379712"/>
            <a:ext cx="356042" cy="318708"/>
          </a:xfrm>
          <a:prstGeom prst="rect">
            <a:avLst/>
          </a:prstGeom>
          <a:noFill/>
          <a:ln>
            <a:noFill/>
          </a:ln>
        </p:spPr>
      </p:pic>
      <p:sp>
        <p:nvSpPr>
          <p:cNvPr id="17" name="TextBox 16">
            <a:extLst>
              <a:ext uri="{FF2B5EF4-FFF2-40B4-BE49-F238E27FC236}">
                <a16:creationId xmlns:a16="http://schemas.microsoft.com/office/drawing/2014/main" id="{1CB7C9EE-9D32-69F7-E005-CBAFB50D1EE1}"/>
              </a:ext>
            </a:extLst>
          </p:cNvPr>
          <p:cNvSpPr txBox="1"/>
          <p:nvPr/>
        </p:nvSpPr>
        <p:spPr>
          <a:xfrm>
            <a:off x="1085059" y="5851743"/>
            <a:ext cx="10137912" cy="514738"/>
          </a:xfrm>
          <a:prstGeom prst="rect">
            <a:avLst/>
          </a:prstGeom>
          <a:solidFill>
            <a:schemeClr val="accent4">
              <a:lumMod val="20000"/>
              <a:lumOff val="80000"/>
            </a:schemeClr>
          </a:solidFill>
        </p:spPr>
        <p:txBody>
          <a:bodyPr wrap="square" lIns="72000" tIns="72000" rIns="72000" bIns="72000" rtlCol="0">
            <a:spAutoFit/>
          </a:bodyPr>
          <a:lstStyle/>
          <a:p>
            <a:pPr algn="ctr"/>
            <a:r>
              <a:rPr lang="fr-FR" sz="1200" dirty="0">
                <a:latin typeface="Montserrat" panose="00000500000000000000" pitchFamily="2" charset="0"/>
              </a:rPr>
              <a:t>A noter que le parrainage de proximité est également mentionné dans la loi du 7 février 2022 – </a:t>
            </a:r>
            <a:br>
              <a:rPr lang="fr-FR" sz="1200" dirty="0">
                <a:latin typeface="Montserrat" panose="00000500000000000000" pitchFamily="2" charset="0"/>
              </a:rPr>
            </a:br>
            <a:r>
              <a:rPr lang="fr-FR" sz="1200" dirty="0">
                <a:latin typeface="Montserrat" panose="00000500000000000000" pitchFamily="2" charset="0"/>
              </a:rPr>
              <a:t>mais qu’il s’inscrit dans un historique plus ancien, avec un périmètre différent du mentorat</a:t>
            </a:r>
          </a:p>
        </p:txBody>
      </p:sp>
      <p:pic>
        <p:nvPicPr>
          <p:cNvPr id="3" name="Picture 2">
            <a:extLst>
              <a:ext uri="{FF2B5EF4-FFF2-40B4-BE49-F238E27FC236}">
                <a16:creationId xmlns:a16="http://schemas.microsoft.com/office/drawing/2014/main" id="{B25648FD-A3BD-D889-F9E5-C056C18BB19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98985" y="4407362"/>
            <a:ext cx="651682" cy="2532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0191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3B2FD3DA-3A0C-CE78-B5A4-0387197B7E7B}"/>
              </a:ext>
            </a:extLst>
          </p:cNvPr>
          <p:cNvSpPr>
            <a:spLocks noGrp="1"/>
          </p:cNvSpPr>
          <p:nvPr>
            <p:ph type="title"/>
          </p:nvPr>
        </p:nvSpPr>
        <p:spPr/>
        <p:txBody>
          <a:bodyPr/>
          <a:lstStyle/>
          <a:p>
            <a:r>
              <a:rPr lang="fr-FR" b="1" dirty="0"/>
              <a:t>Un impact particulièrement marqué sur la scolarité des jeunes et leur situation socio-affective </a:t>
            </a:r>
          </a:p>
        </p:txBody>
      </p:sp>
      <p:sp>
        <p:nvSpPr>
          <p:cNvPr id="5" name="Espace réservé du numéro de diapositive 4"/>
          <p:cNvSpPr>
            <a:spLocks noGrp="1"/>
          </p:cNvSpPr>
          <p:nvPr>
            <p:ph type="sldNum" sz="quarter" idx="4"/>
          </p:nvPr>
        </p:nvSpPr>
        <p:spPr/>
        <p:txBody>
          <a:bodyPr/>
          <a:lstStyle/>
          <a:p>
            <a:fld id="{6E2D2B3B-882E-40F3-A32F-6DD516915044}" type="slidenum">
              <a:rPr lang="en-US" smtClean="0">
                <a:latin typeface="Montserrat" panose="00000500000000000000" pitchFamily="2" charset="0"/>
              </a:rPr>
              <a:pPr/>
              <a:t>32</a:t>
            </a:fld>
            <a:endParaRPr lang="en-US" dirty="0">
              <a:latin typeface="Montserrat" panose="00000500000000000000" pitchFamily="2" charset="0"/>
            </a:endParaRPr>
          </a:p>
        </p:txBody>
      </p:sp>
      <p:sp>
        <p:nvSpPr>
          <p:cNvPr id="7" name="Textfeld 2">
            <a:extLst>
              <a:ext uri="{FF2B5EF4-FFF2-40B4-BE49-F238E27FC236}">
                <a16:creationId xmlns:a16="http://schemas.microsoft.com/office/drawing/2014/main" id="{EF348DFF-CE41-EC61-1824-B337A44605D6}"/>
              </a:ext>
            </a:extLst>
          </p:cNvPr>
          <p:cNvSpPr txBox="1"/>
          <p:nvPr/>
        </p:nvSpPr>
        <p:spPr bwMode="auto">
          <a:xfrm>
            <a:off x="514349" y="6165850"/>
            <a:ext cx="11160917" cy="148759"/>
          </a:xfrm>
          <a:prstGeom prst="rect">
            <a:avLst/>
          </a:prstGeom>
          <a:noFill/>
          <a:ln w="19050">
            <a:noFill/>
            <a:miter lim="800000"/>
            <a:headEnd/>
            <a:tailEnd/>
          </a:ln>
          <a:effectLst/>
        </p:spPr>
        <p:txBody>
          <a:bodyPr vert="horz" wrap="square" lIns="0" tIns="25400" rIns="0" bIns="0" numCol="1" rtlCol="0" anchor="t" anchorCtr="0" compatLnSpc="1">
            <a:prstTxWarp prst="textNoShape">
              <a:avLst/>
            </a:prstTxWarp>
            <a:spAutoFit/>
          </a:bodyPr>
          <a:lstStyle/>
          <a:p>
            <a:r>
              <a:rPr lang="fr-FR" sz="800" dirty="0">
                <a:solidFill>
                  <a:schemeClr val="tx1">
                    <a:lumMod val="100000"/>
                  </a:schemeClr>
                </a:solidFill>
              </a:rPr>
              <a:t>Source: Etude d’impact Break Poverty 2021-2022</a:t>
            </a:r>
          </a:p>
        </p:txBody>
      </p:sp>
      <p:grpSp>
        <p:nvGrpSpPr>
          <p:cNvPr id="66" name="Group 65">
            <a:extLst>
              <a:ext uri="{FF2B5EF4-FFF2-40B4-BE49-F238E27FC236}">
                <a16:creationId xmlns:a16="http://schemas.microsoft.com/office/drawing/2014/main" id="{9EAF2CB6-30A2-772E-CB30-86617FE9F179}"/>
              </a:ext>
            </a:extLst>
          </p:cNvPr>
          <p:cNvGrpSpPr/>
          <p:nvPr/>
        </p:nvGrpSpPr>
        <p:grpSpPr>
          <a:xfrm>
            <a:off x="1096780" y="2160999"/>
            <a:ext cx="9553735" cy="725249"/>
            <a:chOff x="1096780" y="1959697"/>
            <a:chExt cx="9553735" cy="725249"/>
          </a:xfrm>
        </p:grpSpPr>
        <p:cxnSp>
          <p:nvCxnSpPr>
            <p:cNvPr id="59" name="Straight Connector 58">
              <a:extLst>
                <a:ext uri="{FF2B5EF4-FFF2-40B4-BE49-F238E27FC236}">
                  <a16:creationId xmlns:a16="http://schemas.microsoft.com/office/drawing/2014/main" id="{9EAA0C3C-73EE-60AF-CCF1-5C0C1DE43B0C}"/>
                </a:ext>
              </a:extLst>
            </p:cNvPr>
            <p:cNvCxnSpPr/>
            <p:nvPr/>
          </p:nvCxnSpPr>
          <p:spPr>
            <a:xfrm>
              <a:off x="6608432" y="1959697"/>
              <a:ext cx="0" cy="725249"/>
            </a:xfrm>
            <a:prstGeom prst="line">
              <a:avLst/>
            </a:prstGeom>
          </p:spPr>
          <p:style>
            <a:lnRef idx="1">
              <a:schemeClr val="accent1"/>
            </a:lnRef>
            <a:fillRef idx="0">
              <a:schemeClr val="accent1"/>
            </a:fillRef>
            <a:effectRef idx="0">
              <a:schemeClr val="accent1"/>
            </a:effectRef>
            <a:fontRef idx="minor">
              <a:schemeClr val="tx1"/>
            </a:fontRef>
          </p:style>
        </p:cxnSp>
        <p:sp>
          <p:nvSpPr>
            <p:cNvPr id="2" name="ZoneTexte 1"/>
            <p:cNvSpPr txBox="1"/>
            <p:nvPr/>
          </p:nvSpPr>
          <p:spPr>
            <a:xfrm>
              <a:off x="1857676" y="2045322"/>
              <a:ext cx="4360244" cy="553998"/>
            </a:xfrm>
            <a:prstGeom prst="rect">
              <a:avLst/>
            </a:prstGeom>
            <a:solidFill>
              <a:schemeClr val="bg1"/>
            </a:solidFill>
          </p:spPr>
          <p:txBody>
            <a:bodyPr wrap="square" lIns="0" tIns="0" rIns="0" bIns="0" rtlCol="0">
              <a:spAutoFit/>
            </a:bodyPr>
            <a:lstStyle/>
            <a:p>
              <a:r>
                <a:rPr lang="fr-FR" sz="1200" b="1" dirty="0">
                  <a:solidFill>
                    <a:schemeClr val="accent2"/>
                  </a:solidFill>
                  <a:latin typeface="Montserrat" panose="00000500000000000000" pitchFamily="2" charset="0"/>
                </a:rPr>
                <a:t>Des jeunes plus engagés scolairement et dont les résultats sont meilleurs que les jeunes non-accompagnés </a:t>
              </a:r>
            </a:p>
          </p:txBody>
        </p:sp>
        <p:sp>
          <p:nvSpPr>
            <p:cNvPr id="3" name="ZoneTexte 2"/>
            <p:cNvSpPr txBox="1"/>
            <p:nvPr/>
          </p:nvSpPr>
          <p:spPr>
            <a:xfrm>
              <a:off x="7002542" y="2045322"/>
              <a:ext cx="3647973" cy="553998"/>
            </a:xfrm>
            <a:prstGeom prst="rect">
              <a:avLst/>
            </a:prstGeom>
            <a:noFill/>
          </p:spPr>
          <p:txBody>
            <a:bodyPr wrap="square" lIns="0" tIns="0" rIns="0" bIns="0" rtlCol="0">
              <a:spAutoFit/>
            </a:bodyPr>
            <a:lstStyle/>
            <a:p>
              <a:r>
                <a:rPr lang="fr-FR" sz="1200" b="1" dirty="0">
                  <a:solidFill>
                    <a:schemeClr val="tx1">
                      <a:lumMod val="90000"/>
                      <a:lumOff val="10000"/>
                    </a:schemeClr>
                  </a:solidFill>
                  <a:latin typeface="Montserrat" panose="00000500000000000000" pitchFamily="2" charset="0"/>
                </a:rPr>
                <a:t>82% </a:t>
              </a:r>
              <a:r>
                <a:rPr lang="fr-FR" sz="1200" dirty="0">
                  <a:solidFill>
                    <a:schemeClr val="tx1">
                      <a:lumMod val="90000"/>
                      <a:lumOff val="10000"/>
                    </a:schemeClr>
                  </a:solidFill>
                  <a:latin typeface="Montserrat" panose="00000500000000000000" pitchFamily="2" charset="0"/>
                </a:rPr>
                <a:t>des jeunes osent</a:t>
              </a:r>
              <a:r>
                <a:rPr lang="fr-FR" sz="1200" b="1" dirty="0">
                  <a:solidFill>
                    <a:schemeClr val="tx1">
                      <a:lumMod val="90000"/>
                      <a:lumOff val="10000"/>
                    </a:schemeClr>
                  </a:solidFill>
                  <a:latin typeface="Montserrat" panose="00000500000000000000" pitchFamily="2" charset="0"/>
                </a:rPr>
                <a:t> davantage interroger le professeur </a:t>
              </a:r>
              <a:r>
                <a:rPr lang="fr-FR" sz="1200" dirty="0">
                  <a:solidFill>
                    <a:schemeClr val="tx1">
                      <a:lumMod val="90000"/>
                      <a:lumOff val="10000"/>
                    </a:schemeClr>
                  </a:solidFill>
                  <a:latin typeface="Montserrat" panose="00000500000000000000" pitchFamily="2" charset="0"/>
                </a:rPr>
                <a:t>lorsqu’ils ne comprennent pas un cours </a:t>
              </a:r>
            </a:p>
          </p:txBody>
        </p:sp>
        <p:grpSp>
          <p:nvGrpSpPr>
            <p:cNvPr id="19" name="Groupe 18">
              <a:extLst>
                <a:ext uri="{FF2B5EF4-FFF2-40B4-BE49-F238E27FC236}">
                  <a16:creationId xmlns:a16="http://schemas.microsoft.com/office/drawing/2014/main" id="{7D52783F-D099-1AFD-A2E2-7DDC52DCE6EC}"/>
                </a:ext>
              </a:extLst>
            </p:cNvPr>
            <p:cNvGrpSpPr/>
            <p:nvPr/>
          </p:nvGrpSpPr>
          <p:grpSpPr>
            <a:xfrm>
              <a:off x="1096780" y="2060711"/>
              <a:ext cx="507778" cy="523221"/>
              <a:chOff x="5906482" y="2245320"/>
              <a:chExt cx="776332" cy="799942"/>
            </a:xfrm>
          </p:grpSpPr>
          <p:grpSp>
            <p:nvGrpSpPr>
              <p:cNvPr id="20" name="Groupe 19">
                <a:extLst>
                  <a:ext uri="{FF2B5EF4-FFF2-40B4-BE49-F238E27FC236}">
                    <a16:creationId xmlns:a16="http://schemas.microsoft.com/office/drawing/2014/main" id="{D5BE52E2-D5BB-5B45-8318-9EA1B8F82ACF}"/>
                  </a:ext>
                </a:extLst>
              </p:cNvPr>
              <p:cNvGrpSpPr/>
              <p:nvPr/>
            </p:nvGrpSpPr>
            <p:grpSpPr>
              <a:xfrm>
                <a:off x="5906482" y="2245320"/>
                <a:ext cx="776332" cy="749181"/>
                <a:chOff x="6745438" y="5559744"/>
                <a:chExt cx="936016" cy="951907"/>
              </a:xfrm>
            </p:grpSpPr>
            <p:pic>
              <p:nvPicPr>
                <p:cNvPr id="28" name="Picture 10">
                  <a:extLst>
                    <a:ext uri="{FF2B5EF4-FFF2-40B4-BE49-F238E27FC236}">
                      <a16:creationId xmlns:a16="http://schemas.microsoft.com/office/drawing/2014/main" id="{69CB2EA8-9442-AC21-4C24-7792F45E2635}"/>
                    </a:ext>
                  </a:extLst>
                </p:cNvPr>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b="18979"/>
                <a:stretch/>
              </p:blipFill>
              <p:spPr bwMode="auto">
                <a:xfrm>
                  <a:off x="6745438" y="5559744"/>
                  <a:ext cx="936016" cy="758370"/>
                </a:xfrm>
                <a:prstGeom prst="rect">
                  <a:avLst/>
                </a:prstGeom>
                <a:solidFill>
                  <a:srgbClr val="FFFFFF"/>
                </a:solidFill>
              </p:spPr>
            </p:pic>
            <p:sp>
              <p:nvSpPr>
                <p:cNvPr id="29" name="Rectangle 28">
                  <a:extLst>
                    <a:ext uri="{FF2B5EF4-FFF2-40B4-BE49-F238E27FC236}">
                      <a16:creationId xmlns:a16="http://schemas.microsoft.com/office/drawing/2014/main" id="{F6C45C56-4222-7D77-BD00-FE2818DB0501}"/>
                    </a:ext>
                  </a:extLst>
                </p:cNvPr>
                <p:cNvSpPr/>
                <p:nvPr/>
              </p:nvSpPr>
              <p:spPr>
                <a:xfrm>
                  <a:off x="6991695" y="6107205"/>
                  <a:ext cx="45719" cy="404446"/>
                </a:xfrm>
                <a:prstGeom prst="rect">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5738" marR="0" lvl="0" indent="-185738" defTabSz="23603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400" b="0" i="0" u="none" strike="noStrike" kern="0" cap="none" spc="0" normalizeH="0" baseline="0" noProof="0" dirty="0">
                    <a:ln>
                      <a:noFill/>
                    </a:ln>
                    <a:solidFill>
                      <a:schemeClr val="bg1"/>
                    </a:solidFill>
                    <a:effectLst/>
                    <a:highlight>
                      <a:srgbClr val="FFFF00"/>
                    </a:highlight>
                    <a:uLnTx/>
                    <a:uFillTx/>
                    <a:latin typeface="Montserrat" panose="00000500000000000000" pitchFamily="2" charset="0"/>
                    <a:cs typeface="Helvetica"/>
                  </a:endParaRPr>
                </a:p>
              </p:txBody>
            </p:sp>
            <p:sp>
              <p:nvSpPr>
                <p:cNvPr id="30" name="Rectangle 29">
                  <a:extLst>
                    <a:ext uri="{FF2B5EF4-FFF2-40B4-BE49-F238E27FC236}">
                      <a16:creationId xmlns:a16="http://schemas.microsoft.com/office/drawing/2014/main" id="{F4B8C18D-FB2D-EB66-5330-48DA17C178F3}"/>
                    </a:ext>
                  </a:extLst>
                </p:cNvPr>
                <p:cNvSpPr/>
                <p:nvPr/>
              </p:nvSpPr>
              <p:spPr>
                <a:xfrm>
                  <a:off x="7380783" y="6079495"/>
                  <a:ext cx="45719" cy="404446"/>
                </a:xfrm>
                <a:prstGeom prst="rect">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5738" marR="0" lvl="0" indent="-185738" defTabSz="23603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400" b="0" i="0" u="none" strike="noStrike" kern="0" cap="none" spc="0" normalizeH="0" baseline="0" noProof="0" dirty="0">
                    <a:ln>
                      <a:noFill/>
                    </a:ln>
                    <a:solidFill>
                      <a:schemeClr val="bg1"/>
                    </a:solidFill>
                    <a:effectLst/>
                    <a:highlight>
                      <a:srgbClr val="FFFF00"/>
                    </a:highlight>
                    <a:uLnTx/>
                    <a:uFillTx/>
                    <a:latin typeface="Montserrat" panose="00000500000000000000" pitchFamily="2" charset="0"/>
                    <a:cs typeface="Helvetica"/>
                  </a:endParaRPr>
                </a:p>
              </p:txBody>
            </p:sp>
          </p:grpSp>
          <p:sp>
            <p:nvSpPr>
              <p:cNvPr id="21" name="Freeform 55">
                <a:extLst>
                  <a:ext uri="{FF2B5EF4-FFF2-40B4-BE49-F238E27FC236}">
                    <a16:creationId xmlns:a16="http://schemas.microsoft.com/office/drawing/2014/main" id="{8A5603FD-DE6A-5869-8A0E-6F336BD818BB}"/>
                  </a:ext>
                </a:extLst>
              </p:cNvPr>
              <p:cNvSpPr>
                <a:spLocks noEditPoints="1"/>
              </p:cNvSpPr>
              <p:nvPr/>
            </p:nvSpPr>
            <p:spPr bwMode="auto">
              <a:xfrm>
                <a:off x="6100209" y="2711887"/>
                <a:ext cx="365125" cy="333375"/>
              </a:xfrm>
              <a:custGeom>
                <a:avLst/>
                <a:gdLst>
                  <a:gd name="T0" fmla="*/ 98 w 230"/>
                  <a:gd name="T1" fmla="*/ 42 h 210"/>
                  <a:gd name="T2" fmla="*/ 116 w 230"/>
                  <a:gd name="T3" fmla="*/ 48 h 210"/>
                  <a:gd name="T4" fmla="*/ 134 w 230"/>
                  <a:gd name="T5" fmla="*/ 42 h 210"/>
                  <a:gd name="T6" fmla="*/ 134 w 230"/>
                  <a:gd name="T7" fmla="*/ 202 h 210"/>
                  <a:gd name="T8" fmla="*/ 126 w 230"/>
                  <a:gd name="T9" fmla="*/ 208 h 210"/>
                  <a:gd name="T10" fmla="*/ 108 w 230"/>
                  <a:gd name="T11" fmla="*/ 208 h 210"/>
                  <a:gd name="T12" fmla="*/ 98 w 230"/>
                  <a:gd name="T13" fmla="*/ 202 h 210"/>
                  <a:gd name="T14" fmla="*/ 98 w 230"/>
                  <a:gd name="T15" fmla="*/ 42 h 210"/>
                  <a:gd name="T16" fmla="*/ 106 w 230"/>
                  <a:gd name="T17" fmla="*/ 34 h 210"/>
                  <a:gd name="T18" fmla="*/ 84 w 230"/>
                  <a:gd name="T19" fmla="*/ 8 h 210"/>
                  <a:gd name="T20" fmla="*/ 72 w 230"/>
                  <a:gd name="T21" fmla="*/ 0 h 210"/>
                  <a:gd name="T22" fmla="*/ 58 w 230"/>
                  <a:gd name="T23" fmla="*/ 2 h 210"/>
                  <a:gd name="T24" fmla="*/ 84 w 230"/>
                  <a:gd name="T25" fmla="*/ 16 h 210"/>
                  <a:gd name="T26" fmla="*/ 106 w 230"/>
                  <a:gd name="T27" fmla="*/ 34 h 210"/>
                  <a:gd name="T28" fmla="*/ 98 w 230"/>
                  <a:gd name="T29" fmla="*/ 36 h 210"/>
                  <a:gd name="T30" fmla="*/ 64 w 230"/>
                  <a:gd name="T31" fmla="*/ 20 h 210"/>
                  <a:gd name="T32" fmla="*/ 28 w 230"/>
                  <a:gd name="T33" fmla="*/ 12 h 210"/>
                  <a:gd name="T34" fmla="*/ 38 w 230"/>
                  <a:gd name="T35" fmla="*/ 4 h 210"/>
                  <a:gd name="T36" fmla="*/ 56 w 230"/>
                  <a:gd name="T37" fmla="*/ 10 h 210"/>
                  <a:gd name="T38" fmla="*/ 86 w 230"/>
                  <a:gd name="T39" fmla="*/ 26 h 210"/>
                  <a:gd name="T40" fmla="*/ 98 w 230"/>
                  <a:gd name="T41" fmla="*/ 36 h 210"/>
                  <a:gd name="T42" fmla="*/ 128 w 230"/>
                  <a:gd name="T43" fmla="*/ 34 h 210"/>
                  <a:gd name="T44" fmla="*/ 150 w 230"/>
                  <a:gd name="T45" fmla="*/ 8 h 210"/>
                  <a:gd name="T46" fmla="*/ 162 w 230"/>
                  <a:gd name="T47" fmla="*/ 0 h 210"/>
                  <a:gd name="T48" fmla="*/ 176 w 230"/>
                  <a:gd name="T49" fmla="*/ 2 h 210"/>
                  <a:gd name="T50" fmla="*/ 150 w 230"/>
                  <a:gd name="T51" fmla="*/ 16 h 210"/>
                  <a:gd name="T52" fmla="*/ 128 w 230"/>
                  <a:gd name="T53" fmla="*/ 34 h 210"/>
                  <a:gd name="T54" fmla="*/ 136 w 230"/>
                  <a:gd name="T55" fmla="*/ 36 h 210"/>
                  <a:gd name="T56" fmla="*/ 170 w 230"/>
                  <a:gd name="T57" fmla="*/ 20 h 210"/>
                  <a:gd name="T58" fmla="*/ 206 w 230"/>
                  <a:gd name="T59" fmla="*/ 12 h 210"/>
                  <a:gd name="T60" fmla="*/ 196 w 230"/>
                  <a:gd name="T61" fmla="*/ 4 h 210"/>
                  <a:gd name="T62" fmla="*/ 178 w 230"/>
                  <a:gd name="T63" fmla="*/ 10 h 210"/>
                  <a:gd name="T64" fmla="*/ 148 w 230"/>
                  <a:gd name="T65" fmla="*/ 26 h 210"/>
                  <a:gd name="T66" fmla="*/ 136 w 230"/>
                  <a:gd name="T67" fmla="*/ 36 h 210"/>
                  <a:gd name="T68" fmla="*/ 140 w 230"/>
                  <a:gd name="T69" fmla="*/ 42 h 210"/>
                  <a:gd name="T70" fmla="*/ 140 w 230"/>
                  <a:gd name="T71" fmla="*/ 202 h 210"/>
                  <a:gd name="T72" fmla="*/ 206 w 230"/>
                  <a:gd name="T73" fmla="*/ 184 h 210"/>
                  <a:gd name="T74" fmla="*/ 230 w 230"/>
                  <a:gd name="T75" fmla="*/ 182 h 210"/>
                  <a:gd name="T76" fmla="*/ 230 w 230"/>
                  <a:gd name="T77" fmla="*/ 22 h 210"/>
                  <a:gd name="T78" fmla="*/ 182 w 230"/>
                  <a:gd name="T79" fmla="*/ 30 h 210"/>
                  <a:gd name="T80" fmla="*/ 140 w 230"/>
                  <a:gd name="T81" fmla="*/ 42 h 210"/>
                  <a:gd name="T82" fmla="*/ 92 w 230"/>
                  <a:gd name="T83" fmla="*/ 42 h 210"/>
                  <a:gd name="T84" fmla="*/ 92 w 230"/>
                  <a:gd name="T85" fmla="*/ 202 h 210"/>
                  <a:gd name="T86" fmla="*/ 48 w 230"/>
                  <a:gd name="T87" fmla="*/ 190 h 210"/>
                  <a:gd name="T88" fmla="*/ 0 w 230"/>
                  <a:gd name="T89" fmla="*/ 182 h 210"/>
                  <a:gd name="T90" fmla="*/ 0 w 230"/>
                  <a:gd name="T91" fmla="*/ 22 h 210"/>
                  <a:gd name="T92" fmla="*/ 24 w 230"/>
                  <a:gd name="T93" fmla="*/ 26 h 210"/>
                  <a:gd name="T94" fmla="*/ 70 w 230"/>
                  <a:gd name="T95" fmla="*/ 36 h 210"/>
                  <a:gd name="T96" fmla="*/ 92 w 230"/>
                  <a:gd name="T97" fmla="*/ 42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0" h="210">
                    <a:moveTo>
                      <a:pt x="98" y="42"/>
                    </a:moveTo>
                    <a:lnTo>
                      <a:pt x="98" y="42"/>
                    </a:lnTo>
                    <a:lnTo>
                      <a:pt x="108" y="46"/>
                    </a:lnTo>
                    <a:lnTo>
                      <a:pt x="116" y="48"/>
                    </a:lnTo>
                    <a:lnTo>
                      <a:pt x="126" y="46"/>
                    </a:lnTo>
                    <a:lnTo>
                      <a:pt x="134" y="42"/>
                    </a:lnTo>
                    <a:lnTo>
                      <a:pt x="134" y="42"/>
                    </a:lnTo>
                    <a:lnTo>
                      <a:pt x="134" y="202"/>
                    </a:lnTo>
                    <a:lnTo>
                      <a:pt x="134" y="202"/>
                    </a:lnTo>
                    <a:lnTo>
                      <a:pt x="126" y="208"/>
                    </a:lnTo>
                    <a:lnTo>
                      <a:pt x="116" y="210"/>
                    </a:lnTo>
                    <a:lnTo>
                      <a:pt x="108" y="208"/>
                    </a:lnTo>
                    <a:lnTo>
                      <a:pt x="98" y="202"/>
                    </a:lnTo>
                    <a:lnTo>
                      <a:pt x="98" y="202"/>
                    </a:lnTo>
                    <a:lnTo>
                      <a:pt x="98" y="42"/>
                    </a:lnTo>
                    <a:lnTo>
                      <a:pt x="98" y="42"/>
                    </a:lnTo>
                    <a:close/>
                    <a:moveTo>
                      <a:pt x="106" y="34"/>
                    </a:moveTo>
                    <a:lnTo>
                      <a:pt x="106" y="34"/>
                    </a:lnTo>
                    <a:lnTo>
                      <a:pt x="92" y="16"/>
                    </a:lnTo>
                    <a:lnTo>
                      <a:pt x="84" y="8"/>
                    </a:lnTo>
                    <a:lnTo>
                      <a:pt x="72" y="0"/>
                    </a:lnTo>
                    <a:lnTo>
                      <a:pt x="72" y="0"/>
                    </a:lnTo>
                    <a:lnTo>
                      <a:pt x="58" y="2"/>
                    </a:lnTo>
                    <a:lnTo>
                      <a:pt x="58" y="2"/>
                    </a:lnTo>
                    <a:lnTo>
                      <a:pt x="72" y="8"/>
                    </a:lnTo>
                    <a:lnTo>
                      <a:pt x="84" y="16"/>
                    </a:lnTo>
                    <a:lnTo>
                      <a:pt x="106" y="34"/>
                    </a:lnTo>
                    <a:lnTo>
                      <a:pt x="106" y="34"/>
                    </a:lnTo>
                    <a:close/>
                    <a:moveTo>
                      <a:pt x="98" y="36"/>
                    </a:moveTo>
                    <a:lnTo>
                      <a:pt x="98" y="36"/>
                    </a:lnTo>
                    <a:lnTo>
                      <a:pt x="82" y="28"/>
                    </a:lnTo>
                    <a:lnTo>
                      <a:pt x="64" y="20"/>
                    </a:lnTo>
                    <a:lnTo>
                      <a:pt x="46" y="16"/>
                    </a:lnTo>
                    <a:lnTo>
                      <a:pt x="28" y="12"/>
                    </a:lnTo>
                    <a:lnTo>
                      <a:pt x="28" y="12"/>
                    </a:lnTo>
                    <a:lnTo>
                      <a:pt x="38" y="4"/>
                    </a:lnTo>
                    <a:lnTo>
                      <a:pt x="38" y="4"/>
                    </a:lnTo>
                    <a:lnTo>
                      <a:pt x="56" y="10"/>
                    </a:lnTo>
                    <a:lnTo>
                      <a:pt x="72" y="18"/>
                    </a:lnTo>
                    <a:lnTo>
                      <a:pt x="86" y="26"/>
                    </a:lnTo>
                    <a:lnTo>
                      <a:pt x="98" y="36"/>
                    </a:lnTo>
                    <a:lnTo>
                      <a:pt x="98" y="36"/>
                    </a:lnTo>
                    <a:close/>
                    <a:moveTo>
                      <a:pt x="128" y="34"/>
                    </a:moveTo>
                    <a:lnTo>
                      <a:pt x="128" y="34"/>
                    </a:lnTo>
                    <a:lnTo>
                      <a:pt x="142" y="16"/>
                    </a:lnTo>
                    <a:lnTo>
                      <a:pt x="150" y="8"/>
                    </a:lnTo>
                    <a:lnTo>
                      <a:pt x="162" y="0"/>
                    </a:lnTo>
                    <a:lnTo>
                      <a:pt x="162" y="0"/>
                    </a:lnTo>
                    <a:lnTo>
                      <a:pt x="176" y="2"/>
                    </a:lnTo>
                    <a:lnTo>
                      <a:pt x="176" y="2"/>
                    </a:lnTo>
                    <a:lnTo>
                      <a:pt x="162" y="8"/>
                    </a:lnTo>
                    <a:lnTo>
                      <a:pt x="150" y="16"/>
                    </a:lnTo>
                    <a:lnTo>
                      <a:pt x="128" y="34"/>
                    </a:lnTo>
                    <a:lnTo>
                      <a:pt x="128" y="34"/>
                    </a:lnTo>
                    <a:close/>
                    <a:moveTo>
                      <a:pt x="136" y="36"/>
                    </a:moveTo>
                    <a:lnTo>
                      <a:pt x="136" y="36"/>
                    </a:lnTo>
                    <a:lnTo>
                      <a:pt x="152" y="28"/>
                    </a:lnTo>
                    <a:lnTo>
                      <a:pt x="170" y="20"/>
                    </a:lnTo>
                    <a:lnTo>
                      <a:pt x="188" y="16"/>
                    </a:lnTo>
                    <a:lnTo>
                      <a:pt x="206" y="12"/>
                    </a:lnTo>
                    <a:lnTo>
                      <a:pt x="206" y="12"/>
                    </a:lnTo>
                    <a:lnTo>
                      <a:pt x="196" y="4"/>
                    </a:lnTo>
                    <a:lnTo>
                      <a:pt x="196" y="4"/>
                    </a:lnTo>
                    <a:lnTo>
                      <a:pt x="178" y="10"/>
                    </a:lnTo>
                    <a:lnTo>
                      <a:pt x="162" y="18"/>
                    </a:lnTo>
                    <a:lnTo>
                      <a:pt x="148" y="26"/>
                    </a:lnTo>
                    <a:lnTo>
                      <a:pt x="136" y="36"/>
                    </a:lnTo>
                    <a:lnTo>
                      <a:pt x="136" y="36"/>
                    </a:lnTo>
                    <a:close/>
                    <a:moveTo>
                      <a:pt x="140" y="42"/>
                    </a:moveTo>
                    <a:lnTo>
                      <a:pt x="140" y="42"/>
                    </a:lnTo>
                    <a:lnTo>
                      <a:pt x="140" y="202"/>
                    </a:lnTo>
                    <a:lnTo>
                      <a:pt x="140" y="202"/>
                    </a:lnTo>
                    <a:lnTo>
                      <a:pt x="184" y="190"/>
                    </a:lnTo>
                    <a:lnTo>
                      <a:pt x="206" y="184"/>
                    </a:lnTo>
                    <a:lnTo>
                      <a:pt x="230" y="182"/>
                    </a:lnTo>
                    <a:lnTo>
                      <a:pt x="230" y="182"/>
                    </a:lnTo>
                    <a:lnTo>
                      <a:pt x="230" y="22"/>
                    </a:lnTo>
                    <a:lnTo>
                      <a:pt x="230" y="22"/>
                    </a:lnTo>
                    <a:lnTo>
                      <a:pt x="206" y="26"/>
                    </a:lnTo>
                    <a:lnTo>
                      <a:pt x="182" y="30"/>
                    </a:lnTo>
                    <a:lnTo>
                      <a:pt x="160" y="36"/>
                    </a:lnTo>
                    <a:lnTo>
                      <a:pt x="140" y="42"/>
                    </a:lnTo>
                    <a:lnTo>
                      <a:pt x="140" y="42"/>
                    </a:lnTo>
                    <a:close/>
                    <a:moveTo>
                      <a:pt x="92" y="42"/>
                    </a:moveTo>
                    <a:lnTo>
                      <a:pt x="92" y="42"/>
                    </a:lnTo>
                    <a:lnTo>
                      <a:pt x="92" y="202"/>
                    </a:lnTo>
                    <a:lnTo>
                      <a:pt x="92" y="202"/>
                    </a:lnTo>
                    <a:lnTo>
                      <a:pt x="48" y="190"/>
                    </a:lnTo>
                    <a:lnTo>
                      <a:pt x="24" y="184"/>
                    </a:lnTo>
                    <a:lnTo>
                      <a:pt x="0" y="182"/>
                    </a:lnTo>
                    <a:lnTo>
                      <a:pt x="0" y="182"/>
                    </a:lnTo>
                    <a:lnTo>
                      <a:pt x="0" y="22"/>
                    </a:lnTo>
                    <a:lnTo>
                      <a:pt x="0" y="22"/>
                    </a:lnTo>
                    <a:lnTo>
                      <a:pt x="24" y="26"/>
                    </a:lnTo>
                    <a:lnTo>
                      <a:pt x="48" y="30"/>
                    </a:lnTo>
                    <a:lnTo>
                      <a:pt x="70" y="36"/>
                    </a:lnTo>
                    <a:lnTo>
                      <a:pt x="92" y="42"/>
                    </a:lnTo>
                    <a:lnTo>
                      <a:pt x="92" y="42"/>
                    </a:lnTo>
                    <a:close/>
                  </a:path>
                </a:pathLst>
              </a:custGeom>
              <a:solidFill>
                <a:srgbClr val="FFFFFF"/>
              </a:solidFill>
              <a:ln>
                <a:solidFill>
                  <a:srgbClr val="4C2462"/>
                </a:solidFill>
              </a:ln>
            </p:spPr>
            <p:txBody>
              <a:bodyPr vert="horz" wrap="square" lIns="91440" tIns="45720" rIns="91440" bIns="45720" numCol="1" anchor="t" anchorCtr="0" compatLnSpc="1">
                <a:prstTxWarp prst="textNoShape">
                  <a:avLst/>
                </a:prstTxWarp>
              </a:bodyPr>
              <a:lstStyle/>
              <a:p>
                <a:pPr marL="0" marR="0" lvl="0" indent="0" defTabSz="236030"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a:ln>
                    <a:noFill/>
                  </a:ln>
                  <a:solidFill>
                    <a:schemeClr val="bg1"/>
                  </a:solidFill>
                  <a:effectLst/>
                  <a:highlight>
                    <a:srgbClr val="FFFF00"/>
                  </a:highlight>
                  <a:uLnTx/>
                  <a:uFillTx/>
                  <a:latin typeface="Montserrat" panose="00000500000000000000" pitchFamily="2" charset="0"/>
                  <a:cs typeface="Helvetica"/>
                </a:endParaRPr>
              </a:p>
            </p:txBody>
          </p:sp>
        </p:grpSp>
        <p:grpSp>
          <p:nvGrpSpPr>
            <p:cNvPr id="38" name="ChevronBlue">
              <a:extLst>
                <a:ext uri="{FF2B5EF4-FFF2-40B4-BE49-F238E27FC236}">
                  <a16:creationId xmlns:a16="http://schemas.microsoft.com/office/drawing/2014/main" id="{ADE37539-AA8C-868F-CB00-6CC3D066A4CB}"/>
                </a:ext>
              </a:extLst>
            </p:cNvPr>
            <p:cNvGrpSpPr>
              <a:grpSpLocks noChangeAspect="1"/>
            </p:cNvGrpSpPr>
            <p:nvPr/>
          </p:nvGrpSpPr>
          <p:grpSpPr>
            <a:xfrm>
              <a:off x="6480364" y="2194253"/>
              <a:ext cx="256136" cy="256136"/>
              <a:chOff x="1016000" y="1016000"/>
              <a:chExt cx="396228" cy="396228"/>
            </a:xfrm>
            <a:solidFill>
              <a:schemeClr val="accent1"/>
            </a:solidFill>
          </p:grpSpPr>
          <p:sp>
            <p:nvSpPr>
              <p:cNvPr id="39" name="Oval 65">
                <a:extLst>
                  <a:ext uri="{FF2B5EF4-FFF2-40B4-BE49-F238E27FC236}">
                    <a16:creationId xmlns:a16="http://schemas.microsoft.com/office/drawing/2014/main" id="{C8325498-CFFF-F337-1F65-BDCF3D87CAE3}"/>
                  </a:ext>
                </a:extLst>
              </p:cNvPr>
              <p:cNvSpPr/>
              <p:nvPr/>
            </p:nvSpPr>
            <p:spPr>
              <a:xfrm>
                <a:off x="1016000" y="1016000"/>
                <a:ext cx="396228" cy="396228"/>
              </a:xfrm>
              <a:prstGeom prst="ellipse">
                <a:avLst/>
              </a:prstGeom>
              <a:grpFill/>
              <a:ln w="19050"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spcBef>
                    <a:spcPts val="300"/>
                  </a:spcBef>
                  <a:spcAft>
                    <a:spcPts val="300"/>
                  </a:spcAft>
                </a:pPr>
                <a:endParaRPr lang="fr-FR" sz="1400" dirty="0">
                  <a:solidFill>
                    <a:schemeClr val="bg1"/>
                  </a:solidFill>
                </a:endParaRPr>
              </a:p>
            </p:txBody>
          </p:sp>
          <p:pic>
            <p:nvPicPr>
              <p:cNvPr id="40" name="Graphic 110">
                <a:extLst>
                  <a:ext uri="{FF2B5EF4-FFF2-40B4-BE49-F238E27FC236}">
                    <a16:creationId xmlns:a16="http://schemas.microsoft.com/office/drawing/2014/main" id="{EFE2CF61-E7B8-6625-2EFA-E32BC1C5366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23613" y="1023614"/>
                <a:ext cx="381000" cy="381000"/>
              </a:xfrm>
              <a:prstGeom prst="rect">
                <a:avLst/>
              </a:prstGeom>
            </p:spPr>
          </p:pic>
        </p:grpSp>
      </p:grpSp>
      <p:grpSp>
        <p:nvGrpSpPr>
          <p:cNvPr id="65" name="Group 64">
            <a:extLst>
              <a:ext uri="{FF2B5EF4-FFF2-40B4-BE49-F238E27FC236}">
                <a16:creationId xmlns:a16="http://schemas.microsoft.com/office/drawing/2014/main" id="{123E4975-FA08-9256-FCC9-A23387AF0017}"/>
              </a:ext>
            </a:extLst>
          </p:cNvPr>
          <p:cNvGrpSpPr/>
          <p:nvPr/>
        </p:nvGrpSpPr>
        <p:grpSpPr>
          <a:xfrm>
            <a:off x="1048170" y="3117767"/>
            <a:ext cx="9602345" cy="661446"/>
            <a:chOff x="1048170" y="3078346"/>
            <a:chExt cx="9602345" cy="661446"/>
          </a:xfrm>
        </p:grpSpPr>
        <p:cxnSp>
          <p:nvCxnSpPr>
            <p:cNvPr id="53" name="Straight Connector 52">
              <a:extLst>
                <a:ext uri="{FF2B5EF4-FFF2-40B4-BE49-F238E27FC236}">
                  <a16:creationId xmlns:a16="http://schemas.microsoft.com/office/drawing/2014/main" id="{CE467968-23EE-D2C4-9403-26F6DADF8797}"/>
                </a:ext>
              </a:extLst>
            </p:cNvPr>
            <p:cNvCxnSpPr>
              <a:cxnSpLocks/>
            </p:cNvCxnSpPr>
            <p:nvPr/>
          </p:nvCxnSpPr>
          <p:spPr>
            <a:xfrm>
              <a:off x="6608432" y="3093461"/>
              <a:ext cx="0" cy="646331"/>
            </a:xfrm>
            <a:prstGeom prst="line">
              <a:avLst/>
            </a:prstGeom>
          </p:spPr>
          <p:style>
            <a:lnRef idx="1">
              <a:schemeClr val="accent1"/>
            </a:lnRef>
            <a:fillRef idx="0">
              <a:schemeClr val="accent1"/>
            </a:fillRef>
            <a:effectRef idx="0">
              <a:schemeClr val="accent1"/>
            </a:effectRef>
            <a:fontRef idx="minor">
              <a:schemeClr val="tx1"/>
            </a:fontRef>
          </p:style>
        </p:cxnSp>
        <p:sp>
          <p:nvSpPr>
            <p:cNvPr id="22" name="ZoneTexte 21"/>
            <p:cNvSpPr txBox="1"/>
            <p:nvPr/>
          </p:nvSpPr>
          <p:spPr>
            <a:xfrm>
              <a:off x="1857676" y="3196178"/>
              <a:ext cx="4360244" cy="369332"/>
            </a:xfrm>
            <a:prstGeom prst="rect">
              <a:avLst/>
            </a:prstGeom>
            <a:solidFill>
              <a:schemeClr val="bg1"/>
            </a:solidFill>
          </p:spPr>
          <p:txBody>
            <a:bodyPr wrap="square" lIns="0" tIns="0" rIns="0" bIns="0" rtlCol="0">
              <a:spAutoFit/>
            </a:bodyPr>
            <a:lstStyle/>
            <a:p>
              <a:r>
                <a:rPr lang="fr-FR" sz="1200" b="1" dirty="0">
                  <a:solidFill>
                    <a:schemeClr val="accent2"/>
                  </a:solidFill>
                  <a:latin typeface="Montserrat" panose="00000500000000000000" pitchFamily="2" charset="0"/>
                </a:rPr>
                <a:t>Des jeunes qui se sentent moins seuls et dont le capital social se renforce </a:t>
              </a:r>
            </a:p>
          </p:txBody>
        </p:sp>
        <p:sp>
          <p:nvSpPr>
            <p:cNvPr id="25" name="ZoneTexte 24"/>
            <p:cNvSpPr txBox="1"/>
            <p:nvPr/>
          </p:nvSpPr>
          <p:spPr>
            <a:xfrm>
              <a:off x="7002542" y="3196178"/>
              <a:ext cx="3647973" cy="369332"/>
            </a:xfrm>
            <a:prstGeom prst="rect">
              <a:avLst/>
            </a:prstGeom>
            <a:noFill/>
          </p:spPr>
          <p:txBody>
            <a:bodyPr wrap="square" lIns="0" tIns="0" rIns="0" bIns="0" rtlCol="0">
              <a:spAutoFit/>
            </a:bodyPr>
            <a:lstStyle/>
            <a:p>
              <a:r>
                <a:rPr lang="fr-FR" sz="1200" b="1" dirty="0">
                  <a:solidFill>
                    <a:schemeClr val="tx1">
                      <a:lumMod val="90000"/>
                      <a:lumOff val="10000"/>
                    </a:schemeClr>
                  </a:solidFill>
                  <a:latin typeface="Montserrat" panose="00000500000000000000" pitchFamily="2" charset="0"/>
                  <a:sym typeface="+mn-lt"/>
                </a:rPr>
                <a:t>33%</a:t>
              </a:r>
              <a:r>
                <a:rPr lang="fr-FR" sz="1200" dirty="0">
                  <a:solidFill>
                    <a:schemeClr val="tx1">
                      <a:lumMod val="90000"/>
                      <a:lumOff val="10000"/>
                    </a:schemeClr>
                  </a:solidFill>
                  <a:latin typeface="Montserrat" panose="00000500000000000000" pitchFamily="2" charset="0"/>
                  <a:sym typeface="+mn-lt"/>
                </a:rPr>
                <a:t> des jeunes non-mentorés </a:t>
              </a:r>
              <a:r>
                <a:rPr lang="fr-FR" sz="1200" b="1" dirty="0">
                  <a:solidFill>
                    <a:schemeClr val="tx1">
                      <a:lumMod val="90000"/>
                      <a:lumOff val="10000"/>
                    </a:schemeClr>
                  </a:solidFill>
                  <a:latin typeface="Montserrat" panose="00000500000000000000" pitchFamily="2" charset="0"/>
                  <a:sym typeface="+mn-lt"/>
                </a:rPr>
                <a:t>déclarent se sentir seuls</a:t>
              </a:r>
              <a:r>
                <a:rPr lang="fr-FR" sz="1200" dirty="0">
                  <a:solidFill>
                    <a:schemeClr val="tx1">
                      <a:lumMod val="90000"/>
                      <a:lumOff val="10000"/>
                    </a:schemeClr>
                  </a:solidFill>
                  <a:latin typeface="Montserrat" panose="00000500000000000000" pitchFamily="2" charset="0"/>
                  <a:sym typeface="+mn-lt"/>
                </a:rPr>
                <a:t>, </a:t>
              </a:r>
              <a:r>
                <a:rPr lang="fr-FR" sz="1200" dirty="0">
                  <a:solidFill>
                    <a:schemeClr val="tx1">
                      <a:lumMod val="90000"/>
                      <a:lumOff val="10000"/>
                    </a:schemeClr>
                  </a:solidFill>
                  <a:latin typeface="Montserrat" panose="00000500000000000000" pitchFamily="2" charset="0"/>
                </a:rPr>
                <a:t>contre </a:t>
              </a:r>
              <a:r>
                <a:rPr lang="fr-FR" sz="1200" b="1" dirty="0">
                  <a:solidFill>
                    <a:schemeClr val="tx1">
                      <a:lumMod val="90000"/>
                      <a:lumOff val="10000"/>
                    </a:schemeClr>
                  </a:solidFill>
                  <a:latin typeface="Montserrat" panose="00000500000000000000" pitchFamily="2" charset="0"/>
                  <a:sym typeface="+mn-lt"/>
                </a:rPr>
                <a:t>24%</a:t>
              </a:r>
              <a:r>
                <a:rPr lang="fr-FR" sz="1200" dirty="0">
                  <a:solidFill>
                    <a:schemeClr val="tx1">
                      <a:lumMod val="90000"/>
                      <a:lumOff val="10000"/>
                    </a:schemeClr>
                  </a:solidFill>
                  <a:latin typeface="Montserrat" panose="00000500000000000000" pitchFamily="2" charset="0"/>
                  <a:sym typeface="+mn-lt"/>
                </a:rPr>
                <a:t> des jeunes mentorés</a:t>
              </a:r>
            </a:p>
          </p:txBody>
        </p:sp>
        <p:grpSp>
          <p:nvGrpSpPr>
            <p:cNvPr id="17" name="Groupe 16">
              <a:extLst>
                <a:ext uri="{FF2B5EF4-FFF2-40B4-BE49-F238E27FC236}">
                  <a16:creationId xmlns:a16="http://schemas.microsoft.com/office/drawing/2014/main" id="{D5FF6B59-F607-4A60-1C36-9F8F9BB9A854}"/>
                </a:ext>
              </a:extLst>
            </p:cNvPr>
            <p:cNvGrpSpPr/>
            <p:nvPr/>
          </p:nvGrpSpPr>
          <p:grpSpPr>
            <a:xfrm>
              <a:off x="1048170" y="3078346"/>
              <a:ext cx="604997" cy="604997"/>
              <a:chOff x="484382" y="184105"/>
              <a:chExt cx="730099" cy="730099"/>
            </a:xfrm>
          </p:grpSpPr>
          <p:pic>
            <p:nvPicPr>
              <p:cNvPr id="18" name="Picture 6">
                <a:extLst>
                  <a:ext uri="{FF2B5EF4-FFF2-40B4-BE49-F238E27FC236}">
                    <a16:creationId xmlns:a16="http://schemas.microsoft.com/office/drawing/2014/main" id="{A5B3C722-CD29-5D2C-CDDE-D5658CD247E8}"/>
                  </a:ext>
                </a:extLst>
              </p:cNvPr>
              <p:cNvPicPr>
                <a:picLocks noChangeAspect="1" noChangeArrowheads="1"/>
              </p:cNvPicPr>
              <p:nvPr/>
            </p:nvPicPr>
            <p:blipFill>
              <a:blip r:embed="rId6">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84382" y="184105"/>
                <a:ext cx="730099" cy="730099"/>
              </a:xfrm>
              <a:prstGeom prst="rect">
                <a:avLst/>
              </a:prstGeom>
              <a:noFill/>
              <a:extLst>
                <a:ext uri="{909E8E84-426E-40DD-AFC4-6F175D3DCCD1}">
                  <a14:hiddenFill xmlns:a14="http://schemas.microsoft.com/office/drawing/2010/main">
                    <a:solidFill>
                      <a:srgbClr val="FFFFFF"/>
                    </a:solidFill>
                  </a14:hiddenFill>
                </a:ext>
              </a:extLst>
            </p:spPr>
          </p:pic>
          <p:sp>
            <p:nvSpPr>
              <p:cNvPr id="31" name="Rectangle 30">
                <a:extLst>
                  <a:ext uri="{FF2B5EF4-FFF2-40B4-BE49-F238E27FC236}">
                    <a16:creationId xmlns:a16="http://schemas.microsoft.com/office/drawing/2014/main" id="{9ACF0AA1-2727-C794-44EE-48F96F4FB244}"/>
                  </a:ext>
                </a:extLst>
              </p:cNvPr>
              <p:cNvSpPr/>
              <p:nvPr/>
            </p:nvSpPr>
            <p:spPr>
              <a:xfrm>
                <a:off x="530885" y="431467"/>
                <a:ext cx="648000" cy="288000"/>
              </a:xfrm>
              <a:prstGeom prst="rect">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5738" marR="0" lvl="0" indent="-185738" defTabSz="23603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400" b="0" i="0" u="none" strike="noStrike" kern="0" cap="none" spc="0" normalizeH="0" baseline="0" noProof="0" dirty="0">
                  <a:ln>
                    <a:noFill/>
                  </a:ln>
                  <a:solidFill>
                    <a:srgbClr val="000000"/>
                  </a:solidFill>
                  <a:effectLst/>
                  <a:uLnTx/>
                  <a:uFillTx/>
                  <a:latin typeface="Montserrat" panose="00000500000000000000" pitchFamily="2" charset="0"/>
                  <a:cs typeface="Helvetica"/>
                </a:endParaRPr>
              </a:p>
            </p:txBody>
          </p:sp>
          <p:pic>
            <p:nvPicPr>
              <p:cNvPr id="32" name="Picture 4">
                <a:extLst>
                  <a:ext uri="{FF2B5EF4-FFF2-40B4-BE49-F238E27FC236}">
                    <a16:creationId xmlns:a16="http://schemas.microsoft.com/office/drawing/2014/main" id="{B5E4B8EA-2405-588F-321A-D1A70E2A740B}"/>
                  </a:ext>
                </a:extLst>
              </p:cNvPr>
              <p:cNvPicPr>
                <a:picLocks noChangeAspect="1" noChangeArrowheads="1"/>
              </p:cNvPicPr>
              <p:nvPr/>
            </p:nvPicPr>
            <p:blipFill rotWithShape="1">
              <a:blip r:embed="rId7">
                <a:duotone>
                  <a:schemeClr val="accent1">
                    <a:shade val="45000"/>
                    <a:satMod val="135000"/>
                  </a:schemeClr>
                  <a:prstClr val="white"/>
                </a:duotone>
                <a:extLst>
                  <a:ext uri="{28A0092B-C50C-407E-A947-70E740481C1C}">
                    <a14:useLocalDpi xmlns:a14="http://schemas.microsoft.com/office/drawing/2010/main" val="0"/>
                  </a:ext>
                </a:extLst>
              </a:blip>
              <a:srcRect b="17225"/>
              <a:stretch/>
            </p:blipFill>
            <p:spPr bwMode="auto">
              <a:xfrm>
                <a:off x="484382" y="388562"/>
                <a:ext cx="387937" cy="321115"/>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12">
                <a:extLst>
                  <a:ext uri="{FF2B5EF4-FFF2-40B4-BE49-F238E27FC236}">
                    <a16:creationId xmlns:a16="http://schemas.microsoft.com/office/drawing/2014/main" id="{385EB24E-49F2-F878-8561-73CD2E4DBBC0}"/>
                  </a:ext>
                </a:extLst>
              </p:cNvPr>
              <p:cNvPicPr>
                <a:picLocks noChangeAspect="1" noChangeArrowheads="1"/>
              </p:cNvPicPr>
              <p:nvPr/>
            </p:nvPicPr>
            <p:blipFill>
              <a:blip r:embed="rId8">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93366" y="403751"/>
                <a:ext cx="321115" cy="32111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1" name="ChevronBlue">
              <a:extLst>
                <a:ext uri="{FF2B5EF4-FFF2-40B4-BE49-F238E27FC236}">
                  <a16:creationId xmlns:a16="http://schemas.microsoft.com/office/drawing/2014/main" id="{CE62E893-6260-5729-3703-2522E7BBA82E}"/>
                </a:ext>
              </a:extLst>
            </p:cNvPr>
            <p:cNvGrpSpPr>
              <a:grpSpLocks noChangeAspect="1"/>
            </p:cNvGrpSpPr>
            <p:nvPr/>
          </p:nvGrpSpPr>
          <p:grpSpPr>
            <a:xfrm>
              <a:off x="6480364" y="3252776"/>
              <a:ext cx="256136" cy="256136"/>
              <a:chOff x="1016000" y="1016000"/>
              <a:chExt cx="396228" cy="396228"/>
            </a:xfrm>
            <a:solidFill>
              <a:schemeClr val="accent1"/>
            </a:solidFill>
          </p:grpSpPr>
          <p:sp>
            <p:nvSpPr>
              <p:cNvPr id="42" name="Oval 65">
                <a:extLst>
                  <a:ext uri="{FF2B5EF4-FFF2-40B4-BE49-F238E27FC236}">
                    <a16:creationId xmlns:a16="http://schemas.microsoft.com/office/drawing/2014/main" id="{8696F9FA-6066-2D43-E438-CE4B00454235}"/>
                  </a:ext>
                </a:extLst>
              </p:cNvPr>
              <p:cNvSpPr/>
              <p:nvPr/>
            </p:nvSpPr>
            <p:spPr>
              <a:xfrm>
                <a:off x="1016000" y="1016000"/>
                <a:ext cx="396228" cy="396228"/>
              </a:xfrm>
              <a:prstGeom prst="ellipse">
                <a:avLst/>
              </a:prstGeom>
              <a:grpFill/>
              <a:ln w="19050"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spcBef>
                    <a:spcPts val="300"/>
                  </a:spcBef>
                  <a:spcAft>
                    <a:spcPts val="300"/>
                  </a:spcAft>
                </a:pPr>
                <a:endParaRPr lang="fr-FR" sz="1400" dirty="0">
                  <a:solidFill>
                    <a:schemeClr val="bg1"/>
                  </a:solidFill>
                </a:endParaRPr>
              </a:p>
            </p:txBody>
          </p:sp>
          <p:pic>
            <p:nvPicPr>
              <p:cNvPr id="43" name="Graphic 110">
                <a:extLst>
                  <a:ext uri="{FF2B5EF4-FFF2-40B4-BE49-F238E27FC236}">
                    <a16:creationId xmlns:a16="http://schemas.microsoft.com/office/drawing/2014/main" id="{074F695A-8D0A-BEBE-BFFE-46179C260FB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23613" y="1023614"/>
                <a:ext cx="381000" cy="381000"/>
              </a:xfrm>
              <a:prstGeom prst="rect">
                <a:avLst/>
              </a:prstGeom>
            </p:spPr>
          </p:pic>
        </p:grpSp>
      </p:grpSp>
      <p:grpSp>
        <p:nvGrpSpPr>
          <p:cNvPr id="64" name="Group 63">
            <a:extLst>
              <a:ext uri="{FF2B5EF4-FFF2-40B4-BE49-F238E27FC236}">
                <a16:creationId xmlns:a16="http://schemas.microsoft.com/office/drawing/2014/main" id="{000E9E29-102F-3ACB-CE47-7D2FFCEB0825}"/>
              </a:ext>
            </a:extLst>
          </p:cNvPr>
          <p:cNvGrpSpPr/>
          <p:nvPr/>
        </p:nvGrpSpPr>
        <p:grpSpPr>
          <a:xfrm>
            <a:off x="1076118" y="4010732"/>
            <a:ext cx="9574397" cy="585530"/>
            <a:chOff x="1076118" y="3991022"/>
            <a:chExt cx="9574397" cy="585530"/>
          </a:xfrm>
        </p:grpSpPr>
        <p:cxnSp>
          <p:nvCxnSpPr>
            <p:cNvPr id="52" name="Straight Connector 51">
              <a:extLst>
                <a:ext uri="{FF2B5EF4-FFF2-40B4-BE49-F238E27FC236}">
                  <a16:creationId xmlns:a16="http://schemas.microsoft.com/office/drawing/2014/main" id="{D2FACBFC-95B3-9E8C-02A2-C8D4DBB98BBC}"/>
                </a:ext>
              </a:extLst>
            </p:cNvPr>
            <p:cNvCxnSpPr>
              <a:cxnSpLocks/>
            </p:cNvCxnSpPr>
            <p:nvPr/>
          </p:nvCxnSpPr>
          <p:spPr>
            <a:xfrm>
              <a:off x="6608432" y="3991022"/>
              <a:ext cx="0" cy="585530"/>
            </a:xfrm>
            <a:prstGeom prst="line">
              <a:avLst/>
            </a:prstGeom>
          </p:spPr>
          <p:style>
            <a:lnRef idx="1">
              <a:schemeClr val="accent1"/>
            </a:lnRef>
            <a:fillRef idx="0">
              <a:schemeClr val="accent1"/>
            </a:fillRef>
            <a:effectRef idx="0">
              <a:schemeClr val="accent1"/>
            </a:effectRef>
            <a:fontRef idx="minor">
              <a:schemeClr val="tx1"/>
            </a:fontRef>
          </p:style>
        </p:cxnSp>
        <p:sp>
          <p:nvSpPr>
            <p:cNvPr id="23" name="ZoneTexte 22"/>
            <p:cNvSpPr txBox="1"/>
            <p:nvPr/>
          </p:nvSpPr>
          <p:spPr>
            <a:xfrm>
              <a:off x="1857676" y="4099120"/>
              <a:ext cx="4360244" cy="369332"/>
            </a:xfrm>
            <a:prstGeom prst="rect">
              <a:avLst/>
            </a:prstGeom>
            <a:solidFill>
              <a:schemeClr val="bg1"/>
            </a:solidFill>
          </p:spPr>
          <p:txBody>
            <a:bodyPr wrap="square" lIns="0" tIns="0" rIns="0" bIns="0" rtlCol="0">
              <a:spAutoFit/>
            </a:bodyPr>
            <a:lstStyle/>
            <a:p>
              <a:r>
                <a:rPr lang="fr-FR" sz="1200" b="1" dirty="0">
                  <a:solidFill>
                    <a:schemeClr val="accent1"/>
                  </a:solidFill>
                  <a:latin typeface="Montserrat" panose="00000500000000000000" pitchFamily="2" charset="0"/>
                </a:rPr>
                <a:t>Des jeunes dont le niveau d’ambition semble se renforcer </a:t>
              </a:r>
            </a:p>
          </p:txBody>
        </p:sp>
        <p:sp>
          <p:nvSpPr>
            <p:cNvPr id="26" name="ZoneTexte 25"/>
            <p:cNvSpPr txBox="1"/>
            <p:nvPr/>
          </p:nvSpPr>
          <p:spPr>
            <a:xfrm>
              <a:off x="7002542" y="4006787"/>
              <a:ext cx="3647973" cy="553998"/>
            </a:xfrm>
            <a:prstGeom prst="rect">
              <a:avLst/>
            </a:prstGeom>
            <a:solidFill>
              <a:schemeClr val="bg1"/>
            </a:solidFill>
          </p:spPr>
          <p:txBody>
            <a:bodyPr wrap="square" lIns="0" tIns="0" rIns="0" bIns="0" rtlCol="0">
              <a:spAutoFit/>
            </a:bodyPr>
            <a:lstStyle/>
            <a:p>
              <a:r>
                <a:rPr lang="fr-FR" sz="1200" b="1" dirty="0">
                  <a:solidFill>
                    <a:schemeClr val="tx1">
                      <a:lumMod val="90000"/>
                      <a:lumOff val="10000"/>
                    </a:schemeClr>
                  </a:solidFill>
                  <a:latin typeface="Montserrat" panose="00000500000000000000" pitchFamily="2" charset="0"/>
                </a:rPr>
                <a:t>17% </a:t>
              </a:r>
              <a:r>
                <a:rPr lang="fr-FR" sz="1200" dirty="0">
                  <a:solidFill>
                    <a:schemeClr val="tx1">
                      <a:lumMod val="90000"/>
                      <a:lumOff val="10000"/>
                    </a:schemeClr>
                  </a:solidFill>
                  <a:latin typeface="Montserrat" panose="00000500000000000000" pitchFamily="2" charset="0"/>
                </a:rPr>
                <a:t>des jeunes non mentorés se </a:t>
              </a:r>
              <a:r>
                <a:rPr lang="fr-FR" sz="1200" b="1" dirty="0">
                  <a:solidFill>
                    <a:schemeClr val="tx1">
                      <a:lumMod val="90000"/>
                      <a:lumOff val="10000"/>
                    </a:schemeClr>
                  </a:solidFill>
                  <a:latin typeface="Montserrat" panose="00000500000000000000" pitchFamily="2" charset="0"/>
                </a:rPr>
                <a:t>projettent dans un poste de direction </a:t>
              </a:r>
              <a:r>
                <a:rPr lang="fr-FR" sz="1200" dirty="0">
                  <a:solidFill>
                    <a:schemeClr val="tx1">
                      <a:lumMod val="90000"/>
                      <a:lumOff val="10000"/>
                    </a:schemeClr>
                  </a:solidFill>
                  <a:latin typeface="Montserrat" panose="00000500000000000000" pitchFamily="2" charset="0"/>
                </a:rPr>
                <a:t>contre </a:t>
              </a:r>
              <a:r>
                <a:rPr lang="fr-FR" sz="1200" b="1" dirty="0">
                  <a:solidFill>
                    <a:schemeClr val="tx1">
                      <a:lumMod val="90000"/>
                      <a:lumOff val="10000"/>
                    </a:schemeClr>
                  </a:solidFill>
                  <a:latin typeface="Montserrat" panose="00000500000000000000" pitchFamily="2" charset="0"/>
                </a:rPr>
                <a:t>30% </a:t>
              </a:r>
              <a:r>
                <a:rPr lang="fr-FR" sz="1200" dirty="0">
                  <a:solidFill>
                    <a:schemeClr val="tx1">
                      <a:lumMod val="90000"/>
                      <a:lumOff val="10000"/>
                    </a:schemeClr>
                  </a:solidFill>
                  <a:latin typeface="Montserrat" panose="00000500000000000000" pitchFamily="2" charset="0"/>
                </a:rPr>
                <a:t>des jeunes mentorés</a:t>
              </a:r>
            </a:p>
          </p:txBody>
        </p:sp>
        <p:pic>
          <p:nvPicPr>
            <p:cNvPr id="34" name="Picture 18">
              <a:extLst>
                <a:ext uri="{FF2B5EF4-FFF2-40B4-BE49-F238E27FC236}">
                  <a16:creationId xmlns:a16="http://schemas.microsoft.com/office/drawing/2014/main" id="{E2EE0718-FE83-2BF4-32FB-29F466A213F1}"/>
                </a:ext>
              </a:extLst>
            </p:cNvPr>
            <p:cNvPicPr>
              <a:picLocks noChangeAspect="1" noChangeArrowheads="1"/>
            </p:cNvPicPr>
            <p:nvPr/>
          </p:nvPicPr>
          <p:blipFill>
            <a:blip r:embed="rId9">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76118" y="4009237"/>
              <a:ext cx="549100" cy="549100"/>
            </a:xfrm>
            <a:prstGeom prst="rect">
              <a:avLst/>
            </a:prstGeom>
            <a:noFill/>
            <a:extLst>
              <a:ext uri="{909E8E84-426E-40DD-AFC4-6F175D3DCCD1}">
                <a14:hiddenFill xmlns:a14="http://schemas.microsoft.com/office/drawing/2010/main">
                  <a:solidFill>
                    <a:srgbClr val="FFFFFF"/>
                  </a:solidFill>
                </a14:hiddenFill>
              </a:ext>
            </a:extLst>
          </p:spPr>
        </p:pic>
        <p:grpSp>
          <p:nvGrpSpPr>
            <p:cNvPr id="44" name="ChevronBlue">
              <a:extLst>
                <a:ext uri="{FF2B5EF4-FFF2-40B4-BE49-F238E27FC236}">
                  <a16:creationId xmlns:a16="http://schemas.microsoft.com/office/drawing/2014/main" id="{413ABB22-6DCF-5603-F593-09DB68DF3065}"/>
                </a:ext>
              </a:extLst>
            </p:cNvPr>
            <p:cNvGrpSpPr>
              <a:grpSpLocks noChangeAspect="1"/>
            </p:cNvGrpSpPr>
            <p:nvPr/>
          </p:nvGrpSpPr>
          <p:grpSpPr>
            <a:xfrm>
              <a:off x="6480364" y="4155719"/>
              <a:ext cx="256136" cy="256136"/>
              <a:chOff x="1016000" y="1016000"/>
              <a:chExt cx="396228" cy="396228"/>
            </a:xfrm>
            <a:solidFill>
              <a:schemeClr val="accent1"/>
            </a:solidFill>
          </p:grpSpPr>
          <p:sp>
            <p:nvSpPr>
              <p:cNvPr id="45" name="Oval 65">
                <a:extLst>
                  <a:ext uri="{FF2B5EF4-FFF2-40B4-BE49-F238E27FC236}">
                    <a16:creationId xmlns:a16="http://schemas.microsoft.com/office/drawing/2014/main" id="{472E4DA7-2A78-A704-797D-0360596D0257}"/>
                  </a:ext>
                </a:extLst>
              </p:cNvPr>
              <p:cNvSpPr/>
              <p:nvPr/>
            </p:nvSpPr>
            <p:spPr>
              <a:xfrm>
                <a:off x="1016000" y="1016000"/>
                <a:ext cx="396228" cy="396228"/>
              </a:xfrm>
              <a:prstGeom prst="ellipse">
                <a:avLst/>
              </a:prstGeom>
              <a:grpFill/>
              <a:ln w="19050"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spcBef>
                    <a:spcPts val="300"/>
                  </a:spcBef>
                  <a:spcAft>
                    <a:spcPts val="300"/>
                  </a:spcAft>
                </a:pPr>
                <a:endParaRPr lang="fr-FR" sz="1400" dirty="0">
                  <a:solidFill>
                    <a:schemeClr val="bg1"/>
                  </a:solidFill>
                </a:endParaRPr>
              </a:p>
            </p:txBody>
          </p:sp>
          <p:pic>
            <p:nvPicPr>
              <p:cNvPr id="46" name="Graphic 110">
                <a:extLst>
                  <a:ext uri="{FF2B5EF4-FFF2-40B4-BE49-F238E27FC236}">
                    <a16:creationId xmlns:a16="http://schemas.microsoft.com/office/drawing/2014/main" id="{D317E095-0EC7-E006-79BE-12692356AEC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23613" y="1023614"/>
                <a:ext cx="381000" cy="381000"/>
              </a:xfrm>
              <a:prstGeom prst="rect">
                <a:avLst/>
              </a:prstGeom>
            </p:spPr>
          </p:pic>
        </p:grpSp>
      </p:grpSp>
      <p:cxnSp>
        <p:nvCxnSpPr>
          <p:cNvPr id="51" name="Straight Connector 50">
            <a:extLst>
              <a:ext uri="{FF2B5EF4-FFF2-40B4-BE49-F238E27FC236}">
                <a16:creationId xmlns:a16="http://schemas.microsoft.com/office/drawing/2014/main" id="{D5DF2B8E-FE3B-D2BB-B5A8-306E533A28A4}"/>
              </a:ext>
            </a:extLst>
          </p:cNvPr>
          <p:cNvCxnSpPr>
            <a:cxnSpLocks/>
          </p:cNvCxnSpPr>
          <p:nvPr/>
        </p:nvCxnSpPr>
        <p:spPr>
          <a:xfrm>
            <a:off x="6608432" y="4827782"/>
            <a:ext cx="0" cy="738664"/>
          </a:xfrm>
          <a:prstGeom prst="line">
            <a:avLst/>
          </a:prstGeom>
        </p:spPr>
        <p:style>
          <a:lnRef idx="1">
            <a:schemeClr val="accent1"/>
          </a:lnRef>
          <a:fillRef idx="0">
            <a:schemeClr val="accent1"/>
          </a:fillRef>
          <a:effectRef idx="0">
            <a:schemeClr val="accent1"/>
          </a:effectRef>
          <a:fontRef idx="minor">
            <a:schemeClr val="tx1"/>
          </a:fontRef>
        </p:style>
      </p:cxnSp>
      <p:sp>
        <p:nvSpPr>
          <p:cNvPr id="24" name="ZoneTexte 23"/>
          <p:cNvSpPr txBox="1"/>
          <p:nvPr/>
        </p:nvSpPr>
        <p:spPr>
          <a:xfrm>
            <a:off x="1857676" y="5012446"/>
            <a:ext cx="4360244" cy="369332"/>
          </a:xfrm>
          <a:prstGeom prst="rect">
            <a:avLst/>
          </a:prstGeom>
          <a:solidFill>
            <a:schemeClr val="bg1"/>
          </a:solidFill>
        </p:spPr>
        <p:txBody>
          <a:bodyPr wrap="square" lIns="0" tIns="0" rIns="0" bIns="0" rtlCol="0">
            <a:spAutoFit/>
          </a:bodyPr>
          <a:lstStyle/>
          <a:p>
            <a:r>
              <a:rPr lang="fr-FR" sz="1200" b="1" dirty="0">
                <a:solidFill>
                  <a:schemeClr val="accent1"/>
                </a:solidFill>
                <a:latin typeface="Montserrat" panose="00000500000000000000" pitchFamily="2" charset="0"/>
              </a:rPr>
              <a:t>Des jeunes qui opèrent, pour certains d’entre eux, des changements constructifs dans leur vie quotidienne </a:t>
            </a:r>
          </a:p>
        </p:txBody>
      </p:sp>
      <p:sp>
        <p:nvSpPr>
          <p:cNvPr id="27" name="ZoneTexte 26"/>
          <p:cNvSpPr txBox="1"/>
          <p:nvPr/>
        </p:nvSpPr>
        <p:spPr>
          <a:xfrm>
            <a:off x="7002542" y="4942817"/>
            <a:ext cx="3647974" cy="553998"/>
          </a:xfrm>
          <a:prstGeom prst="rect">
            <a:avLst/>
          </a:prstGeom>
          <a:noFill/>
        </p:spPr>
        <p:txBody>
          <a:bodyPr wrap="square" lIns="0" tIns="0" rIns="0" bIns="0" rtlCol="0">
            <a:spAutoFit/>
          </a:bodyPr>
          <a:lstStyle/>
          <a:p>
            <a:r>
              <a:rPr lang="fr-FR" sz="1200" b="1" dirty="0">
                <a:solidFill>
                  <a:schemeClr val="tx1">
                    <a:lumMod val="90000"/>
                    <a:lumOff val="10000"/>
                  </a:schemeClr>
                </a:solidFill>
                <a:latin typeface="Montserrat" panose="00000500000000000000" pitchFamily="2" charset="0"/>
              </a:rPr>
              <a:t>40% des mentorés de +6 mois </a:t>
            </a:r>
            <a:r>
              <a:rPr lang="fr-FR" sz="1200" dirty="0">
                <a:solidFill>
                  <a:schemeClr val="tx1">
                    <a:lumMod val="90000"/>
                    <a:lumOff val="10000"/>
                  </a:schemeClr>
                </a:solidFill>
                <a:latin typeface="Montserrat" panose="00000500000000000000" pitchFamily="2" charset="0"/>
              </a:rPr>
              <a:t>déclarent que le mentor a </a:t>
            </a:r>
            <a:r>
              <a:rPr lang="fr-FR" sz="1200" b="1" dirty="0">
                <a:solidFill>
                  <a:schemeClr val="tx1">
                    <a:lumMod val="90000"/>
                    <a:lumOff val="10000"/>
                  </a:schemeClr>
                </a:solidFill>
                <a:latin typeface="Montserrat" panose="00000500000000000000" pitchFamily="2" charset="0"/>
              </a:rPr>
              <a:t>permis d’arrêter des choses </a:t>
            </a:r>
            <a:r>
              <a:rPr lang="fr-FR" sz="1200" dirty="0">
                <a:solidFill>
                  <a:schemeClr val="tx1">
                    <a:lumMod val="90000"/>
                    <a:lumOff val="10000"/>
                  </a:schemeClr>
                </a:solidFill>
                <a:latin typeface="Montserrat" panose="00000500000000000000" pitchFamily="2" charset="0"/>
              </a:rPr>
              <a:t>qui le tiraient vers le bas</a:t>
            </a:r>
            <a:endParaRPr lang="fr-FR" sz="1200" b="1" dirty="0">
              <a:solidFill>
                <a:schemeClr val="tx1">
                  <a:lumMod val="90000"/>
                  <a:lumOff val="10000"/>
                </a:schemeClr>
              </a:solidFill>
              <a:latin typeface="Montserrat" panose="00000500000000000000" pitchFamily="2" charset="0"/>
            </a:endParaRPr>
          </a:p>
        </p:txBody>
      </p:sp>
      <p:sp>
        <p:nvSpPr>
          <p:cNvPr id="35" name="Freeform 86">
            <a:extLst>
              <a:ext uri="{FF2B5EF4-FFF2-40B4-BE49-F238E27FC236}">
                <a16:creationId xmlns:a16="http://schemas.microsoft.com/office/drawing/2014/main" id="{6E49D161-DBF2-6BF6-3CAB-FEF147039DFC}"/>
              </a:ext>
            </a:extLst>
          </p:cNvPr>
          <p:cNvSpPr>
            <a:spLocks noEditPoints="1"/>
          </p:cNvSpPr>
          <p:nvPr/>
        </p:nvSpPr>
        <p:spPr bwMode="auto">
          <a:xfrm>
            <a:off x="1152442" y="4983341"/>
            <a:ext cx="396453" cy="427543"/>
          </a:xfrm>
          <a:custGeom>
            <a:avLst/>
            <a:gdLst>
              <a:gd name="T0" fmla="*/ 363 w 814"/>
              <a:gd name="T1" fmla="*/ 753 h 1082"/>
              <a:gd name="T2" fmla="*/ 394 w 814"/>
              <a:gd name="T3" fmla="*/ 693 h 1082"/>
              <a:gd name="T4" fmla="*/ 363 w 814"/>
              <a:gd name="T5" fmla="*/ 634 h 1082"/>
              <a:gd name="T6" fmla="*/ 66 w 814"/>
              <a:gd name="T7" fmla="*/ 625 h 1082"/>
              <a:gd name="T8" fmla="*/ 21 w 814"/>
              <a:gd name="T9" fmla="*/ 641 h 1082"/>
              <a:gd name="T10" fmla="*/ 4 w 814"/>
              <a:gd name="T11" fmla="*/ 719 h 1082"/>
              <a:gd name="T12" fmla="*/ 44 w 814"/>
              <a:gd name="T13" fmla="*/ 759 h 1082"/>
              <a:gd name="T14" fmla="*/ 301 w 814"/>
              <a:gd name="T15" fmla="*/ 607 h 1082"/>
              <a:gd name="T16" fmla="*/ 346 w 814"/>
              <a:gd name="T17" fmla="*/ 590 h 1082"/>
              <a:gd name="T18" fmla="*/ 363 w 814"/>
              <a:gd name="T19" fmla="*/ 510 h 1082"/>
              <a:gd name="T20" fmla="*/ 323 w 814"/>
              <a:gd name="T21" fmla="*/ 469 h 1082"/>
              <a:gd name="T22" fmla="*/ 74 w 814"/>
              <a:gd name="T23" fmla="*/ 467 h 1082"/>
              <a:gd name="T24" fmla="*/ 34 w 814"/>
              <a:gd name="T25" fmla="*/ 499 h 1082"/>
              <a:gd name="T26" fmla="*/ 41 w 814"/>
              <a:gd name="T27" fmla="*/ 585 h 1082"/>
              <a:gd name="T28" fmla="*/ 81 w 814"/>
              <a:gd name="T29" fmla="*/ 607 h 1082"/>
              <a:gd name="T30" fmla="*/ 349 w 814"/>
              <a:gd name="T31" fmla="*/ 917 h 1082"/>
              <a:gd name="T32" fmla="*/ 389 w 814"/>
              <a:gd name="T33" fmla="*/ 878 h 1082"/>
              <a:gd name="T34" fmla="*/ 373 w 814"/>
              <a:gd name="T35" fmla="*/ 800 h 1082"/>
              <a:gd name="T36" fmla="*/ 327 w 814"/>
              <a:gd name="T37" fmla="*/ 784 h 1082"/>
              <a:gd name="T38" fmla="*/ 55 w 814"/>
              <a:gd name="T39" fmla="*/ 793 h 1082"/>
              <a:gd name="T40" fmla="*/ 25 w 814"/>
              <a:gd name="T41" fmla="*/ 852 h 1082"/>
              <a:gd name="T42" fmla="*/ 55 w 814"/>
              <a:gd name="T43" fmla="*/ 912 h 1082"/>
              <a:gd name="T44" fmla="*/ 721 w 814"/>
              <a:gd name="T45" fmla="*/ 499 h 1082"/>
              <a:gd name="T46" fmla="*/ 657 w 814"/>
              <a:gd name="T47" fmla="*/ 450 h 1082"/>
              <a:gd name="T48" fmla="*/ 577 w 814"/>
              <a:gd name="T49" fmla="*/ 346 h 1082"/>
              <a:gd name="T50" fmla="*/ 498 w 814"/>
              <a:gd name="T51" fmla="*/ 183 h 1082"/>
              <a:gd name="T52" fmla="*/ 467 w 814"/>
              <a:gd name="T53" fmla="*/ 23 h 1082"/>
              <a:gd name="T54" fmla="*/ 395 w 814"/>
              <a:gd name="T55" fmla="*/ 1 h 1082"/>
              <a:gd name="T56" fmla="*/ 349 w 814"/>
              <a:gd name="T57" fmla="*/ 22 h 1082"/>
              <a:gd name="T58" fmla="*/ 306 w 814"/>
              <a:gd name="T59" fmla="*/ 102 h 1082"/>
              <a:gd name="T60" fmla="*/ 309 w 814"/>
              <a:gd name="T61" fmla="*/ 222 h 1082"/>
              <a:gd name="T62" fmla="*/ 369 w 814"/>
              <a:gd name="T63" fmla="*/ 393 h 1082"/>
              <a:gd name="T64" fmla="*/ 399 w 814"/>
              <a:gd name="T65" fmla="*/ 513 h 1082"/>
              <a:gd name="T66" fmla="*/ 373 w 814"/>
              <a:gd name="T67" fmla="*/ 596 h 1082"/>
              <a:gd name="T68" fmla="*/ 409 w 814"/>
              <a:gd name="T69" fmla="*/ 654 h 1082"/>
              <a:gd name="T70" fmla="*/ 411 w 814"/>
              <a:gd name="T71" fmla="*/ 726 h 1082"/>
              <a:gd name="T72" fmla="*/ 386 w 814"/>
              <a:gd name="T73" fmla="*/ 779 h 1082"/>
              <a:gd name="T74" fmla="*/ 417 w 814"/>
              <a:gd name="T75" fmla="*/ 851 h 1082"/>
              <a:gd name="T76" fmla="*/ 395 w 814"/>
              <a:gd name="T77" fmla="*/ 915 h 1082"/>
              <a:gd name="T78" fmla="*/ 407 w 814"/>
              <a:gd name="T79" fmla="*/ 966 h 1082"/>
              <a:gd name="T80" fmla="*/ 415 w 814"/>
              <a:gd name="T81" fmla="*/ 1030 h 1082"/>
              <a:gd name="T82" fmla="*/ 633 w 814"/>
              <a:gd name="T83" fmla="*/ 1081 h 1082"/>
              <a:gd name="T84" fmla="*/ 710 w 814"/>
              <a:gd name="T85" fmla="*/ 1070 h 1082"/>
              <a:gd name="T86" fmla="*/ 784 w 814"/>
              <a:gd name="T87" fmla="*/ 1015 h 1082"/>
              <a:gd name="T88" fmla="*/ 814 w 814"/>
              <a:gd name="T89" fmla="*/ 899 h 1082"/>
              <a:gd name="T90" fmla="*/ 802 w 814"/>
              <a:gd name="T91" fmla="*/ 594 h 1082"/>
              <a:gd name="T92" fmla="*/ 756 w 814"/>
              <a:gd name="T93" fmla="*/ 526 h 1082"/>
              <a:gd name="T94" fmla="*/ 111 w 814"/>
              <a:gd name="T95" fmla="*/ 943 h 1082"/>
              <a:gd name="T96" fmla="*/ 67 w 814"/>
              <a:gd name="T97" fmla="*/ 959 h 1082"/>
              <a:gd name="T98" fmla="*/ 52 w 814"/>
              <a:gd name="T99" fmla="*/ 1037 h 1082"/>
              <a:gd name="T100" fmla="*/ 90 w 814"/>
              <a:gd name="T101" fmla="*/ 1076 h 1082"/>
              <a:gd name="T102" fmla="*/ 343 w 814"/>
              <a:gd name="T103" fmla="*/ 1079 h 1082"/>
              <a:gd name="T104" fmla="*/ 385 w 814"/>
              <a:gd name="T105" fmla="*/ 1048 h 1082"/>
              <a:gd name="T106" fmla="*/ 377 w 814"/>
              <a:gd name="T107" fmla="*/ 964 h 1082"/>
              <a:gd name="T108" fmla="*/ 335 w 814"/>
              <a:gd name="T109" fmla="*/ 943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14" h="1082">
                <a:moveTo>
                  <a:pt x="327" y="762"/>
                </a:moveTo>
                <a:lnTo>
                  <a:pt x="327" y="762"/>
                </a:lnTo>
                <a:lnTo>
                  <a:pt x="335" y="762"/>
                </a:lnTo>
                <a:lnTo>
                  <a:pt x="343" y="761"/>
                </a:lnTo>
                <a:lnTo>
                  <a:pt x="349" y="759"/>
                </a:lnTo>
                <a:lnTo>
                  <a:pt x="356" y="756"/>
                </a:lnTo>
                <a:lnTo>
                  <a:pt x="363" y="753"/>
                </a:lnTo>
                <a:lnTo>
                  <a:pt x="368" y="750"/>
                </a:lnTo>
                <a:lnTo>
                  <a:pt x="373" y="745"/>
                </a:lnTo>
                <a:lnTo>
                  <a:pt x="377" y="741"/>
                </a:lnTo>
                <a:lnTo>
                  <a:pt x="385" y="730"/>
                </a:lnTo>
                <a:lnTo>
                  <a:pt x="389" y="719"/>
                </a:lnTo>
                <a:lnTo>
                  <a:pt x="393" y="707"/>
                </a:lnTo>
                <a:lnTo>
                  <a:pt x="394" y="693"/>
                </a:lnTo>
                <a:lnTo>
                  <a:pt x="393" y="680"/>
                </a:lnTo>
                <a:lnTo>
                  <a:pt x="389" y="668"/>
                </a:lnTo>
                <a:lnTo>
                  <a:pt x="385" y="657"/>
                </a:lnTo>
                <a:lnTo>
                  <a:pt x="377" y="646"/>
                </a:lnTo>
                <a:lnTo>
                  <a:pt x="373" y="641"/>
                </a:lnTo>
                <a:lnTo>
                  <a:pt x="368" y="637"/>
                </a:lnTo>
                <a:lnTo>
                  <a:pt x="363" y="634"/>
                </a:lnTo>
                <a:lnTo>
                  <a:pt x="356" y="630"/>
                </a:lnTo>
                <a:lnTo>
                  <a:pt x="349" y="628"/>
                </a:lnTo>
                <a:lnTo>
                  <a:pt x="343" y="626"/>
                </a:lnTo>
                <a:lnTo>
                  <a:pt x="335" y="625"/>
                </a:lnTo>
                <a:lnTo>
                  <a:pt x="327" y="625"/>
                </a:lnTo>
                <a:lnTo>
                  <a:pt x="66" y="625"/>
                </a:lnTo>
                <a:lnTo>
                  <a:pt x="66" y="625"/>
                </a:lnTo>
                <a:lnTo>
                  <a:pt x="59" y="625"/>
                </a:lnTo>
                <a:lnTo>
                  <a:pt x="51" y="626"/>
                </a:lnTo>
                <a:lnTo>
                  <a:pt x="44" y="628"/>
                </a:lnTo>
                <a:lnTo>
                  <a:pt x="38" y="630"/>
                </a:lnTo>
                <a:lnTo>
                  <a:pt x="31" y="634"/>
                </a:lnTo>
                <a:lnTo>
                  <a:pt x="25" y="637"/>
                </a:lnTo>
                <a:lnTo>
                  <a:pt x="21" y="641"/>
                </a:lnTo>
                <a:lnTo>
                  <a:pt x="17" y="646"/>
                </a:lnTo>
                <a:lnTo>
                  <a:pt x="9" y="657"/>
                </a:lnTo>
                <a:lnTo>
                  <a:pt x="4" y="668"/>
                </a:lnTo>
                <a:lnTo>
                  <a:pt x="1" y="680"/>
                </a:lnTo>
                <a:lnTo>
                  <a:pt x="0" y="693"/>
                </a:lnTo>
                <a:lnTo>
                  <a:pt x="1" y="707"/>
                </a:lnTo>
                <a:lnTo>
                  <a:pt x="4" y="719"/>
                </a:lnTo>
                <a:lnTo>
                  <a:pt x="9" y="730"/>
                </a:lnTo>
                <a:lnTo>
                  <a:pt x="17" y="741"/>
                </a:lnTo>
                <a:lnTo>
                  <a:pt x="21" y="745"/>
                </a:lnTo>
                <a:lnTo>
                  <a:pt x="25" y="750"/>
                </a:lnTo>
                <a:lnTo>
                  <a:pt x="31" y="753"/>
                </a:lnTo>
                <a:lnTo>
                  <a:pt x="38" y="756"/>
                </a:lnTo>
                <a:lnTo>
                  <a:pt x="44" y="759"/>
                </a:lnTo>
                <a:lnTo>
                  <a:pt x="51" y="761"/>
                </a:lnTo>
                <a:lnTo>
                  <a:pt x="59" y="762"/>
                </a:lnTo>
                <a:lnTo>
                  <a:pt x="66" y="762"/>
                </a:lnTo>
                <a:lnTo>
                  <a:pt x="327" y="762"/>
                </a:lnTo>
                <a:close/>
                <a:moveTo>
                  <a:pt x="88" y="607"/>
                </a:moveTo>
                <a:lnTo>
                  <a:pt x="301" y="607"/>
                </a:lnTo>
                <a:lnTo>
                  <a:pt x="301" y="607"/>
                </a:lnTo>
                <a:lnTo>
                  <a:pt x="309" y="607"/>
                </a:lnTo>
                <a:lnTo>
                  <a:pt x="316" y="606"/>
                </a:lnTo>
                <a:lnTo>
                  <a:pt x="323" y="604"/>
                </a:lnTo>
                <a:lnTo>
                  <a:pt x="330" y="601"/>
                </a:lnTo>
                <a:lnTo>
                  <a:pt x="336" y="598"/>
                </a:lnTo>
                <a:lnTo>
                  <a:pt x="342" y="594"/>
                </a:lnTo>
                <a:lnTo>
                  <a:pt x="346" y="590"/>
                </a:lnTo>
                <a:lnTo>
                  <a:pt x="351" y="585"/>
                </a:lnTo>
                <a:lnTo>
                  <a:pt x="358" y="574"/>
                </a:lnTo>
                <a:lnTo>
                  <a:pt x="363" y="562"/>
                </a:lnTo>
                <a:lnTo>
                  <a:pt x="366" y="550"/>
                </a:lnTo>
                <a:lnTo>
                  <a:pt x="367" y="537"/>
                </a:lnTo>
                <a:lnTo>
                  <a:pt x="366" y="523"/>
                </a:lnTo>
                <a:lnTo>
                  <a:pt x="363" y="510"/>
                </a:lnTo>
                <a:lnTo>
                  <a:pt x="358" y="499"/>
                </a:lnTo>
                <a:lnTo>
                  <a:pt x="351" y="488"/>
                </a:lnTo>
                <a:lnTo>
                  <a:pt x="346" y="484"/>
                </a:lnTo>
                <a:lnTo>
                  <a:pt x="342" y="479"/>
                </a:lnTo>
                <a:lnTo>
                  <a:pt x="336" y="475"/>
                </a:lnTo>
                <a:lnTo>
                  <a:pt x="330" y="471"/>
                </a:lnTo>
                <a:lnTo>
                  <a:pt x="323" y="469"/>
                </a:lnTo>
                <a:lnTo>
                  <a:pt x="316" y="467"/>
                </a:lnTo>
                <a:lnTo>
                  <a:pt x="309" y="466"/>
                </a:lnTo>
                <a:lnTo>
                  <a:pt x="301" y="466"/>
                </a:lnTo>
                <a:lnTo>
                  <a:pt x="88" y="466"/>
                </a:lnTo>
                <a:lnTo>
                  <a:pt x="88" y="466"/>
                </a:lnTo>
                <a:lnTo>
                  <a:pt x="81" y="466"/>
                </a:lnTo>
                <a:lnTo>
                  <a:pt x="74" y="467"/>
                </a:lnTo>
                <a:lnTo>
                  <a:pt x="67" y="469"/>
                </a:lnTo>
                <a:lnTo>
                  <a:pt x="61" y="471"/>
                </a:lnTo>
                <a:lnTo>
                  <a:pt x="55" y="475"/>
                </a:lnTo>
                <a:lnTo>
                  <a:pt x="50" y="479"/>
                </a:lnTo>
                <a:lnTo>
                  <a:pt x="45" y="484"/>
                </a:lnTo>
                <a:lnTo>
                  <a:pt x="41" y="488"/>
                </a:lnTo>
                <a:lnTo>
                  <a:pt x="34" y="499"/>
                </a:lnTo>
                <a:lnTo>
                  <a:pt x="30" y="510"/>
                </a:lnTo>
                <a:lnTo>
                  <a:pt x="27" y="523"/>
                </a:lnTo>
                <a:lnTo>
                  <a:pt x="25" y="537"/>
                </a:lnTo>
                <a:lnTo>
                  <a:pt x="27" y="550"/>
                </a:lnTo>
                <a:lnTo>
                  <a:pt x="30" y="562"/>
                </a:lnTo>
                <a:lnTo>
                  <a:pt x="34" y="574"/>
                </a:lnTo>
                <a:lnTo>
                  <a:pt x="41" y="585"/>
                </a:lnTo>
                <a:lnTo>
                  <a:pt x="45" y="590"/>
                </a:lnTo>
                <a:lnTo>
                  <a:pt x="50" y="594"/>
                </a:lnTo>
                <a:lnTo>
                  <a:pt x="55" y="598"/>
                </a:lnTo>
                <a:lnTo>
                  <a:pt x="61" y="601"/>
                </a:lnTo>
                <a:lnTo>
                  <a:pt x="67" y="604"/>
                </a:lnTo>
                <a:lnTo>
                  <a:pt x="74" y="606"/>
                </a:lnTo>
                <a:lnTo>
                  <a:pt x="81" y="607"/>
                </a:lnTo>
                <a:lnTo>
                  <a:pt x="88" y="607"/>
                </a:lnTo>
                <a:lnTo>
                  <a:pt x="88" y="607"/>
                </a:lnTo>
                <a:close/>
                <a:moveTo>
                  <a:pt x="327" y="921"/>
                </a:moveTo>
                <a:lnTo>
                  <a:pt x="327" y="921"/>
                </a:lnTo>
                <a:lnTo>
                  <a:pt x="335" y="921"/>
                </a:lnTo>
                <a:lnTo>
                  <a:pt x="343" y="920"/>
                </a:lnTo>
                <a:lnTo>
                  <a:pt x="349" y="917"/>
                </a:lnTo>
                <a:lnTo>
                  <a:pt x="356" y="915"/>
                </a:lnTo>
                <a:lnTo>
                  <a:pt x="363" y="912"/>
                </a:lnTo>
                <a:lnTo>
                  <a:pt x="368" y="909"/>
                </a:lnTo>
                <a:lnTo>
                  <a:pt x="373" y="904"/>
                </a:lnTo>
                <a:lnTo>
                  <a:pt x="377" y="900"/>
                </a:lnTo>
                <a:lnTo>
                  <a:pt x="385" y="889"/>
                </a:lnTo>
                <a:lnTo>
                  <a:pt x="389" y="878"/>
                </a:lnTo>
                <a:lnTo>
                  <a:pt x="393" y="866"/>
                </a:lnTo>
                <a:lnTo>
                  <a:pt x="394" y="852"/>
                </a:lnTo>
                <a:lnTo>
                  <a:pt x="393" y="839"/>
                </a:lnTo>
                <a:lnTo>
                  <a:pt x="389" y="827"/>
                </a:lnTo>
                <a:lnTo>
                  <a:pt x="385" y="816"/>
                </a:lnTo>
                <a:lnTo>
                  <a:pt x="377" y="805"/>
                </a:lnTo>
                <a:lnTo>
                  <a:pt x="373" y="800"/>
                </a:lnTo>
                <a:lnTo>
                  <a:pt x="368" y="796"/>
                </a:lnTo>
                <a:lnTo>
                  <a:pt x="363" y="793"/>
                </a:lnTo>
                <a:lnTo>
                  <a:pt x="356" y="789"/>
                </a:lnTo>
                <a:lnTo>
                  <a:pt x="349" y="787"/>
                </a:lnTo>
                <a:lnTo>
                  <a:pt x="343" y="785"/>
                </a:lnTo>
                <a:lnTo>
                  <a:pt x="335" y="784"/>
                </a:lnTo>
                <a:lnTo>
                  <a:pt x="327" y="784"/>
                </a:lnTo>
                <a:lnTo>
                  <a:pt x="88" y="784"/>
                </a:lnTo>
                <a:lnTo>
                  <a:pt x="88" y="784"/>
                </a:lnTo>
                <a:lnTo>
                  <a:pt x="81" y="784"/>
                </a:lnTo>
                <a:lnTo>
                  <a:pt x="74" y="785"/>
                </a:lnTo>
                <a:lnTo>
                  <a:pt x="67" y="787"/>
                </a:lnTo>
                <a:lnTo>
                  <a:pt x="61" y="789"/>
                </a:lnTo>
                <a:lnTo>
                  <a:pt x="55" y="793"/>
                </a:lnTo>
                <a:lnTo>
                  <a:pt x="50" y="796"/>
                </a:lnTo>
                <a:lnTo>
                  <a:pt x="45" y="800"/>
                </a:lnTo>
                <a:lnTo>
                  <a:pt x="41" y="805"/>
                </a:lnTo>
                <a:lnTo>
                  <a:pt x="34" y="816"/>
                </a:lnTo>
                <a:lnTo>
                  <a:pt x="30" y="827"/>
                </a:lnTo>
                <a:lnTo>
                  <a:pt x="27" y="839"/>
                </a:lnTo>
                <a:lnTo>
                  <a:pt x="25" y="852"/>
                </a:lnTo>
                <a:lnTo>
                  <a:pt x="27" y="866"/>
                </a:lnTo>
                <a:lnTo>
                  <a:pt x="30" y="878"/>
                </a:lnTo>
                <a:lnTo>
                  <a:pt x="34" y="889"/>
                </a:lnTo>
                <a:lnTo>
                  <a:pt x="41" y="900"/>
                </a:lnTo>
                <a:lnTo>
                  <a:pt x="45" y="904"/>
                </a:lnTo>
                <a:lnTo>
                  <a:pt x="50" y="909"/>
                </a:lnTo>
                <a:lnTo>
                  <a:pt x="55" y="912"/>
                </a:lnTo>
                <a:lnTo>
                  <a:pt x="61" y="915"/>
                </a:lnTo>
                <a:lnTo>
                  <a:pt x="67" y="917"/>
                </a:lnTo>
                <a:lnTo>
                  <a:pt x="74" y="920"/>
                </a:lnTo>
                <a:lnTo>
                  <a:pt x="81" y="921"/>
                </a:lnTo>
                <a:lnTo>
                  <a:pt x="88" y="921"/>
                </a:lnTo>
                <a:lnTo>
                  <a:pt x="327" y="921"/>
                </a:lnTo>
                <a:close/>
                <a:moveTo>
                  <a:pt x="721" y="499"/>
                </a:moveTo>
                <a:lnTo>
                  <a:pt x="721" y="499"/>
                </a:lnTo>
                <a:lnTo>
                  <a:pt x="721" y="499"/>
                </a:lnTo>
                <a:lnTo>
                  <a:pt x="707" y="490"/>
                </a:lnTo>
                <a:lnTo>
                  <a:pt x="693" y="481"/>
                </a:lnTo>
                <a:lnTo>
                  <a:pt x="680" y="471"/>
                </a:lnTo>
                <a:lnTo>
                  <a:pt x="668" y="462"/>
                </a:lnTo>
                <a:lnTo>
                  <a:pt x="657" y="450"/>
                </a:lnTo>
                <a:lnTo>
                  <a:pt x="645" y="438"/>
                </a:lnTo>
                <a:lnTo>
                  <a:pt x="635" y="425"/>
                </a:lnTo>
                <a:lnTo>
                  <a:pt x="624" y="412"/>
                </a:lnTo>
                <a:lnTo>
                  <a:pt x="624" y="412"/>
                </a:lnTo>
                <a:lnTo>
                  <a:pt x="607" y="390"/>
                </a:lnTo>
                <a:lnTo>
                  <a:pt x="592" y="368"/>
                </a:lnTo>
                <a:lnTo>
                  <a:pt x="577" y="346"/>
                </a:lnTo>
                <a:lnTo>
                  <a:pt x="563" y="323"/>
                </a:lnTo>
                <a:lnTo>
                  <a:pt x="550" y="301"/>
                </a:lnTo>
                <a:lnTo>
                  <a:pt x="538" y="278"/>
                </a:lnTo>
                <a:lnTo>
                  <a:pt x="526" y="255"/>
                </a:lnTo>
                <a:lnTo>
                  <a:pt x="515" y="232"/>
                </a:lnTo>
                <a:lnTo>
                  <a:pt x="507" y="208"/>
                </a:lnTo>
                <a:lnTo>
                  <a:pt x="498" y="183"/>
                </a:lnTo>
                <a:lnTo>
                  <a:pt x="490" y="158"/>
                </a:lnTo>
                <a:lnTo>
                  <a:pt x="483" y="132"/>
                </a:lnTo>
                <a:lnTo>
                  <a:pt x="478" y="106"/>
                </a:lnTo>
                <a:lnTo>
                  <a:pt x="473" y="79"/>
                </a:lnTo>
                <a:lnTo>
                  <a:pt x="469" y="52"/>
                </a:lnTo>
                <a:lnTo>
                  <a:pt x="467" y="23"/>
                </a:lnTo>
                <a:lnTo>
                  <a:pt x="467" y="23"/>
                </a:lnTo>
                <a:lnTo>
                  <a:pt x="460" y="18"/>
                </a:lnTo>
                <a:lnTo>
                  <a:pt x="453" y="12"/>
                </a:lnTo>
                <a:lnTo>
                  <a:pt x="440" y="6"/>
                </a:lnTo>
                <a:lnTo>
                  <a:pt x="428" y="2"/>
                </a:lnTo>
                <a:lnTo>
                  <a:pt x="416" y="0"/>
                </a:lnTo>
                <a:lnTo>
                  <a:pt x="405" y="0"/>
                </a:lnTo>
                <a:lnTo>
                  <a:pt x="395" y="1"/>
                </a:lnTo>
                <a:lnTo>
                  <a:pt x="386" y="3"/>
                </a:lnTo>
                <a:lnTo>
                  <a:pt x="378" y="6"/>
                </a:lnTo>
                <a:lnTo>
                  <a:pt x="378" y="6"/>
                </a:lnTo>
                <a:lnTo>
                  <a:pt x="371" y="9"/>
                </a:lnTo>
                <a:lnTo>
                  <a:pt x="363" y="12"/>
                </a:lnTo>
                <a:lnTo>
                  <a:pt x="356" y="17"/>
                </a:lnTo>
                <a:lnTo>
                  <a:pt x="349" y="22"/>
                </a:lnTo>
                <a:lnTo>
                  <a:pt x="343" y="28"/>
                </a:lnTo>
                <a:lnTo>
                  <a:pt x="337" y="33"/>
                </a:lnTo>
                <a:lnTo>
                  <a:pt x="332" y="40"/>
                </a:lnTo>
                <a:lnTo>
                  <a:pt x="326" y="47"/>
                </a:lnTo>
                <a:lnTo>
                  <a:pt x="319" y="63"/>
                </a:lnTo>
                <a:lnTo>
                  <a:pt x="311" y="82"/>
                </a:lnTo>
                <a:lnTo>
                  <a:pt x="306" y="102"/>
                </a:lnTo>
                <a:lnTo>
                  <a:pt x="303" y="123"/>
                </a:lnTo>
                <a:lnTo>
                  <a:pt x="303" y="123"/>
                </a:lnTo>
                <a:lnTo>
                  <a:pt x="302" y="145"/>
                </a:lnTo>
                <a:lnTo>
                  <a:pt x="303" y="166"/>
                </a:lnTo>
                <a:lnTo>
                  <a:pt x="304" y="185"/>
                </a:lnTo>
                <a:lnTo>
                  <a:pt x="306" y="204"/>
                </a:lnTo>
                <a:lnTo>
                  <a:pt x="309" y="222"/>
                </a:lnTo>
                <a:lnTo>
                  <a:pt x="313" y="238"/>
                </a:lnTo>
                <a:lnTo>
                  <a:pt x="317" y="255"/>
                </a:lnTo>
                <a:lnTo>
                  <a:pt x="322" y="271"/>
                </a:lnTo>
                <a:lnTo>
                  <a:pt x="333" y="301"/>
                </a:lnTo>
                <a:lnTo>
                  <a:pt x="345" y="331"/>
                </a:lnTo>
                <a:lnTo>
                  <a:pt x="357" y="362"/>
                </a:lnTo>
                <a:lnTo>
                  <a:pt x="369" y="393"/>
                </a:lnTo>
                <a:lnTo>
                  <a:pt x="369" y="393"/>
                </a:lnTo>
                <a:lnTo>
                  <a:pt x="380" y="425"/>
                </a:lnTo>
                <a:lnTo>
                  <a:pt x="390" y="456"/>
                </a:lnTo>
                <a:lnTo>
                  <a:pt x="394" y="471"/>
                </a:lnTo>
                <a:lnTo>
                  <a:pt x="396" y="486"/>
                </a:lnTo>
                <a:lnTo>
                  <a:pt x="398" y="499"/>
                </a:lnTo>
                <a:lnTo>
                  <a:pt x="399" y="513"/>
                </a:lnTo>
                <a:lnTo>
                  <a:pt x="399" y="527"/>
                </a:lnTo>
                <a:lnTo>
                  <a:pt x="398" y="539"/>
                </a:lnTo>
                <a:lnTo>
                  <a:pt x="396" y="552"/>
                </a:lnTo>
                <a:lnTo>
                  <a:pt x="393" y="563"/>
                </a:lnTo>
                <a:lnTo>
                  <a:pt x="387" y="575"/>
                </a:lnTo>
                <a:lnTo>
                  <a:pt x="380" y="585"/>
                </a:lnTo>
                <a:lnTo>
                  <a:pt x="373" y="596"/>
                </a:lnTo>
                <a:lnTo>
                  <a:pt x="363" y="606"/>
                </a:lnTo>
                <a:lnTo>
                  <a:pt x="363" y="606"/>
                </a:lnTo>
                <a:lnTo>
                  <a:pt x="376" y="613"/>
                </a:lnTo>
                <a:lnTo>
                  <a:pt x="386" y="620"/>
                </a:lnTo>
                <a:lnTo>
                  <a:pt x="396" y="630"/>
                </a:lnTo>
                <a:lnTo>
                  <a:pt x="404" y="641"/>
                </a:lnTo>
                <a:lnTo>
                  <a:pt x="409" y="654"/>
                </a:lnTo>
                <a:lnTo>
                  <a:pt x="414" y="666"/>
                </a:lnTo>
                <a:lnTo>
                  <a:pt x="416" y="679"/>
                </a:lnTo>
                <a:lnTo>
                  <a:pt x="417" y="693"/>
                </a:lnTo>
                <a:lnTo>
                  <a:pt x="417" y="693"/>
                </a:lnTo>
                <a:lnTo>
                  <a:pt x="417" y="704"/>
                </a:lnTo>
                <a:lnTo>
                  <a:pt x="415" y="715"/>
                </a:lnTo>
                <a:lnTo>
                  <a:pt x="411" y="726"/>
                </a:lnTo>
                <a:lnTo>
                  <a:pt x="407" y="738"/>
                </a:lnTo>
                <a:lnTo>
                  <a:pt x="401" y="747"/>
                </a:lnTo>
                <a:lnTo>
                  <a:pt x="395" y="757"/>
                </a:lnTo>
                <a:lnTo>
                  <a:pt x="386" y="765"/>
                </a:lnTo>
                <a:lnTo>
                  <a:pt x="377" y="773"/>
                </a:lnTo>
                <a:lnTo>
                  <a:pt x="377" y="773"/>
                </a:lnTo>
                <a:lnTo>
                  <a:pt x="386" y="779"/>
                </a:lnTo>
                <a:lnTo>
                  <a:pt x="395" y="787"/>
                </a:lnTo>
                <a:lnTo>
                  <a:pt x="401" y="797"/>
                </a:lnTo>
                <a:lnTo>
                  <a:pt x="407" y="807"/>
                </a:lnTo>
                <a:lnTo>
                  <a:pt x="411" y="818"/>
                </a:lnTo>
                <a:lnTo>
                  <a:pt x="415" y="829"/>
                </a:lnTo>
                <a:lnTo>
                  <a:pt x="417" y="840"/>
                </a:lnTo>
                <a:lnTo>
                  <a:pt x="417" y="851"/>
                </a:lnTo>
                <a:lnTo>
                  <a:pt x="417" y="851"/>
                </a:lnTo>
                <a:lnTo>
                  <a:pt x="417" y="863"/>
                </a:lnTo>
                <a:lnTo>
                  <a:pt x="415" y="874"/>
                </a:lnTo>
                <a:lnTo>
                  <a:pt x="411" y="885"/>
                </a:lnTo>
                <a:lnTo>
                  <a:pt x="407" y="897"/>
                </a:lnTo>
                <a:lnTo>
                  <a:pt x="401" y="906"/>
                </a:lnTo>
                <a:lnTo>
                  <a:pt x="395" y="915"/>
                </a:lnTo>
                <a:lnTo>
                  <a:pt x="386" y="924"/>
                </a:lnTo>
                <a:lnTo>
                  <a:pt x="377" y="931"/>
                </a:lnTo>
                <a:lnTo>
                  <a:pt x="377" y="931"/>
                </a:lnTo>
                <a:lnTo>
                  <a:pt x="386" y="938"/>
                </a:lnTo>
                <a:lnTo>
                  <a:pt x="395" y="946"/>
                </a:lnTo>
                <a:lnTo>
                  <a:pt x="401" y="956"/>
                </a:lnTo>
                <a:lnTo>
                  <a:pt x="407" y="966"/>
                </a:lnTo>
                <a:lnTo>
                  <a:pt x="411" y="977"/>
                </a:lnTo>
                <a:lnTo>
                  <a:pt x="415" y="988"/>
                </a:lnTo>
                <a:lnTo>
                  <a:pt x="417" y="999"/>
                </a:lnTo>
                <a:lnTo>
                  <a:pt x="417" y="1010"/>
                </a:lnTo>
                <a:lnTo>
                  <a:pt x="417" y="1010"/>
                </a:lnTo>
                <a:lnTo>
                  <a:pt x="417" y="1020"/>
                </a:lnTo>
                <a:lnTo>
                  <a:pt x="415" y="1030"/>
                </a:lnTo>
                <a:lnTo>
                  <a:pt x="413" y="1040"/>
                </a:lnTo>
                <a:lnTo>
                  <a:pt x="410" y="1049"/>
                </a:lnTo>
                <a:lnTo>
                  <a:pt x="406" y="1058"/>
                </a:lnTo>
                <a:lnTo>
                  <a:pt x="400" y="1067"/>
                </a:lnTo>
                <a:lnTo>
                  <a:pt x="395" y="1074"/>
                </a:lnTo>
                <a:lnTo>
                  <a:pt x="388" y="1082"/>
                </a:lnTo>
                <a:lnTo>
                  <a:pt x="633" y="1081"/>
                </a:lnTo>
                <a:lnTo>
                  <a:pt x="633" y="1081"/>
                </a:lnTo>
                <a:lnTo>
                  <a:pt x="648" y="1081"/>
                </a:lnTo>
                <a:lnTo>
                  <a:pt x="661" y="1080"/>
                </a:lnTo>
                <a:lnTo>
                  <a:pt x="675" y="1078"/>
                </a:lnTo>
                <a:lnTo>
                  <a:pt x="687" y="1075"/>
                </a:lnTo>
                <a:lnTo>
                  <a:pt x="699" y="1073"/>
                </a:lnTo>
                <a:lnTo>
                  <a:pt x="710" y="1070"/>
                </a:lnTo>
                <a:lnTo>
                  <a:pt x="720" y="1065"/>
                </a:lnTo>
                <a:lnTo>
                  <a:pt x="730" y="1061"/>
                </a:lnTo>
                <a:lnTo>
                  <a:pt x="739" y="1057"/>
                </a:lnTo>
                <a:lnTo>
                  <a:pt x="747" y="1052"/>
                </a:lnTo>
                <a:lnTo>
                  <a:pt x="761" y="1040"/>
                </a:lnTo>
                <a:lnTo>
                  <a:pt x="774" y="1028"/>
                </a:lnTo>
                <a:lnTo>
                  <a:pt x="784" y="1015"/>
                </a:lnTo>
                <a:lnTo>
                  <a:pt x="793" y="1000"/>
                </a:lnTo>
                <a:lnTo>
                  <a:pt x="800" y="985"/>
                </a:lnTo>
                <a:lnTo>
                  <a:pt x="804" y="970"/>
                </a:lnTo>
                <a:lnTo>
                  <a:pt x="808" y="955"/>
                </a:lnTo>
                <a:lnTo>
                  <a:pt x="811" y="940"/>
                </a:lnTo>
                <a:lnTo>
                  <a:pt x="813" y="925"/>
                </a:lnTo>
                <a:lnTo>
                  <a:pt x="814" y="899"/>
                </a:lnTo>
                <a:lnTo>
                  <a:pt x="814" y="657"/>
                </a:lnTo>
                <a:lnTo>
                  <a:pt x="814" y="657"/>
                </a:lnTo>
                <a:lnTo>
                  <a:pt x="814" y="644"/>
                </a:lnTo>
                <a:lnTo>
                  <a:pt x="812" y="630"/>
                </a:lnTo>
                <a:lnTo>
                  <a:pt x="810" y="618"/>
                </a:lnTo>
                <a:lnTo>
                  <a:pt x="806" y="605"/>
                </a:lnTo>
                <a:lnTo>
                  <a:pt x="802" y="594"/>
                </a:lnTo>
                <a:lnTo>
                  <a:pt x="797" y="583"/>
                </a:lnTo>
                <a:lnTo>
                  <a:pt x="792" y="572"/>
                </a:lnTo>
                <a:lnTo>
                  <a:pt x="786" y="561"/>
                </a:lnTo>
                <a:lnTo>
                  <a:pt x="779" y="551"/>
                </a:lnTo>
                <a:lnTo>
                  <a:pt x="772" y="542"/>
                </a:lnTo>
                <a:lnTo>
                  <a:pt x="764" y="533"/>
                </a:lnTo>
                <a:lnTo>
                  <a:pt x="756" y="526"/>
                </a:lnTo>
                <a:lnTo>
                  <a:pt x="748" y="518"/>
                </a:lnTo>
                <a:lnTo>
                  <a:pt x="739" y="511"/>
                </a:lnTo>
                <a:lnTo>
                  <a:pt x="721" y="499"/>
                </a:lnTo>
                <a:lnTo>
                  <a:pt x="721" y="499"/>
                </a:lnTo>
                <a:close/>
                <a:moveTo>
                  <a:pt x="327" y="943"/>
                </a:moveTo>
                <a:lnTo>
                  <a:pt x="111" y="943"/>
                </a:lnTo>
                <a:lnTo>
                  <a:pt x="111" y="943"/>
                </a:lnTo>
                <a:lnTo>
                  <a:pt x="103" y="943"/>
                </a:lnTo>
                <a:lnTo>
                  <a:pt x="96" y="944"/>
                </a:lnTo>
                <a:lnTo>
                  <a:pt x="90" y="946"/>
                </a:lnTo>
                <a:lnTo>
                  <a:pt x="83" y="948"/>
                </a:lnTo>
                <a:lnTo>
                  <a:pt x="77" y="952"/>
                </a:lnTo>
                <a:lnTo>
                  <a:pt x="72" y="955"/>
                </a:lnTo>
                <a:lnTo>
                  <a:pt x="67" y="959"/>
                </a:lnTo>
                <a:lnTo>
                  <a:pt x="63" y="964"/>
                </a:lnTo>
                <a:lnTo>
                  <a:pt x="56" y="975"/>
                </a:lnTo>
                <a:lnTo>
                  <a:pt x="52" y="986"/>
                </a:lnTo>
                <a:lnTo>
                  <a:pt x="49" y="998"/>
                </a:lnTo>
                <a:lnTo>
                  <a:pt x="48" y="1011"/>
                </a:lnTo>
                <a:lnTo>
                  <a:pt x="49" y="1025"/>
                </a:lnTo>
                <a:lnTo>
                  <a:pt x="52" y="1037"/>
                </a:lnTo>
                <a:lnTo>
                  <a:pt x="56" y="1048"/>
                </a:lnTo>
                <a:lnTo>
                  <a:pt x="63" y="1059"/>
                </a:lnTo>
                <a:lnTo>
                  <a:pt x="67" y="1063"/>
                </a:lnTo>
                <a:lnTo>
                  <a:pt x="72" y="1068"/>
                </a:lnTo>
                <a:lnTo>
                  <a:pt x="77" y="1071"/>
                </a:lnTo>
                <a:lnTo>
                  <a:pt x="83" y="1074"/>
                </a:lnTo>
                <a:lnTo>
                  <a:pt x="90" y="1076"/>
                </a:lnTo>
                <a:lnTo>
                  <a:pt x="96" y="1079"/>
                </a:lnTo>
                <a:lnTo>
                  <a:pt x="103" y="1080"/>
                </a:lnTo>
                <a:lnTo>
                  <a:pt x="111" y="1080"/>
                </a:lnTo>
                <a:lnTo>
                  <a:pt x="327" y="1080"/>
                </a:lnTo>
                <a:lnTo>
                  <a:pt x="327" y="1080"/>
                </a:lnTo>
                <a:lnTo>
                  <a:pt x="335" y="1080"/>
                </a:lnTo>
                <a:lnTo>
                  <a:pt x="343" y="1079"/>
                </a:lnTo>
                <a:lnTo>
                  <a:pt x="349" y="1076"/>
                </a:lnTo>
                <a:lnTo>
                  <a:pt x="356" y="1074"/>
                </a:lnTo>
                <a:lnTo>
                  <a:pt x="363" y="1071"/>
                </a:lnTo>
                <a:lnTo>
                  <a:pt x="368" y="1068"/>
                </a:lnTo>
                <a:lnTo>
                  <a:pt x="373" y="1063"/>
                </a:lnTo>
                <a:lnTo>
                  <a:pt x="377" y="1059"/>
                </a:lnTo>
                <a:lnTo>
                  <a:pt x="385" y="1048"/>
                </a:lnTo>
                <a:lnTo>
                  <a:pt x="389" y="1037"/>
                </a:lnTo>
                <a:lnTo>
                  <a:pt x="393" y="1025"/>
                </a:lnTo>
                <a:lnTo>
                  <a:pt x="394" y="1011"/>
                </a:lnTo>
                <a:lnTo>
                  <a:pt x="393" y="998"/>
                </a:lnTo>
                <a:lnTo>
                  <a:pt x="389" y="986"/>
                </a:lnTo>
                <a:lnTo>
                  <a:pt x="385" y="975"/>
                </a:lnTo>
                <a:lnTo>
                  <a:pt x="377" y="964"/>
                </a:lnTo>
                <a:lnTo>
                  <a:pt x="373" y="959"/>
                </a:lnTo>
                <a:lnTo>
                  <a:pt x="368" y="955"/>
                </a:lnTo>
                <a:lnTo>
                  <a:pt x="363" y="952"/>
                </a:lnTo>
                <a:lnTo>
                  <a:pt x="356" y="948"/>
                </a:lnTo>
                <a:lnTo>
                  <a:pt x="349" y="946"/>
                </a:lnTo>
                <a:lnTo>
                  <a:pt x="343" y="944"/>
                </a:lnTo>
                <a:lnTo>
                  <a:pt x="335" y="943"/>
                </a:lnTo>
                <a:lnTo>
                  <a:pt x="327" y="943"/>
                </a:lnTo>
                <a:lnTo>
                  <a:pt x="327" y="94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fr-FR" dirty="0">
              <a:latin typeface="Montserrat" panose="00000500000000000000" pitchFamily="2" charset="0"/>
            </a:endParaRPr>
          </a:p>
        </p:txBody>
      </p:sp>
      <p:grpSp>
        <p:nvGrpSpPr>
          <p:cNvPr id="47" name="ChevronBlue">
            <a:extLst>
              <a:ext uri="{FF2B5EF4-FFF2-40B4-BE49-F238E27FC236}">
                <a16:creationId xmlns:a16="http://schemas.microsoft.com/office/drawing/2014/main" id="{15AB1D4F-65A7-1445-6769-DEBD6AB5C6C4}"/>
              </a:ext>
            </a:extLst>
          </p:cNvPr>
          <p:cNvGrpSpPr>
            <a:grpSpLocks noChangeAspect="1"/>
          </p:cNvGrpSpPr>
          <p:nvPr/>
        </p:nvGrpSpPr>
        <p:grpSpPr>
          <a:xfrm>
            <a:off x="6480364" y="5069045"/>
            <a:ext cx="256136" cy="256136"/>
            <a:chOff x="1016000" y="1016000"/>
            <a:chExt cx="396228" cy="396228"/>
          </a:xfrm>
          <a:solidFill>
            <a:schemeClr val="accent1"/>
          </a:solidFill>
        </p:grpSpPr>
        <p:sp>
          <p:nvSpPr>
            <p:cNvPr id="48" name="Oval 65">
              <a:extLst>
                <a:ext uri="{FF2B5EF4-FFF2-40B4-BE49-F238E27FC236}">
                  <a16:creationId xmlns:a16="http://schemas.microsoft.com/office/drawing/2014/main" id="{4E718888-F062-135C-A527-6E4C525C5AC3}"/>
                </a:ext>
              </a:extLst>
            </p:cNvPr>
            <p:cNvSpPr/>
            <p:nvPr/>
          </p:nvSpPr>
          <p:spPr>
            <a:xfrm>
              <a:off x="1016000" y="1016000"/>
              <a:ext cx="396228" cy="396228"/>
            </a:xfrm>
            <a:prstGeom prst="ellipse">
              <a:avLst/>
            </a:prstGeom>
            <a:grpFill/>
            <a:ln w="19050"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spcBef>
                  <a:spcPts val="300"/>
                </a:spcBef>
                <a:spcAft>
                  <a:spcPts val="300"/>
                </a:spcAft>
              </a:pPr>
              <a:endParaRPr lang="fr-FR" sz="1400" dirty="0">
                <a:solidFill>
                  <a:schemeClr val="bg1"/>
                </a:solidFill>
              </a:endParaRPr>
            </a:p>
          </p:txBody>
        </p:sp>
        <p:pic>
          <p:nvPicPr>
            <p:cNvPr id="49" name="Graphic 110">
              <a:extLst>
                <a:ext uri="{FF2B5EF4-FFF2-40B4-BE49-F238E27FC236}">
                  <a16:creationId xmlns:a16="http://schemas.microsoft.com/office/drawing/2014/main" id="{48CBBE47-91A8-BF79-DA5B-5C39DAE65BC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23613" y="1023614"/>
              <a:ext cx="381000" cy="381000"/>
            </a:xfrm>
            <a:prstGeom prst="rect">
              <a:avLst/>
            </a:prstGeom>
          </p:spPr>
        </p:pic>
      </p:grpSp>
    </p:spTree>
    <p:extLst>
      <p:ext uri="{BB962C8B-B14F-4D97-AF65-F5344CB8AC3E}">
        <p14:creationId xmlns:p14="http://schemas.microsoft.com/office/powerpoint/2010/main" val="14252464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t 5" hidden="1">
            <a:extLst>
              <a:ext uri="{FF2B5EF4-FFF2-40B4-BE49-F238E27FC236}">
                <a16:creationId xmlns:a16="http://schemas.microsoft.com/office/drawing/2014/main" id="{FFD58EE5-D087-4463-B030-389D8595971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e think-cell" r:id="rId4" imgW="395" imgH="396" progId="TCLayout.ActiveDocument.1">
                  <p:embed/>
                </p:oleObj>
              </mc:Choice>
              <mc:Fallback>
                <p:oleObj name="Diapositive think-cell" r:id="rId4" imgW="395" imgH="396" progId="TCLayout.ActiveDocument.1">
                  <p:embed/>
                  <p:pic>
                    <p:nvPicPr>
                      <p:cNvPr id="6" name="Objet 5" hidden="1">
                        <a:extLst>
                          <a:ext uri="{FF2B5EF4-FFF2-40B4-BE49-F238E27FC236}">
                            <a16:creationId xmlns:a16="http://schemas.microsoft.com/office/drawing/2014/main" id="{FFD58EE5-D087-4463-B030-389D8595971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cxnSp>
        <p:nvCxnSpPr>
          <p:cNvPr id="26" name="Connecteur droit 25">
            <a:extLst>
              <a:ext uri="{FF2B5EF4-FFF2-40B4-BE49-F238E27FC236}">
                <a16:creationId xmlns:a16="http://schemas.microsoft.com/office/drawing/2014/main" id="{AC922E6A-F96B-413C-AF0C-AFF9AC3933B0}"/>
              </a:ext>
            </a:extLst>
          </p:cNvPr>
          <p:cNvCxnSpPr>
            <a:cxnSpLocks/>
            <a:stCxn id="22" idx="2"/>
          </p:cNvCxnSpPr>
          <p:nvPr/>
        </p:nvCxnSpPr>
        <p:spPr>
          <a:xfrm>
            <a:off x="8766003" y="3615070"/>
            <a:ext cx="238" cy="399241"/>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 name="Titre 1">
            <a:extLst>
              <a:ext uri="{FF2B5EF4-FFF2-40B4-BE49-F238E27FC236}">
                <a16:creationId xmlns:a16="http://schemas.microsoft.com/office/drawing/2014/main" id="{97D0D876-D2D9-40C0-9BA2-5597134161E1}"/>
              </a:ext>
            </a:extLst>
          </p:cNvPr>
          <p:cNvSpPr>
            <a:spLocks noGrp="1"/>
          </p:cNvSpPr>
          <p:nvPr>
            <p:ph type="title"/>
          </p:nvPr>
        </p:nvSpPr>
        <p:spPr>
          <a:xfrm>
            <a:off x="462865" y="384656"/>
            <a:ext cx="9522653" cy="980537"/>
          </a:xfrm>
        </p:spPr>
        <p:txBody>
          <a:bodyPr vert="horz" anchor="t"/>
          <a:lstStyle/>
          <a:p>
            <a:r>
              <a:rPr lang="fr-FR" sz="2400" b="1" dirty="0">
                <a:latin typeface="Oswald" panose="00000500000000000000" pitchFamily="2" charset="0"/>
              </a:rPr>
              <a:t>Organigramme type au sein d’une Direction de l’Enfance et de la Famille</a:t>
            </a:r>
          </a:p>
        </p:txBody>
      </p:sp>
      <p:sp>
        <p:nvSpPr>
          <p:cNvPr id="7" name="Rectangle : coins arrondis 6">
            <a:extLst>
              <a:ext uri="{FF2B5EF4-FFF2-40B4-BE49-F238E27FC236}">
                <a16:creationId xmlns:a16="http://schemas.microsoft.com/office/drawing/2014/main" id="{204BFBC8-753E-4864-A4EA-2AD77E58A5A5}"/>
              </a:ext>
            </a:extLst>
          </p:cNvPr>
          <p:cNvSpPr/>
          <p:nvPr/>
        </p:nvSpPr>
        <p:spPr>
          <a:xfrm>
            <a:off x="4268703" y="956727"/>
            <a:ext cx="4037099" cy="313847"/>
          </a:xfrm>
          <a:prstGeom prst="roundRect">
            <a:avLst>
              <a:gd name="adj" fmla="val 981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solidFill>
                  <a:schemeClr val="bg1"/>
                </a:solidFill>
                <a:latin typeface="Montserrat" panose="00000500000000000000" pitchFamily="2" charset="0"/>
                <a:cs typeface="Calibri" panose="020F0502020204030204" pitchFamily="34" charset="0"/>
              </a:rPr>
              <a:t>Direction de l’Enfance et de la Famille</a:t>
            </a:r>
          </a:p>
        </p:txBody>
      </p:sp>
      <p:cxnSp>
        <p:nvCxnSpPr>
          <p:cNvPr id="11" name="Connecteur droit 10">
            <a:extLst>
              <a:ext uri="{FF2B5EF4-FFF2-40B4-BE49-F238E27FC236}">
                <a16:creationId xmlns:a16="http://schemas.microsoft.com/office/drawing/2014/main" id="{500371BD-EE4A-4E3C-BE85-13BA17C46743}"/>
              </a:ext>
            </a:extLst>
          </p:cNvPr>
          <p:cNvCxnSpPr>
            <a:cxnSpLocks/>
          </p:cNvCxnSpPr>
          <p:nvPr/>
        </p:nvCxnSpPr>
        <p:spPr>
          <a:xfrm flipH="1">
            <a:off x="6287252" y="1270574"/>
            <a:ext cx="1" cy="22293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a:extLst>
              <a:ext uri="{FF2B5EF4-FFF2-40B4-BE49-F238E27FC236}">
                <a16:creationId xmlns:a16="http://schemas.microsoft.com/office/drawing/2014/main" id="{F573A39C-96D5-481F-BC26-4A77852609C2}"/>
              </a:ext>
            </a:extLst>
          </p:cNvPr>
          <p:cNvCxnSpPr>
            <a:cxnSpLocks/>
          </p:cNvCxnSpPr>
          <p:nvPr/>
        </p:nvCxnSpPr>
        <p:spPr>
          <a:xfrm flipH="1" flipV="1">
            <a:off x="3425780" y="1491803"/>
            <a:ext cx="534046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4" name="Connecteur droit 13">
            <a:extLst>
              <a:ext uri="{FF2B5EF4-FFF2-40B4-BE49-F238E27FC236}">
                <a16:creationId xmlns:a16="http://schemas.microsoft.com/office/drawing/2014/main" id="{918F3F90-FDCC-4BA6-BC33-1211ADB7A608}"/>
              </a:ext>
            </a:extLst>
          </p:cNvPr>
          <p:cNvCxnSpPr>
            <a:cxnSpLocks/>
          </p:cNvCxnSpPr>
          <p:nvPr/>
        </p:nvCxnSpPr>
        <p:spPr>
          <a:xfrm flipH="1">
            <a:off x="3425999" y="1493507"/>
            <a:ext cx="1" cy="22293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9B92FE32-1963-4A15-99F1-EE6022740AC5}"/>
              </a:ext>
            </a:extLst>
          </p:cNvPr>
          <p:cNvSpPr/>
          <p:nvPr/>
        </p:nvSpPr>
        <p:spPr>
          <a:xfrm>
            <a:off x="302444" y="5475514"/>
            <a:ext cx="2771674" cy="876178"/>
          </a:xfrm>
          <a:prstGeom prst="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100"/>
              </a:spcAft>
            </a:pPr>
            <a:r>
              <a:rPr lang="fr-FR" sz="1200" b="1" u="sng" dirty="0">
                <a:solidFill>
                  <a:schemeClr val="tx2"/>
                </a:solidFill>
                <a:latin typeface="Montserrat" panose="00000500000000000000" pitchFamily="2" charset="0"/>
              </a:rPr>
              <a:t>Légende</a:t>
            </a:r>
            <a:r>
              <a:rPr lang="fr-FR" sz="1200" dirty="0">
                <a:solidFill>
                  <a:schemeClr val="tx2"/>
                </a:solidFill>
                <a:latin typeface="Montserrat" panose="00000500000000000000" pitchFamily="2" charset="0"/>
              </a:rPr>
              <a:t> :</a:t>
            </a:r>
          </a:p>
          <a:p>
            <a:pPr marL="171450" indent="-171450">
              <a:spcAft>
                <a:spcPts val="100"/>
              </a:spcAft>
              <a:buFont typeface="Courier New" panose="02070309020205020404" pitchFamily="49" charset="0"/>
              <a:buChar char="o"/>
            </a:pPr>
            <a:r>
              <a:rPr lang="fr-FR" sz="1200" b="1" dirty="0">
                <a:solidFill>
                  <a:schemeClr val="accent2"/>
                </a:solidFill>
                <a:latin typeface="Montserrat" panose="00000500000000000000" pitchFamily="2" charset="0"/>
              </a:rPr>
              <a:t>Fonctions centrales</a:t>
            </a:r>
            <a:r>
              <a:rPr lang="fr-FR" sz="1200" b="1" baseline="30000" dirty="0">
                <a:solidFill>
                  <a:schemeClr val="accent2"/>
                </a:solidFill>
                <a:latin typeface="Montserrat" panose="00000500000000000000" pitchFamily="2" charset="0"/>
              </a:rPr>
              <a:t>1</a:t>
            </a:r>
            <a:endParaRPr lang="fr-FR" sz="1200" b="1" dirty="0">
              <a:solidFill>
                <a:schemeClr val="accent2"/>
              </a:solidFill>
              <a:latin typeface="Montserrat" panose="00000500000000000000" pitchFamily="2" charset="0"/>
            </a:endParaRPr>
          </a:p>
          <a:p>
            <a:pPr marL="171450" indent="-171450">
              <a:spcAft>
                <a:spcPts val="100"/>
              </a:spcAft>
              <a:buFont typeface="Courier New" panose="02070309020205020404" pitchFamily="49" charset="0"/>
              <a:buChar char="o"/>
            </a:pPr>
            <a:r>
              <a:rPr lang="fr-FR" sz="1200" dirty="0">
                <a:solidFill>
                  <a:schemeClr val="tx1"/>
                </a:solidFill>
                <a:latin typeface="Montserrat" panose="00000500000000000000" pitchFamily="2" charset="0"/>
              </a:rPr>
              <a:t>Fonctions périphériques</a:t>
            </a:r>
            <a:r>
              <a:rPr lang="fr-FR" sz="1200" baseline="30000" dirty="0">
                <a:solidFill>
                  <a:schemeClr val="tx1"/>
                </a:solidFill>
                <a:latin typeface="Montserrat" panose="00000500000000000000" pitchFamily="2" charset="0"/>
              </a:rPr>
              <a:t>1</a:t>
            </a:r>
          </a:p>
          <a:p>
            <a:pPr>
              <a:spcAft>
                <a:spcPts val="100"/>
              </a:spcAft>
            </a:pPr>
            <a:r>
              <a:rPr lang="fr-FR" sz="1000" i="1" baseline="30000" dirty="0">
                <a:solidFill>
                  <a:schemeClr val="tx1"/>
                </a:solidFill>
                <a:latin typeface="Montserrat" panose="00000500000000000000" pitchFamily="2" charset="0"/>
              </a:rPr>
              <a:t>1 </a:t>
            </a:r>
            <a:r>
              <a:rPr lang="fr-FR" sz="1000" i="1" dirty="0">
                <a:solidFill>
                  <a:schemeClr val="tx1"/>
                </a:solidFill>
                <a:latin typeface="Montserrat" panose="00000500000000000000" pitchFamily="2" charset="0"/>
              </a:rPr>
              <a:t>Dans le cadre du mentorat</a:t>
            </a:r>
          </a:p>
        </p:txBody>
      </p:sp>
      <p:cxnSp>
        <p:nvCxnSpPr>
          <p:cNvPr id="20" name="Connecteur droit 19">
            <a:extLst>
              <a:ext uri="{FF2B5EF4-FFF2-40B4-BE49-F238E27FC236}">
                <a16:creationId xmlns:a16="http://schemas.microsoft.com/office/drawing/2014/main" id="{120EF72A-6204-488B-AD76-9FE2383615CF}"/>
              </a:ext>
            </a:extLst>
          </p:cNvPr>
          <p:cNvCxnSpPr>
            <a:cxnSpLocks/>
          </p:cNvCxnSpPr>
          <p:nvPr/>
        </p:nvCxnSpPr>
        <p:spPr>
          <a:xfrm flipH="1">
            <a:off x="8766240" y="1493507"/>
            <a:ext cx="1" cy="22293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7" name="ZoneTexte 16">
            <a:extLst>
              <a:ext uri="{FF2B5EF4-FFF2-40B4-BE49-F238E27FC236}">
                <a16:creationId xmlns:a16="http://schemas.microsoft.com/office/drawing/2014/main" id="{1452DCE5-F379-4DAA-878B-AD23606377C0}"/>
              </a:ext>
            </a:extLst>
          </p:cNvPr>
          <p:cNvSpPr txBox="1"/>
          <p:nvPr/>
        </p:nvSpPr>
        <p:spPr>
          <a:xfrm>
            <a:off x="2390119" y="1694668"/>
            <a:ext cx="2071761" cy="307777"/>
          </a:xfrm>
          <a:prstGeom prst="rect">
            <a:avLst/>
          </a:prstGeom>
          <a:noFill/>
        </p:spPr>
        <p:txBody>
          <a:bodyPr wrap="square" rtlCol="0">
            <a:spAutoFit/>
          </a:bodyPr>
          <a:lstStyle/>
          <a:p>
            <a:pPr algn="ctr"/>
            <a:r>
              <a:rPr lang="fr-FR" sz="1400" b="1" cap="small" dirty="0">
                <a:solidFill>
                  <a:schemeClr val="accent1"/>
                </a:solidFill>
                <a:latin typeface="Montserrat" panose="00000500000000000000" pitchFamily="2" charset="0"/>
                <a:cs typeface="Calibri" panose="020F0502020204030204" pitchFamily="34" charset="0"/>
              </a:rPr>
              <a:t>Fonction centrale</a:t>
            </a:r>
          </a:p>
        </p:txBody>
      </p:sp>
      <p:sp>
        <p:nvSpPr>
          <p:cNvPr id="18" name="Rectangle 17">
            <a:extLst>
              <a:ext uri="{FF2B5EF4-FFF2-40B4-BE49-F238E27FC236}">
                <a16:creationId xmlns:a16="http://schemas.microsoft.com/office/drawing/2014/main" id="{43DD8AF6-847C-46B9-94D1-7C16C35656E4}"/>
              </a:ext>
            </a:extLst>
          </p:cNvPr>
          <p:cNvSpPr/>
          <p:nvPr/>
        </p:nvSpPr>
        <p:spPr>
          <a:xfrm>
            <a:off x="1082752" y="2002444"/>
            <a:ext cx="4686493" cy="234627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spcAft>
                <a:spcPts val="200"/>
              </a:spcAft>
              <a:buFont typeface="Courier New" panose="02070309020205020404" pitchFamily="49" charset="0"/>
              <a:buChar char="o"/>
            </a:pPr>
            <a:r>
              <a:rPr lang="fr-FR" sz="1000" b="1" dirty="0">
                <a:solidFill>
                  <a:schemeClr val="tx1"/>
                </a:solidFill>
                <a:latin typeface="Montserrat" panose="00000500000000000000" pitchFamily="2" charset="0"/>
                <a:cs typeface="Calibri" panose="020F0502020204030204" pitchFamily="34" charset="0"/>
              </a:rPr>
              <a:t>Suivi des MECS : </a:t>
            </a:r>
            <a:r>
              <a:rPr lang="fr-FR" sz="1000" dirty="0">
                <a:solidFill>
                  <a:schemeClr val="tx1"/>
                </a:solidFill>
                <a:latin typeface="Montserrat" panose="00000500000000000000" pitchFamily="2" charset="0"/>
                <a:cs typeface="Calibri" panose="020F0502020204030204" pitchFamily="34" charset="0"/>
              </a:rPr>
              <a:t>Suivi des objectifs &amp;</a:t>
            </a:r>
            <a:r>
              <a:rPr lang="fr-FR" sz="1000" b="1" dirty="0">
                <a:solidFill>
                  <a:schemeClr val="tx1"/>
                </a:solidFill>
                <a:latin typeface="Montserrat" panose="00000500000000000000" pitchFamily="2" charset="0"/>
                <a:cs typeface="Calibri" panose="020F0502020204030204" pitchFamily="34" charset="0"/>
              </a:rPr>
              <a:t> </a:t>
            </a:r>
            <a:r>
              <a:rPr lang="fr-FR" sz="1000" dirty="0">
                <a:solidFill>
                  <a:schemeClr val="tx1"/>
                </a:solidFill>
                <a:latin typeface="Montserrat" panose="00000500000000000000" pitchFamily="2" charset="0"/>
                <a:cs typeface="Calibri" panose="020F0502020204030204" pitchFamily="34" charset="0"/>
              </a:rPr>
              <a:t>Financement des établissements de placement via contrat Pluri Annuel d’Objectifs &amp; de Moyens</a:t>
            </a:r>
          </a:p>
          <a:p>
            <a:pPr marL="285750" indent="-285750" algn="just">
              <a:spcAft>
                <a:spcPts val="200"/>
              </a:spcAft>
              <a:buFont typeface="Courier New" panose="02070309020205020404" pitchFamily="49" charset="0"/>
              <a:buChar char="o"/>
            </a:pPr>
            <a:r>
              <a:rPr lang="fr-FR" sz="1000" b="1" dirty="0">
                <a:solidFill>
                  <a:schemeClr val="tx1"/>
                </a:solidFill>
                <a:latin typeface="Montserrat" panose="00000500000000000000" pitchFamily="2" charset="0"/>
                <a:cs typeface="Calibri" panose="020F0502020204030204" pitchFamily="34" charset="0"/>
              </a:rPr>
              <a:t>Suivi des AF : </a:t>
            </a:r>
            <a:r>
              <a:rPr lang="fr-FR" sz="1000" dirty="0">
                <a:solidFill>
                  <a:schemeClr val="tx1"/>
                </a:solidFill>
                <a:latin typeface="Montserrat" panose="00000500000000000000" pitchFamily="2" charset="0"/>
                <a:cs typeface="Calibri" panose="020F0502020204030204" pitchFamily="34" charset="0"/>
              </a:rPr>
              <a:t>Service des assistants familiaux centralisée pour le suivi des paiements et des embauches des AF</a:t>
            </a:r>
          </a:p>
          <a:p>
            <a:pPr marL="285750" indent="-285750" algn="just">
              <a:spcAft>
                <a:spcPts val="200"/>
              </a:spcAft>
              <a:buFont typeface="Courier New" panose="02070309020205020404" pitchFamily="49" charset="0"/>
              <a:buChar char="o"/>
            </a:pPr>
            <a:r>
              <a:rPr lang="fr-FR" sz="1000" b="1" dirty="0">
                <a:solidFill>
                  <a:schemeClr val="tx1"/>
                </a:solidFill>
                <a:latin typeface="Montserrat" panose="00000500000000000000" pitchFamily="2" charset="0"/>
                <a:cs typeface="Calibri" panose="020F0502020204030204" pitchFamily="34" charset="0"/>
              </a:rPr>
              <a:t>Développement / Pilotage de projets transverses </a:t>
            </a:r>
            <a:r>
              <a:rPr lang="fr-FR" sz="1000" dirty="0">
                <a:solidFill>
                  <a:schemeClr val="tx1"/>
                </a:solidFill>
                <a:latin typeface="Montserrat" panose="00000500000000000000" pitchFamily="2" charset="0"/>
                <a:cs typeface="Calibri" panose="020F0502020204030204" pitchFamily="34" charset="0"/>
              </a:rPr>
              <a:t>(par exemple mentorat)</a:t>
            </a:r>
          </a:p>
          <a:p>
            <a:pPr marL="285750" indent="-285750" algn="just">
              <a:spcAft>
                <a:spcPts val="200"/>
              </a:spcAft>
              <a:buFont typeface="Courier New" panose="02070309020205020404" pitchFamily="49" charset="0"/>
              <a:buChar char="o"/>
            </a:pPr>
            <a:r>
              <a:rPr lang="fr-FR" sz="1000" b="1" dirty="0">
                <a:solidFill>
                  <a:schemeClr val="tx1"/>
                </a:solidFill>
                <a:latin typeface="Montserrat" panose="00000500000000000000" pitchFamily="2" charset="0"/>
                <a:cs typeface="Calibri" panose="020F0502020204030204" pitchFamily="34" charset="0"/>
              </a:rPr>
              <a:t>Cellule de Recueil d’Informations Préoccupantes </a:t>
            </a:r>
            <a:r>
              <a:rPr lang="fr-FR" sz="1000" dirty="0">
                <a:solidFill>
                  <a:schemeClr val="tx1"/>
                </a:solidFill>
                <a:latin typeface="Montserrat" panose="00000500000000000000" pitchFamily="2" charset="0"/>
                <a:cs typeface="Calibri" panose="020F0502020204030204" pitchFamily="34" charset="0"/>
              </a:rPr>
              <a:t>(parfois décentralisée pour les grands départements)</a:t>
            </a:r>
          </a:p>
          <a:p>
            <a:pPr marL="285750" indent="-285750" algn="just">
              <a:spcAft>
                <a:spcPts val="200"/>
              </a:spcAft>
              <a:buFont typeface="Courier New" panose="02070309020205020404" pitchFamily="49" charset="0"/>
              <a:buChar char="o"/>
            </a:pPr>
            <a:r>
              <a:rPr lang="fr-FR" sz="1000" b="1" dirty="0">
                <a:solidFill>
                  <a:schemeClr val="tx1"/>
                </a:solidFill>
                <a:latin typeface="Montserrat" panose="00000500000000000000" pitchFamily="2" charset="0"/>
                <a:cs typeface="Calibri" panose="020F0502020204030204" pitchFamily="34" charset="0"/>
              </a:rPr>
              <a:t>ODPE</a:t>
            </a:r>
            <a:r>
              <a:rPr lang="fr-FR" sz="1000" dirty="0">
                <a:solidFill>
                  <a:schemeClr val="tx1"/>
                </a:solidFill>
                <a:latin typeface="Montserrat" panose="00000500000000000000" pitchFamily="2" charset="0"/>
                <a:cs typeface="Calibri" panose="020F0502020204030204" pitchFamily="34" charset="0"/>
              </a:rPr>
              <a:t> : Observatoire départemental de la protection de l’enfance instance partenariale (mission et composition définie par décret, en charge de la suivi de l’avancement du schéma)</a:t>
            </a:r>
          </a:p>
          <a:p>
            <a:pPr marL="285750" indent="-285750" algn="just">
              <a:spcAft>
                <a:spcPts val="200"/>
              </a:spcAft>
              <a:buFont typeface="Courier New" panose="02070309020205020404" pitchFamily="49" charset="0"/>
              <a:buChar char="o"/>
            </a:pPr>
            <a:r>
              <a:rPr lang="fr-FR" sz="1000" b="1" dirty="0">
                <a:solidFill>
                  <a:schemeClr val="tx1"/>
                </a:solidFill>
                <a:latin typeface="Montserrat" panose="00000500000000000000" pitchFamily="2" charset="0"/>
                <a:cs typeface="Calibri" panose="020F0502020204030204" pitchFamily="34" charset="0"/>
              </a:rPr>
              <a:t>Médecin départemental PMI</a:t>
            </a:r>
          </a:p>
        </p:txBody>
      </p:sp>
      <p:sp>
        <p:nvSpPr>
          <p:cNvPr id="21" name="ZoneTexte 20">
            <a:extLst>
              <a:ext uri="{FF2B5EF4-FFF2-40B4-BE49-F238E27FC236}">
                <a16:creationId xmlns:a16="http://schemas.microsoft.com/office/drawing/2014/main" id="{B0A01CBC-902E-476A-892A-980DF35ADA28}"/>
              </a:ext>
            </a:extLst>
          </p:cNvPr>
          <p:cNvSpPr txBox="1"/>
          <p:nvPr/>
        </p:nvSpPr>
        <p:spPr>
          <a:xfrm>
            <a:off x="7730360" y="1694668"/>
            <a:ext cx="2071761" cy="307777"/>
          </a:xfrm>
          <a:prstGeom prst="rect">
            <a:avLst/>
          </a:prstGeom>
          <a:noFill/>
        </p:spPr>
        <p:txBody>
          <a:bodyPr wrap="square" rtlCol="0">
            <a:spAutoFit/>
          </a:bodyPr>
          <a:lstStyle/>
          <a:p>
            <a:pPr algn="ctr"/>
            <a:r>
              <a:rPr lang="fr-FR" sz="1400" b="1" cap="small" dirty="0">
                <a:solidFill>
                  <a:schemeClr val="accent1"/>
                </a:solidFill>
                <a:latin typeface="Montserrat" panose="00000500000000000000" pitchFamily="2" charset="0"/>
                <a:cs typeface="Calibri" panose="020F0502020204030204" pitchFamily="34" charset="0"/>
              </a:rPr>
              <a:t>Fonction territoriale</a:t>
            </a:r>
          </a:p>
        </p:txBody>
      </p:sp>
      <p:sp>
        <p:nvSpPr>
          <p:cNvPr id="22" name="Rectangle 21">
            <a:extLst>
              <a:ext uri="{FF2B5EF4-FFF2-40B4-BE49-F238E27FC236}">
                <a16:creationId xmlns:a16="http://schemas.microsoft.com/office/drawing/2014/main" id="{D171FF10-4778-4B5F-B162-B15A5D6F2C32}"/>
              </a:ext>
            </a:extLst>
          </p:cNvPr>
          <p:cNvSpPr/>
          <p:nvPr/>
        </p:nvSpPr>
        <p:spPr>
          <a:xfrm>
            <a:off x="6422756" y="2002443"/>
            <a:ext cx="4686493" cy="1612627"/>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spcAft>
                <a:spcPts val="200"/>
              </a:spcAft>
              <a:buFont typeface="Courier New" panose="02070309020205020404" pitchFamily="49" charset="0"/>
              <a:buChar char="o"/>
            </a:pPr>
            <a:r>
              <a:rPr lang="fr-FR" sz="1000" b="1" dirty="0">
                <a:solidFill>
                  <a:schemeClr val="tx1"/>
                </a:solidFill>
                <a:latin typeface="Montserrat" panose="00000500000000000000" pitchFamily="2" charset="0"/>
                <a:cs typeface="Calibri" panose="020F0502020204030204" pitchFamily="34" charset="0"/>
              </a:rPr>
              <a:t>Responsables Territoriaux ASE </a:t>
            </a:r>
            <a:r>
              <a:rPr lang="fr-FR" sz="1000" dirty="0">
                <a:solidFill>
                  <a:schemeClr val="tx1"/>
                </a:solidFill>
                <a:latin typeface="Montserrat" panose="00000500000000000000" pitchFamily="2" charset="0"/>
                <a:cs typeface="Calibri" panose="020F0502020204030204" pitchFamily="34" charset="0"/>
              </a:rPr>
              <a:t>: Accompagnement des établissements pour le suivi des projets des établissements &amp; le nombre d’enfants confiés</a:t>
            </a:r>
          </a:p>
          <a:p>
            <a:pPr marL="285750" indent="-285750" algn="just">
              <a:spcAft>
                <a:spcPts val="200"/>
              </a:spcAft>
              <a:buFont typeface="Courier New" panose="02070309020205020404" pitchFamily="49" charset="0"/>
              <a:buChar char="o"/>
            </a:pPr>
            <a:r>
              <a:rPr lang="fr-FR" sz="1000" b="1" dirty="0">
                <a:solidFill>
                  <a:schemeClr val="accent1"/>
                </a:solidFill>
                <a:latin typeface="Montserrat" panose="00000500000000000000" pitchFamily="2" charset="0"/>
                <a:cs typeface="Calibri" panose="020F0502020204030204" pitchFamily="34" charset="0"/>
              </a:rPr>
              <a:t>Chef de service du SAF / SDAF / Bureau Accueil Familial : </a:t>
            </a:r>
            <a:r>
              <a:rPr lang="fr-FR" sz="1000" dirty="0">
                <a:solidFill>
                  <a:schemeClr val="accent1"/>
                </a:solidFill>
                <a:latin typeface="Montserrat" panose="00000500000000000000" pitchFamily="2" charset="0"/>
                <a:cs typeface="Calibri" panose="020F0502020204030204" pitchFamily="34" charset="0"/>
              </a:rPr>
              <a:t>Service employeur des assistants familiaux salariés par le Département, qui accompagnent les AF dans leur métier</a:t>
            </a:r>
          </a:p>
          <a:p>
            <a:pPr marL="285750" indent="-285750" algn="just">
              <a:spcAft>
                <a:spcPts val="200"/>
              </a:spcAft>
              <a:buFont typeface="Courier New" panose="02070309020205020404" pitchFamily="49" charset="0"/>
              <a:buChar char="o"/>
            </a:pPr>
            <a:r>
              <a:rPr lang="fr-FR" sz="1000" b="1" dirty="0">
                <a:solidFill>
                  <a:schemeClr val="accent1"/>
                </a:solidFill>
                <a:latin typeface="Montserrat" panose="00000500000000000000" pitchFamily="2" charset="0"/>
                <a:cs typeface="Calibri" panose="020F0502020204030204" pitchFamily="34" charset="0"/>
              </a:rPr>
              <a:t>Inspecteur ASE : </a:t>
            </a:r>
            <a:r>
              <a:rPr lang="fr-FR" sz="1000" dirty="0">
                <a:solidFill>
                  <a:schemeClr val="accent1"/>
                </a:solidFill>
                <a:latin typeface="Montserrat" panose="00000500000000000000" pitchFamily="2" charset="0"/>
                <a:cs typeface="Calibri" panose="020F0502020204030204" pitchFamily="34" charset="0"/>
              </a:rPr>
              <a:t>Décisionnaire sur les mesures administratives et garant de la cohérence du parcours de l’enfant </a:t>
            </a:r>
            <a:r>
              <a:rPr lang="fr-FR" sz="1000" i="1" dirty="0">
                <a:solidFill>
                  <a:schemeClr val="accent1"/>
                </a:solidFill>
                <a:latin typeface="Montserrat" panose="00000500000000000000" pitchFamily="2" charset="0"/>
                <a:cs typeface="Calibri" panose="020F0502020204030204" pitchFamily="34" charset="0"/>
              </a:rPr>
              <a:t>(par délégation du Président du Conseil départemental)</a:t>
            </a:r>
          </a:p>
        </p:txBody>
      </p:sp>
      <p:sp>
        <p:nvSpPr>
          <p:cNvPr id="27" name="ZoneTexte 26">
            <a:extLst>
              <a:ext uri="{FF2B5EF4-FFF2-40B4-BE49-F238E27FC236}">
                <a16:creationId xmlns:a16="http://schemas.microsoft.com/office/drawing/2014/main" id="{517EB5D0-10F1-49E7-8D17-CFD8A3AC6424}"/>
              </a:ext>
            </a:extLst>
          </p:cNvPr>
          <p:cNvSpPr txBox="1"/>
          <p:nvPr/>
        </p:nvSpPr>
        <p:spPr>
          <a:xfrm>
            <a:off x="7546985" y="4010719"/>
            <a:ext cx="2694295" cy="307777"/>
          </a:xfrm>
          <a:prstGeom prst="rect">
            <a:avLst/>
          </a:prstGeom>
          <a:noFill/>
        </p:spPr>
        <p:txBody>
          <a:bodyPr wrap="square" rtlCol="0">
            <a:spAutoFit/>
          </a:bodyPr>
          <a:lstStyle/>
          <a:p>
            <a:pPr algn="ctr"/>
            <a:r>
              <a:rPr lang="fr-FR" sz="1400" b="1" cap="small" dirty="0">
                <a:solidFill>
                  <a:schemeClr val="accent1"/>
                </a:solidFill>
                <a:latin typeface="Montserrat" panose="00000500000000000000" pitchFamily="2" charset="0"/>
                <a:cs typeface="Calibri" panose="020F0502020204030204" pitchFamily="34" charset="0"/>
              </a:rPr>
              <a:t>Terrain – Lien avec l’enfant</a:t>
            </a:r>
          </a:p>
        </p:txBody>
      </p:sp>
      <p:sp>
        <p:nvSpPr>
          <p:cNvPr id="28" name="Rectangle 27">
            <a:extLst>
              <a:ext uri="{FF2B5EF4-FFF2-40B4-BE49-F238E27FC236}">
                <a16:creationId xmlns:a16="http://schemas.microsoft.com/office/drawing/2014/main" id="{10C9F512-FFEE-48D2-8909-90B1DA63BE6A}"/>
              </a:ext>
            </a:extLst>
          </p:cNvPr>
          <p:cNvSpPr/>
          <p:nvPr/>
        </p:nvSpPr>
        <p:spPr>
          <a:xfrm>
            <a:off x="6422756" y="4318496"/>
            <a:ext cx="4686493" cy="160384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2800" indent="-172800" algn="just">
              <a:spcAft>
                <a:spcPts val="200"/>
              </a:spcAft>
              <a:buFont typeface="Courier New" panose="02070309020205020404" pitchFamily="49" charset="0"/>
              <a:buChar char="o"/>
            </a:pPr>
            <a:r>
              <a:rPr lang="fr-FR" sz="1000" b="1" dirty="0">
                <a:solidFill>
                  <a:schemeClr val="accent1"/>
                </a:solidFill>
                <a:latin typeface="Montserrat" panose="00000500000000000000" pitchFamily="2" charset="0"/>
                <a:cs typeface="Calibri" panose="020F0502020204030204" pitchFamily="34" charset="0"/>
              </a:rPr>
              <a:t>Référent ASE / PPE : </a:t>
            </a:r>
            <a:r>
              <a:rPr lang="fr-FR" sz="1000" dirty="0">
                <a:solidFill>
                  <a:schemeClr val="accent1"/>
                </a:solidFill>
                <a:latin typeface="Montserrat" panose="00000500000000000000" pitchFamily="2" charset="0"/>
                <a:cs typeface="Calibri" panose="020F0502020204030204" pitchFamily="34" charset="0"/>
              </a:rPr>
              <a:t>Responsable de la mise en œuvre des mesures d’aide sociale à l’enfance</a:t>
            </a:r>
          </a:p>
          <a:p>
            <a:pPr marL="172800" indent="-172800" algn="just">
              <a:spcAft>
                <a:spcPts val="200"/>
              </a:spcAft>
              <a:buFont typeface="Courier New" panose="02070309020205020404" pitchFamily="49" charset="0"/>
              <a:buChar char="o"/>
            </a:pPr>
            <a:r>
              <a:rPr lang="fr-FR" sz="1000" b="1" dirty="0">
                <a:solidFill>
                  <a:schemeClr val="accent1"/>
                </a:solidFill>
                <a:latin typeface="Montserrat" panose="00000500000000000000" pitchFamily="2" charset="0"/>
                <a:cs typeface="Calibri" panose="020F0502020204030204" pitchFamily="34" charset="0"/>
              </a:rPr>
              <a:t>Assistant familial : </a:t>
            </a:r>
            <a:r>
              <a:rPr lang="fr-FR" sz="1000" dirty="0">
                <a:solidFill>
                  <a:schemeClr val="accent1"/>
                </a:solidFill>
                <a:latin typeface="Montserrat" panose="00000500000000000000" pitchFamily="2" charset="0"/>
                <a:cs typeface="Calibri" panose="020F0502020204030204" pitchFamily="34" charset="0"/>
              </a:rPr>
              <a:t>Gère la vie quotidienne de l’enfant (dans le cas d’un placement en famille d’accueil)</a:t>
            </a:r>
          </a:p>
          <a:p>
            <a:pPr marL="172800" indent="-172800" algn="just">
              <a:spcAft>
                <a:spcPts val="200"/>
              </a:spcAft>
              <a:buFont typeface="Courier New" panose="02070309020205020404" pitchFamily="49" charset="0"/>
              <a:buChar char="o"/>
            </a:pPr>
            <a:r>
              <a:rPr lang="fr-FR" sz="1000" b="1" dirty="0">
                <a:solidFill>
                  <a:schemeClr val="accent1"/>
                </a:solidFill>
                <a:latin typeface="Montserrat" panose="00000500000000000000" pitchFamily="2" charset="0"/>
                <a:cs typeface="Calibri" panose="020F0502020204030204" pitchFamily="34" charset="0"/>
              </a:rPr>
              <a:t>Travailleurs sociaux </a:t>
            </a:r>
            <a:r>
              <a:rPr lang="fr-FR" sz="1000" dirty="0">
                <a:solidFill>
                  <a:schemeClr val="accent1"/>
                </a:solidFill>
                <a:latin typeface="Montserrat" panose="00000500000000000000" pitchFamily="2" charset="0"/>
                <a:cs typeface="Calibri" panose="020F0502020204030204" pitchFamily="34" charset="0"/>
              </a:rPr>
              <a:t>: en contact direct des enfants et de leur famille (soit à domicile soit placés en établissements)</a:t>
            </a:r>
          </a:p>
          <a:p>
            <a:pPr marL="172800" indent="-172800" algn="just">
              <a:spcAft>
                <a:spcPts val="200"/>
              </a:spcAft>
              <a:buFont typeface="Courier New" panose="02070309020205020404" pitchFamily="49" charset="0"/>
              <a:buChar char="o"/>
            </a:pPr>
            <a:r>
              <a:rPr lang="fr-FR" sz="1000" dirty="0">
                <a:solidFill>
                  <a:schemeClr val="tx1"/>
                </a:solidFill>
                <a:latin typeface="Montserrat" panose="00000500000000000000" pitchFamily="2" charset="0"/>
                <a:cs typeface="Calibri" panose="020F0502020204030204" pitchFamily="34" charset="0"/>
              </a:rPr>
              <a:t>Psychologue ASE</a:t>
            </a:r>
          </a:p>
        </p:txBody>
      </p:sp>
    </p:spTree>
    <p:extLst>
      <p:ext uri="{BB962C8B-B14F-4D97-AF65-F5344CB8AC3E}">
        <p14:creationId xmlns:p14="http://schemas.microsoft.com/office/powerpoint/2010/main" val="1850372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4"/>
          </p:nvPr>
        </p:nvSpPr>
        <p:spPr/>
        <p:txBody>
          <a:bodyPr/>
          <a:lstStyle/>
          <a:p>
            <a:pPr defTabSz="914377">
              <a:defRPr/>
            </a:pPr>
            <a:fld id="{6E2D2B3B-882E-40F3-A32F-6DD516915044}" type="slidenum">
              <a:rPr lang="en-US">
                <a:solidFill>
                  <a:schemeClr val="accent1"/>
                </a:solidFill>
              </a:rPr>
              <a:pPr defTabSz="914377">
                <a:defRPr/>
              </a:pPr>
              <a:t>4</a:t>
            </a:fld>
            <a:endParaRPr lang="en-US" dirty="0">
              <a:solidFill>
                <a:schemeClr val="accent1"/>
              </a:solidFill>
            </a:endParaRPr>
          </a:p>
        </p:txBody>
      </p:sp>
      <p:sp>
        <p:nvSpPr>
          <p:cNvPr id="59" name="ZoneTexte 58">
            <a:extLst>
              <a:ext uri="{FF2B5EF4-FFF2-40B4-BE49-F238E27FC236}">
                <a16:creationId xmlns:a16="http://schemas.microsoft.com/office/drawing/2014/main" id="{84216138-7A3E-4A1A-8F4D-27094E16F5F7}"/>
              </a:ext>
            </a:extLst>
          </p:cNvPr>
          <p:cNvSpPr txBox="1"/>
          <p:nvPr/>
        </p:nvSpPr>
        <p:spPr>
          <a:xfrm>
            <a:off x="3295056" y="4367665"/>
            <a:ext cx="2186498" cy="892552"/>
          </a:xfrm>
          <a:prstGeom prst="rect">
            <a:avLst/>
          </a:prstGeom>
          <a:noFill/>
        </p:spPr>
        <p:txBody>
          <a:bodyPr wrap="square" rtlCol="0" anchor="ctr">
            <a:spAutoFit/>
          </a:bodyPr>
          <a:lstStyle/>
          <a:p>
            <a:pPr algn="ctr">
              <a:spcAft>
                <a:spcPts val="600"/>
              </a:spcAft>
            </a:pPr>
            <a:r>
              <a:rPr lang="fr-FR" sz="1300" dirty="0">
                <a:latin typeface="Montserrat" panose="00000500000000000000" pitchFamily="2" charset="0"/>
                <a:cs typeface="Calibri" panose="020F0502020204030204" pitchFamily="34" charset="0"/>
              </a:rPr>
              <a:t>Mesures de placement dans des établissements ou familles d’accueil</a:t>
            </a:r>
          </a:p>
        </p:txBody>
      </p:sp>
      <p:grpSp>
        <p:nvGrpSpPr>
          <p:cNvPr id="66" name="Group 58">
            <a:extLst>
              <a:ext uri="{FF2B5EF4-FFF2-40B4-BE49-F238E27FC236}">
                <a16:creationId xmlns:a16="http://schemas.microsoft.com/office/drawing/2014/main" id="{DEE834BF-0216-4EED-81C8-CB5F2DFD285F}"/>
              </a:ext>
            </a:extLst>
          </p:cNvPr>
          <p:cNvGrpSpPr/>
          <p:nvPr/>
        </p:nvGrpSpPr>
        <p:grpSpPr>
          <a:xfrm>
            <a:off x="5420389" y="1468337"/>
            <a:ext cx="684043" cy="660072"/>
            <a:chOff x="5327651" y="1697038"/>
            <a:chExt cx="884238" cy="869950"/>
          </a:xfrm>
          <a:solidFill>
            <a:schemeClr val="accent1"/>
          </a:solidFill>
        </p:grpSpPr>
        <p:sp>
          <p:nvSpPr>
            <p:cNvPr id="67" name="Freeform 25">
              <a:extLst>
                <a:ext uri="{FF2B5EF4-FFF2-40B4-BE49-F238E27FC236}">
                  <a16:creationId xmlns:a16="http://schemas.microsoft.com/office/drawing/2014/main" id="{E2C37954-DA74-4C86-854F-2B1C3DEC817F}"/>
                </a:ext>
              </a:extLst>
            </p:cNvPr>
            <p:cNvSpPr>
              <a:spLocks/>
            </p:cNvSpPr>
            <p:nvPr/>
          </p:nvSpPr>
          <p:spPr bwMode="auto">
            <a:xfrm>
              <a:off x="5327651" y="2346325"/>
              <a:ext cx="884238" cy="220663"/>
            </a:xfrm>
            <a:custGeom>
              <a:avLst/>
              <a:gdLst>
                <a:gd name="T0" fmla="*/ 498 w 557"/>
                <a:gd name="T1" fmla="*/ 0 h 139"/>
                <a:gd name="T2" fmla="*/ 523 w 557"/>
                <a:gd name="T3" fmla="*/ 12 h 139"/>
                <a:gd name="T4" fmla="*/ 541 w 557"/>
                <a:gd name="T5" fmla="*/ 25 h 139"/>
                <a:gd name="T6" fmla="*/ 553 w 557"/>
                <a:gd name="T7" fmla="*/ 38 h 139"/>
                <a:gd name="T8" fmla="*/ 557 w 557"/>
                <a:gd name="T9" fmla="*/ 52 h 139"/>
                <a:gd name="T10" fmla="*/ 556 w 557"/>
                <a:gd name="T11" fmla="*/ 62 h 139"/>
                <a:gd name="T12" fmla="*/ 544 w 557"/>
                <a:gd name="T13" fmla="*/ 79 h 139"/>
                <a:gd name="T14" fmla="*/ 523 w 557"/>
                <a:gd name="T15" fmla="*/ 94 h 139"/>
                <a:gd name="T16" fmla="*/ 493 w 557"/>
                <a:gd name="T17" fmla="*/ 107 h 139"/>
                <a:gd name="T18" fmla="*/ 456 w 557"/>
                <a:gd name="T19" fmla="*/ 119 h 139"/>
                <a:gd name="T20" fmla="*/ 412 w 557"/>
                <a:gd name="T21" fmla="*/ 128 h 139"/>
                <a:gd name="T22" fmla="*/ 362 w 557"/>
                <a:gd name="T23" fmla="*/ 135 h 139"/>
                <a:gd name="T24" fmla="*/ 307 w 557"/>
                <a:gd name="T25" fmla="*/ 138 h 139"/>
                <a:gd name="T26" fmla="*/ 279 w 557"/>
                <a:gd name="T27" fmla="*/ 139 h 139"/>
                <a:gd name="T28" fmla="*/ 223 w 557"/>
                <a:gd name="T29" fmla="*/ 136 h 139"/>
                <a:gd name="T30" fmla="*/ 170 w 557"/>
                <a:gd name="T31" fmla="*/ 132 h 139"/>
                <a:gd name="T32" fmla="*/ 123 w 557"/>
                <a:gd name="T33" fmla="*/ 125 h 139"/>
                <a:gd name="T34" fmla="*/ 83 w 557"/>
                <a:gd name="T35" fmla="*/ 114 h 139"/>
                <a:gd name="T36" fmla="*/ 49 w 557"/>
                <a:gd name="T37" fmla="*/ 101 h 139"/>
                <a:gd name="T38" fmla="*/ 22 w 557"/>
                <a:gd name="T39" fmla="*/ 87 h 139"/>
                <a:gd name="T40" fmla="*/ 7 w 557"/>
                <a:gd name="T41" fmla="*/ 71 h 139"/>
                <a:gd name="T42" fmla="*/ 0 w 557"/>
                <a:gd name="T43" fmla="*/ 52 h 139"/>
                <a:gd name="T44" fmla="*/ 1 w 557"/>
                <a:gd name="T45" fmla="*/ 46 h 139"/>
                <a:gd name="T46" fmla="*/ 9 w 557"/>
                <a:gd name="T47" fmla="*/ 31 h 139"/>
                <a:gd name="T48" fmla="*/ 25 w 557"/>
                <a:gd name="T49" fmla="*/ 18 h 139"/>
                <a:gd name="T50" fmla="*/ 46 w 557"/>
                <a:gd name="T51" fmla="*/ 5 h 139"/>
                <a:gd name="T52" fmla="*/ 60 w 557"/>
                <a:gd name="T53" fmla="*/ 0 h 139"/>
                <a:gd name="T54" fmla="*/ 50 w 557"/>
                <a:gd name="T55" fmla="*/ 9 h 139"/>
                <a:gd name="T56" fmla="*/ 46 w 557"/>
                <a:gd name="T57" fmla="*/ 20 h 139"/>
                <a:gd name="T58" fmla="*/ 47 w 557"/>
                <a:gd name="T59" fmla="*/ 26 h 139"/>
                <a:gd name="T60" fmla="*/ 57 w 557"/>
                <a:gd name="T61" fmla="*/ 37 h 139"/>
                <a:gd name="T62" fmla="*/ 74 w 557"/>
                <a:gd name="T63" fmla="*/ 47 h 139"/>
                <a:gd name="T64" fmla="*/ 100 w 557"/>
                <a:gd name="T65" fmla="*/ 56 h 139"/>
                <a:gd name="T66" fmla="*/ 148 w 557"/>
                <a:gd name="T67" fmla="*/ 68 h 139"/>
                <a:gd name="T68" fmla="*/ 232 w 557"/>
                <a:gd name="T69" fmla="*/ 77 h 139"/>
                <a:gd name="T70" fmla="*/ 279 w 557"/>
                <a:gd name="T71" fmla="*/ 77 h 139"/>
                <a:gd name="T72" fmla="*/ 370 w 557"/>
                <a:gd name="T73" fmla="*/ 73 h 139"/>
                <a:gd name="T74" fmla="*/ 443 w 557"/>
                <a:gd name="T75" fmla="*/ 60 h 139"/>
                <a:gd name="T76" fmla="*/ 472 w 557"/>
                <a:gd name="T77" fmla="*/ 52 h 139"/>
                <a:gd name="T78" fmla="*/ 493 w 557"/>
                <a:gd name="T79" fmla="*/ 42 h 139"/>
                <a:gd name="T80" fmla="*/ 507 w 557"/>
                <a:gd name="T81" fmla="*/ 31 h 139"/>
                <a:gd name="T82" fmla="*/ 511 w 557"/>
                <a:gd name="T83" fmla="*/ 20 h 139"/>
                <a:gd name="T84" fmla="*/ 511 w 557"/>
                <a:gd name="T85" fmla="*/ 14 h 139"/>
                <a:gd name="T86" fmla="*/ 503 w 557"/>
                <a:gd name="T87" fmla="*/ 5 h 139"/>
                <a:gd name="T88" fmla="*/ 498 w 557"/>
                <a:gd name="T89"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57" h="139">
                  <a:moveTo>
                    <a:pt x="498" y="0"/>
                  </a:moveTo>
                  <a:lnTo>
                    <a:pt x="498" y="0"/>
                  </a:lnTo>
                  <a:lnTo>
                    <a:pt x="511" y="5"/>
                  </a:lnTo>
                  <a:lnTo>
                    <a:pt x="523" y="12"/>
                  </a:lnTo>
                  <a:lnTo>
                    <a:pt x="532" y="18"/>
                  </a:lnTo>
                  <a:lnTo>
                    <a:pt x="541" y="25"/>
                  </a:lnTo>
                  <a:lnTo>
                    <a:pt x="548" y="31"/>
                  </a:lnTo>
                  <a:lnTo>
                    <a:pt x="553" y="38"/>
                  </a:lnTo>
                  <a:lnTo>
                    <a:pt x="556" y="46"/>
                  </a:lnTo>
                  <a:lnTo>
                    <a:pt x="557" y="52"/>
                  </a:lnTo>
                  <a:lnTo>
                    <a:pt x="557" y="52"/>
                  </a:lnTo>
                  <a:lnTo>
                    <a:pt x="556" y="62"/>
                  </a:lnTo>
                  <a:lnTo>
                    <a:pt x="552" y="71"/>
                  </a:lnTo>
                  <a:lnTo>
                    <a:pt x="544" y="79"/>
                  </a:lnTo>
                  <a:lnTo>
                    <a:pt x="535" y="87"/>
                  </a:lnTo>
                  <a:lnTo>
                    <a:pt x="523" y="94"/>
                  </a:lnTo>
                  <a:lnTo>
                    <a:pt x="510" y="101"/>
                  </a:lnTo>
                  <a:lnTo>
                    <a:pt x="493" y="107"/>
                  </a:lnTo>
                  <a:lnTo>
                    <a:pt x="476" y="114"/>
                  </a:lnTo>
                  <a:lnTo>
                    <a:pt x="456" y="119"/>
                  </a:lnTo>
                  <a:lnTo>
                    <a:pt x="434" y="125"/>
                  </a:lnTo>
                  <a:lnTo>
                    <a:pt x="412" y="128"/>
                  </a:lnTo>
                  <a:lnTo>
                    <a:pt x="387" y="132"/>
                  </a:lnTo>
                  <a:lnTo>
                    <a:pt x="362" y="135"/>
                  </a:lnTo>
                  <a:lnTo>
                    <a:pt x="334" y="136"/>
                  </a:lnTo>
                  <a:lnTo>
                    <a:pt x="307" y="138"/>
                  </a:lnTo>
                  <a:lnTo>
                    <a:pt x="279" y="139"/>
                  </a:lnTo>
                  <a:lnTo>
                    <a:pt x="279" y="139"/>
                  </a:lnTo>
                  <a:lnTo>
                    <a:pt x="250" y="138"/>
                  </a:lnTo>
                  <a:lnTo>
                    <a:pt x="223" y="136"/>
                  </a:lnTo>
                  <a:lnTo>
                    <a:pt x="197" y="135"/>
                  </a:lnTo>
                  <a:lnTo>
                    <a:pt x="170" y="132"/>
                  </a:lnTo>
                  <a:lnTo>
                    <a:pt x="147" y="128"/>
                  </a:lnTo>
                  <a:lnTo>
                    <a:pt x="123" y="125"/>
                  </a:lnTo>
                  <a:lnTo>
                    <a:pt x="102" y="119"/>
                  </a:lnTo>
                  <a:lnTo>
                    <a:pt x="83" y="114"/>
                  </a:lnTo>
                  <a:lnTo>
                    <a:pt x="64" y="107"/>
                  </a:lnTo>
                  <a:lnTo>
                    <a:pt x="49" y="101"/>
                  </a:lnTo>
                  <a:lnTo>
                    <a:pt x="34" y="94"/>
                  </a:lnTo>
                  <a:lnTo>
                    <a:pt x="22" y="87"/>
                  </a:lnTo>
                  <a:lnTo>
                    <a:pt x="13" y="79"/>
                  </a:lnTo>
                  <a:lnTo>
                    <a:pt x="7" y="71"/>
                  </a:lnTo>
                  <a:lnTo>
                    <a:pt x="3" y="62"/>
                  </a:lnTo>
                  <a:lnTo>
                    <a:pt x="0" y="52"/>
                  </a:lnTo>
                  <a:lnTo>
                    <a:pt x="0" y="52"/>
                  </a:lnTo>
                  <a:lnTo>
                    <a:pt x="1" y="46"/>
                  </a:lnTo>
                  <a:lnTo>
                    <a:pt x="5" y="38"/>
                  </a:lnTo>
                  <a:lnTo>
                    <a:pt x="9" y="31"/>
                  </a:lnTo>
                  <a:lnTo>
                    <a:pt x="16" y="25"/>
                  </a:lnTo>
                  <a:lnTo>
                    <a:pt x="25" y="18"/>
                  </a:lnTo>
                  <a:lnTo>
                    <a:pt x="36" y="12"/>
                  </a:lnTo>
                  <a:lnTo>
                    <a:pt x="46" y="5"/>
                  </a:lnTo>
                  <a:lnTo>
                    <a:pt x="60" y="0"/>
                  </a:lnTo>
                  <a:lnTo>
                    <a:pt x="60" y="0"/>
                  </a:lnTo>
                  <a:lnTo>
                    <a:pt x="54" y="5"/>
                  </a:lnTo>
                  <a:lnTo>
                    <a:pt x="50" y="9"/>
                  </a:lnTo>
                  <a:lnTo>
                    <a:pt x="47" y="14"/>
                  </a:lnTo>
                  <a:lnTo>
                    <a:pt x="46" y="20"/>
                  </a:lnTo>
                  <a:lnTo>
                    <a:pt x="46" y="20"/>
                  </a:lnTo>
                  <a:lnTo>
                    <a:pt x="47" y="26"/>
                  </a:lnTo>
                  <a:lnTo>
                    <a:pt x="51" y="31"/>
                  </a:lnTo>
                  <a:lnTo>
                    <a:pt x="57" y="37"/>
                  </a:lnTo>
                  <a:lnTo>
                    <a:pt x="64" y="42"/>
                  </a:lnTo>
                  <a:lnTo>
                    <a:pt x="74" y="47"/>
                  </a:lnTo>
                  <a:lnTo>
                    <a:pt x="85" y="52"/>
                  </a:lnTo>
                  <a:lnTo>
                    <a:pt x="100" y="56"/>
                  </a:lnTo>
                  <a:lnTo>
                    <a:pt x="114" y="60"/>
                  </a:lnTo>
                  <a:lnTo>
                    <a:pt x="148" y="68"/>
                  </a:lnTo>
                  <a:lnTo>
                    <a:pt x="189" y="73"/>
                  </a:lnTo>
                  <a:lnTo>
                    <a:pt x="232" y="77"/>
                  </a:lnTo>
                  <a:lnTo>
                    <a:pt x="279" y="77"/>
                  </a:lnTo>
                  <a:lnTo>
                    <a:pt x="279" y="77"/>
                  </a:lnTo>
                  <a:lnTo>
                    <a:pt x="325" y="77"/>
                  </a:lnTo>
                  <a:lnTo>
                    <a:pt x="370" y="73"/>
                  </a:lnTo>
                  <a:lnTo>
                    <a:pt x="409" y="68"/>
                  </a:lnTo>
                  <a:lnTo>
                    <a:pt x="443" y="60"/>
                  </a:lnTo>
                  <a:lnTo>
                    <a:pt x="459" y="56"/>
                  </a:lnTo>
                  <a:lnTo>
                    <a:pt x="472" y="52"/>
                  </a:lnTo>
                  <a:lnTo>
                    <a:pt x="484" y="47"/>
                  </a:lnTo>
                  <a:lnTo>
                    <a:pt x="493" y="42"/>
                  </a:lnTo>
                  <a:lnTo>
                    <a:pt x="501" y="37"/>
                  </a:lnTo>
                  <a:lnTo>
                    <a:pt x="507" y="31"/>
                  </a:lnTo>
                  <a:lnTo>
                    <a:pt x="510" y="26"/>
                  </a:lnTo>
                  <a:lnTo>
                    <a:pt x="511" y="20"/>
                  </a:lnTo>
                  <a:lnTo>
                    <a:pt x="511" y="20"/>
                  </a:lnTo>
                  <a:lnTo>
                    <a:pt x="511" y="14"/>
                  </a:lnTo>
                  <a:lnTo>
                    <a:pt x="508" y="9"/>
                  </a:lnTo>
                  <a:lnTo>
                    <a:pt x="503" y="5"/>
                  </a:lnTo>
                  <a:lnTo>
                    <a:pt x="498" y="0"/>
                  </a:lnTo>
                  <a:lnTo>
                    <a:pt x="49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Calibri" panose="020F0502020204030204" pitchFamily="34" charset="0"/>
                <a:cs typeface="Calibri" panose="020F0502020204030204" pitchFamily="34" charset="0"/>
              </a:endParaRPr>
            </a:p>
          </p:txBody>
        </p:sp>
        <p:sp>
          <p:nvSpPr>
            <p:cNvPr id="68" name="Freeform 26">
              <a:extLst>
                <a:ext uri="{FF2B5EF4-FFF2-40B4-BE49-F238E27FC236}">
                  <a16:creationId xmlns:a16="http://schemas.microsoft.com/office/drawing/2014/main" id="{76F57ECE-7FE9-435B-BF2E-7841CBE3259D}"/>
                </a:ext>
              </a:extLst>
            </p:cNvPr>
            <p:cNvSpPr>
              <a:spLocks noEditPoints="1"/>
            </p:cNvSpPr>
            <p:nvPr/>
          </p:nvSpPr>
          <p:spPr bwMode="auto">
            <a:xfrm>
              <a:off x="5427663" y="1697038"/>
              <a:ext cx="684213" cy="731838"/>
            </a:xfrm>
            <a:custGeom>
              <a:avLst/>
              <a:gdLst>
                <a:gd name="T0" fmla="*/ 100 w 431"/>
                <a:gd name="T1" fmla="*/ 24 h 461"/>
                <a:gd name="T2" fmla="*/ 126 w 431"/>
                <a:gd name="T3" fmla="*/ 50 h 461"/>
                <a:gd name="T4" fmla="*/ 128 w 431"/>
                <a:gd name="T5" fmla="*/ 80 h 461"/>
                <a:gd name="T6" fmla="*/ 107 w 431"/>
                <a:gd name="T7" fmla="*/ 112 h 461"/>
                <a:gd name="T8" fmla="*/ 79 w 431"/>
                <a:gd name="T9" fmla="*/ 121 h 461"/>
                <a:gd name="T10" fmla="*/ 43 w 431"/>
                <a:gd name="T11" fmla="*/ 106 h 461"/>
                <a:gd name="T12" fmla="*/ 29 w 431"/>
                <a:gd name="T13" fmla="*/ 70 h 461"/>
                <a:gd name="T14" fmla="*/ 38 w 431"/>
                <a:gd name="T15" fmla="*/ 42 h 461"/>
                <a:gd name="T16" fmla="*/ 69 w 431"/>
                <a:gd name="T17" fmla="*/ 20 h 461"/>
                <a:gd name="T18" fmla="*/ 351 w 431"/>
                <a:gd name="T19" fmla="*/ 20 h 461"/>
                <a:gd name="T20" fmla="*/ 316 w 431"/>
                <a:gd name="T21" fmla="*/ 34 h 461"/>
                <a:gd name="T22" fmla="*/ 301 w 431"/>
                <a:gd name="T23" fmla="*/ 70 h 461"/>
                <a:gd name="T24" fmla="*/ 309 w 431"/>
                <a:gd name="T25" fmla="*/ 99 h 461"/>
                <a:gd name="T26" fmla="*/ 342 w 431"/>
                <a:gd name="T27" fmla="*/ 119 h 461"/>
                <a:gd name="T28" fmla="*/ 371 w 431"/>
                <a:gd name="T29" fmla="*/ 117 h 461"/>
                <a:gd name="T30" fmla="*/ 398 w 431"/>
                <a:gd name="T31" fmla="*/ 89 h 461"/>
                <a:gd name="T32" fmla="*/ 401 w 431"/>
                <a:gd name="T33" fmla="*/ 59 h 461"/>
                <a:gd name="T34" fmla="*/ 380 w 431"/>
                <a:gd name="T35" fmla="*/ 28 h 461"/>
                <a:gd name="T36" fmla="*/ 351 w 431"/>
                <a:gd name="T37" fmla="*/ 20 h 461"/>
                <a:gd name="T38" fmla="*/ 351 w 431"/>
                <a:gd name="T39" fmla="*/ 350 h 461"/>
                <a:gd name="T40" fmla="*/ 405 w 431"/>
                <a:gd name="T41" fmla="*/ 296 h 461"/>
                <a:gd name="T42" fmla="*/ 423 w 431"/>
                <a:gd name="T43" fmla="*/ 278 h 461"/>
                <a:gd name="T44" fmla="*/ 431 w 431"/>
                <a:gd name="T45" fmla="*/ 253 h 461"/>
                <a:gd name="T46" fmla="*/ 427 w 431"/>
                <a:gd name="T47" fmla="*/ 159 h 461"/>
                <a:gd name="T48" fmla="*/ 401 w 431"/>
                <a:gd name="T49" fmla="*/ 134 h 461"/>
                <a:gd name="T50" fmla="*/ 324 w 431"/>
                <a:gd name="T51" fmla="*/ 130 h 461"/>
                <a:gd name="T52" fmla="*/ 321 w 431"/>
                <a:gd name="T53" fmla="*/ 151 h 461"/>
                <a:gd name="T54" fmla="*/ 325 w 431"/>
                <a:gd name="T55" fmla="*/ 256 h 461"/>
                <a:gd name="T56" fmla="*/ 312 w 431"/>
                <a:gd name="T57" fmla="*/ 299 h 461"/>
                <a:gd name="T58" fmla="*/ 216 w 431"/>
                <a:gd name="T59" fmla="*/ 0 h 461"/>
                <a:gd name="T60" fmla="*/ 256 w 431"/>
                <a:gd name="T61" fmla="*/ 17 h 461"/>
                <a:gd name="T62" fmla="*/ 271 w 431"/>
                <a:gd name="T63" fmla="*/ 55 h 461"/>
                <a:gd name="T64" fmla="*/ 262 w 431"/>
                <a:gd name="T65" fmla="*/ 87 h 461"/>
                <a:gd name="T66" fmla="*/ 228 w 431"/>
                <a:gd name="T67" fmla="*/ 110 h 461"/>
                <a:gd name="T68" fmla="*/ 195 w 431"/>
                <a:gd name="T69" fmla="*/ 106 h 461"/>
                <a:gd name="T70" fmla="*/ 166 w 431"/>
                <a:gd name="T71" fmla="*/ 78 h 461"/>
                <a:gd name="T72" fmla="*/ 163 w 431"/>
                <a:gd name="T73" fmla="*/ 45 h 461"/>
                <a:gd name="T74" fmla="*/ 186 w 431"/>
                <a:gd name="T75" fmla="*/ 11 h 461"/>
                <a:gd name="T76" fmla="*/ 216 w 431"/>
                <a:gd name="T77" fmla="*/ 0 h 461"/>
                <a:gd name="T78" fmla="*/ 216 w 431"/>
                <a:gd name="T79" fmla="*/ 361 h 461"/>
                <a:gd name="T80" fmla="*/ 159 w 431"/>
                <a:gd name="T81" fmla="*/ 302 h 461"/>
                <a:gd name="T82" fmla="*/ 139 w 431"/>
                <a:gd name="T83" fmla="*/ 282 h 461"/>
                <a:gd name="T84" fmla="*/ 131 w 431"/>
                <a:gd name="T85" fmla="*/ 256 h 461"/>
                <a:gd name="T86" fmla="*/ 135 w 431"/>
                <a:gd name="T87" fmla="*/ 152 h 461"/>
                <a:gd name="T88" fmla="*/ 163 w 431"/>
                <a:gd name="T89" fmla="*/ 125 h 461"/>
                <a:gd name="T90" fmla="*/ 248 w 431"/>
                <a:gd name="T91" fmla="*/ 121 h 461"/>
                <a:gd name="T92" fmla="*/ 284 w 431"/>
                <a:gd name="T93" fmla="*/ 137 h 461"/>
                <a:gd name="T94" fmla="*/ 300 w 431"/>
                <a:gd name="T95" fmla="*/ 173 h 461"/>
                <a:gd name="T96" fmla="*/ 297 w 431"/>
                <a:gd name="T97" fmla="*/ 270 h 461"/>
                <a:gd name="T98" fmla="*/ 283 w 431"/>
                <a:gd name="T99" fmla="*/ 294 h 461"/>
                <a:gd name="T100" fmla="*/ 130 w 431"/>
                <a:gd name="T101" fmla="*/ 311 h 461"/>
                <a:gd name="T102" fmla="*/ 66 w 431"/>
                <a:gd name="T103" fmla="*/ 443 h 461"/>
                <a:gd name="T104" fmla="*/ 21 w 431"/>
                <a:gd name="T105" fmla="*/ 292 h 461"/>
                <a:gd name="T106" fmla="*/ 4 w 431"/>
                <a:gd name="T107" fmla="*/ 273 h 461"/>
                <a:gd name="T108" fmla="*/ 0 w 431"/>
                <a:gd name="T109" fmla="*/ 177 h 461"/>
                <a:gd name="T110" fmla="*/ 9 w 431"/>
                <a:gd name="T111" fmla="*/ 151 h 461"/>
                <a:gd name="T112" fmla="*/ 39 w 431"/>
                <a:gd name="T113" fmla="*/ 131 h 461"/>
                <a:gd name="T114" fmla="*/ 118 w 431"/>
                <a:gd name="T115" fmla="*/ 131 h 461"/>
                <a:gd name="T116" fmla="*/ 107 w 431"/>
                <a:gd name="T117" fmla="*/ 161 h 461"/>
                <a:gd name="T118" fmla="*/ 106 w 431"/>
                <a:gd name="T119" fmla="*/ 264 h 461"/>
                <a:gd name="T120" fmla="*/ 130 w 431"/>
                <a:gd name="T121" fmla="*/ 311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1" h="461">
                  <a:moveTo>
                    <a:pt x="79" y="20"/>
                  </a:moveTo>
                  <a:lnTo>
                    <a:pt x="79" y="20"/>
                  </a:lnTo>
                  <a:lnTo>
                    <a:pt x="89" y="20"/>
                  </a:lnTo>
                  <a:lnTo>
                    <a:pt x="100" y="24"/>
                  </a:lnTo>
                  <a:lnTo>
                    <a:pt x="107" y="28"/>
                  </a:lnTo>
                  <a:lnTo>
                    <a:pt x="115" y="34"/>
                  </a:lnTo>
                  <a:lnTo>
                    <a:pt x="121" y="42"/>
                  </a:lnTo>
                  <a:lnTo>
                    <a:pt x="126" y="50"/>
                  </a:lnTo>
                  <a:lnTo>
                    <a:pt x="128" y="59"/>
                  </a:lnTo>
                  <a:lnTo>
                    <a:pt x="130" y="70"/>
                  </a:lnTo>
                  <a:lnTo>
                    <a:pt x="130" y="70"/>
                  </a:lnTo>
                  <a:lnTo>
                    <a:pt x="128" y="80"/>
                  </a:lnTo>
                  <a:lnTo>
                    <a:pt x="126" y="89"/>
                  </a:lnTo>
                  <a:lnTo>
                    <a:pt x="121" y="99"/>
                  </a:lnTo>
                  <a:lnTo>
                    <a:pt x="115" y="106"/>
                  </a:lnTo>
                  <a:lnTo>
                    <a:pt x="107" y="112"/>
                  </a:lnTo>
                  <a:lnTo>
                    <a:pt x="100" y="117"/>
                  </a:lnTo>
                  <a:lnTo>
                    <a:pt x="89" y="119"/>
                  </a:lnTo>
                  <a:lnTo>
                    <a:pt x="79" y="121"/>
                  </a:lnTo>
                  <a:lnTo>
                    <a:pt x="79" y="121"/>
                  </a:lnTo>
                  <a:lnTo>
                    <a:pt x="69" y="119"/>
                  </a:lnTo>
                  <a:lnTo>
                    <a:pt x="59" y="117"/>
                  </a:lnTo>
                  <a:lnTo>
                    <a:pt x="51" y="112"/>
                  </a:lnTo>
                  <a:lnTo>
                    <a:pt x="43" y="106"/>
                  </a:lnTo>
                  <a:lnTo>
                    <a:pt x="38" y="99"/>
                  </a:lnTo>
                  <a:lnTo>
                    <a:pt x="33" y="89"/>
                  </a:lnTo>
                  <a:lnTo>
                    <a:pt x="30" y="80"/>
                  </a:lnTo>
                  <a:lnTo>
                    <a:pt x="29" y="70"/>
                  </a:lnTo>
                  <a:lnTo>
                    <a:pt x="29" y="70"/>
                  </a:lnTo>
                  <a:lnTo>
                    <a:pt x="30" y="59"/>
                  </a:lnTo>
                  <a:lnTo>
                    <a:pt x="33" y="50"/>
                  </a:lnTo>
                  <a:lnTo>
                    <a:pt x="38" y="42"/>
                  </a:lnTo>
                  <a:lnTo>
                    <a:pt x="43" y="34"/>
                  </a:lnTo>
                  <a:lnTo>
                    <a:pt x="51" y="28"/>
                  </a:lnTo>
                  <a:lnTo>
                    <a:pt x="59" y="24"/>
                  </a:lnTo>
                  <a:lnTo>
                    <a:pt x="69" y="20"/>
                  </a:lnTo>
                  <a:lnTo>
                    <a:pt x="79" y="20"/>
                  </a:lnTo>
                  <a:lnTo>
                    <a:pt x="79" y="20"/>
                  </a:lnTo>
                  <a:close/>
                  <a:moveTo>
                    <a:pt x="351" y="20"/>
                  </a:moveTo>
                  <a:lnTo>
                    <a:pt x="351" y="20"/>
                  </a:lnTo>
                  <a:lnTo>
                    <a:pt x="342" y="20"/>
                  </a:lnTo>
                  <a:lnTo>
                    <a:pt x="332" y="24"/>
                  </a:lnTo>
                  <a:lnTo>
                    <a:pt x="324" y="28"/>
                  </a:lnTo>
                  <a:lnTo>
                    <a:pt x="316" y="34"/>
                  </a:lnTo>
                  <a:lnTo>
                    <a:pt x="309" y="42"/>
                  </a:lnTo>
                  <a:lnTo>
                    <a:pt x="305" y="50"/>
                  </a:lnTo>
                  <a:lnTo>
                    <a:pt x="301" y="59"/>
                  </a:lnTo>
                  <a:lnTo>
                    <a:pt x="301" y="70"/>
                  </a:lnTo>
                  <a:lnTo>
                    <a:pt x="301" y="70"/>
                  </a:lnTo>
                  <a:lnTo>
                    <a:pt x="301" y="80"/>
                  </a:lnTo>
                  <a:lnTo>
                    <a:pt x="305" y="89"/>
                  </a:lnTo>
                  <a:lnTo>
                    <a:pt x="309" y="99"/>
                  </a:lnTo>
                  <a:lnTo>
                    <a:pt x="316" y="106"/>
                  </a:lnTo>
                  <a:lnTo>
                    <a:pt x="324" y="112"/>
                  </a:lnTo>
                  <a:lnTo>
                    <a:pt x="332" y="117"/>
                  </a:lnTo>
                  <a:lnTo>
                    <a:pt x="342" y="119"/>
                  </a:lnTo>
                  <a:lnTo>
                    <a:pt x="351" y="121"/>
                  </a:lnTo>
                  <a:lnTo>
                    <a:pt x="351" y="121"/>
                  </a:lnTo>
                  <a:lnTo>
                    <a:pt x="362" y="119"/>
                  </a:lnTo>
                  <a:lnTo>
                    <a:pt x="371" y="117"/>
                  </a:lnTo>
                  <a:lnTo>
                    <a:pt x="380" y="112"/>
                  </a:lnTo>
                  <a:lnTo>
                    <a:pt x="388" y="106"/>
                  </a:lnTo>
                  <a:lnTo>
                    <a:pt x="393" y="99"/>
                  </a:lnTo>
                  <a:lnTo>
                    <a:pt x="398" y="89"/>
                  </a:lnTo>
                  <a:lnTo>
                    <a:pt x="401" y="80"/>
                  </a:lnTo>
                  <a:lnTo>
                    <a:pt x="402" y="70"/>
                  </a:lnTo>
                  <a:lnTo>
                    <a:pt x="402" y="70"/>
                  </a:lnTo>
                  <a:lnTo>
                    <a:pt x="401" y="59"/>
                  </a:lnTo>
                  <a:lnTo>
                    <a:pt x="398" y="50"/>
                  </a:lnTo>
                  <a:lnTo>
                    <a:pt x="393" y="42"/>
                  </a:lnTo>
                  <a:lnTo>
                    <a:pt x="388" y="34"/>
                  </a:lnTo>
                  <a:lnTo>
                    <a:pt x="380" y="28"/>
                  </a:lnTo>
                  <a:lnTo>
                    <a:pt x="371" y="24"/>
                  </a:lnTo>
                  <a:lnTo>
                    <a:pt x="362" y="20"/>
                  </a:lnTo>
                  <a:lnTo>
                    <a:pt x="351" y="20"/>
                  </a:lnTo>
                  <a:lnTo>
                    <a:pt x="351" y="20"/>
                  </a:lnTo>
                  <a:close/>
                  <a:moveTo>
                    <a:pt x="301" y="311"/>
                  </a:moveTo>
                  <a:lnTo>
                    <a:pt x="301" y="443"/>
                  </a:lnTo>
                  <a:lnTo>
                    <a:pt x="337" y="443"/>
                  </a:lnTo>
                  <a:lnTo>
                    <a:pt x="351" y="350"/>
                  </a:lnTo>
                  <a:lnTo>
                    <a:pt x="366" y="443"/>
                  </a:lnTo>
                  <a:lnTo>
                    <a:pt x="405" y="443"/>
                  </a:lnTo>
                  <a:lnTo>
                    <a:pt x="405" y="296"/>
                  </a:lnTo>
                  <a:lnTo>
                    <a:pt x="405" y="296"/>
                  </a:lnTo>
                  <a:lnTo>
                    <a:pt x="410" y="292"/>
                  </a:lnTo>
                  <a:lnTo>
                    <a:pt x="415" y="288"/>
                  </a:lnTo>
                  <a:lnTo>
                    <a:pt x="419" y="283"/>
                  </a:lnTo>
                  <a:lnTo>
                    <a:pt x="423" y="278"/>
                  </a:lnTo>
                  <a:lnTo>
                    <a:pt x="426" y="273"/>
                  </a:lnTo>
                  <a:lnTo>
                    <a:pt x="428" y="266"/>
                  </a:lnTo>
                  <a:lnTo>
                    <a:pt x="430" y="260"/>
                  </a:lnTo>
                  <a:lnTo>
                    <a:pt x="431" y="253"/>
                  </a:lnTo>
                  <a:lnTo>
                    <a:pt x="431" y="177"/>
                  </a:lnTo>
                  <a:lnTo>
                    <a:pt x="431" y="177"/>
                  </a:lnTo>
                  <a:lnTo>
                    <a:pt x="430" y="168"/>
                  </a:lnTo>
                  <a:lnTo>
                    <a:pt x="427" y="159"/>
                  </a:lnTo>
                  <a:lnTo>
                    <a:pt x="422" y="151"/>
                  </a:lnTo>
                  <a:lnTo>
                    <a:pt x="417" y="144"/>
                  </a:lnTo>
                  <a:lnTo>
                    <a:pt x="409" y="138"/>
                  </a:lnTo>
                  <a:lnTo>
                    <a:pt x="401" y="134"/>
                  </a:lnTo>
                  <a:lnTo>
                    <a:pt x="392" y="131"/>
                  </a:lnTo>
                  <a:lnTo>
                    <a:pt x="383" y="130"/>
                  </a:lnTo>
                  <a:lnTo>
                    <a:pt x="324" y="130"/>
                  </a:lnTo>
                  <a:lnTo>
                    <a:pt x="324" y="130"/>
                  </a:lnTo>
                  <a:lnTo>
                    <a:pt x="312" y="131"/>
                  </a:lnTo>
                  <a:lnTo>
                    <a:pt x="312" y="131"/>
                  </a:lnTo>
                  <a:lnTo>
                    <a:pt x="317" y="140"/>
                  </a:lnTo>
                  <a:lnTo>
                    <a:pt x="321" y="151"/>
                  </a:lnTo>
                  <a:lnTo>
                    <a:pt x="324" y="161"/>
                  </a:lnTo>
                  <a:lnTo>
                    <a:pt x="325" y="173"/>
                  </a:lnTo>
                  <a:lnTo>
                    <a:pt x="325" y="256"/>
                  </a:lnTo>
                  <a:lnTo>
                    <a:pt x="325" y="256"/>
                  </a:lnTo>
                  <a:lnTo>
                    <a:pt x="325" y="264"/>
                  </a:lnTo>
                  <a:lnTo>
                    <a:pt x="324" y="270"/>
                  </a:lnTo>
                  <a:lnTo>
                    <a:pt x="318" y="285"/>
                  </a:lnTo>
                  <a:lnTo>
                    <a:pt x="312" y="299"/>
                  </a:lnTo>
                  <a:lnTo>
                    <a:pt x="301" y="311"/>
                  </a:lnTo>
                  <a:lnTo>
                    <a:pt x="301" y="311"/>
                  </a:lnTo>
                  <a:close/>
                  <a:moveTo>
                    <a:pt x="216" y="0"/>
                  </a:moveTo>
                  <a:lnTo>
                    <a:pt x="216" y="0"/>
                  </a:lnTo>
                  <a:lnTo>
                    <a:pt x="228" y="2"/>
                  </a:lnTo>
                  <a:lnTo>
                    <a:pt x="238" y="5"/>
                  </a:lnTo>
                  <a:lnTo>
                    <a:pt x="248" y="11"/>
                  </a:lnTo>
                  <a:lnTo>
                    <a:pt x="256" y="17"/>
                  </a:lnTo>
                  <a:lnTo>
                    <a:pt x="262" y="25"/>
                  </a:lnTo>
                  <a:lnTo>
                    <a:pt x="267" y="34"/>
                  </a:lnTo>
                  <a:lnTo>
                    <a:pt x="270" y="45"/>
                  </a:lnTo>
                  <a:lnTo>
                    <a:pt x="271" y="55"/>
                  </a:lnTo>
                  <a:lnTo>
                    <a:pt x="271" y="55"/>
                  </a:lnTo>
                  <a:lnTo>
                    <a:pt x="270" y="67"/>
                  </a:lnTo>
                  <a:lnTo>
                    <a:pt x="267" y="78"/>
                  </a:lnTo>
                  <a:lnTo>
                    <a:pt x="262" y="87"/>
                  </a:lnTo>
                  <a:lnTo>
                    <a:pt x="256" y="95"/>
                  </a:lnTo>
                  <a:lnTo>
                    <a:pt x="248" y="101"/>
                  </a:lnTo>
                  <a:lnTo>
                    <a:pt x="238" y="106"/>
                  </a:lnTo>
                  <a:lnTo>
                    <a:pt x="228" y="110"/>
                  </a:lnTo>
                  <a:lnTo>
                    <a:pt x="216" y="110"/>
                  </a:lnTo>
                  <a:lnTo>
                    <a:pt x="216" y="110"/>
                  </a:lnTo>
                  <a:lnTo>
                    <a:pt x="206" y="110"/>
                  </a:lnTo>
                  <a:lnTo>
                    <a:pt x="195" y="106"/>
                  </a:lnTo>
                  <a:lnTo>
                    <a:pt x="186" y="101"/>
                  </a:lnTo>
                  <a:lnTo>
                    <a:pt x="178" y="95"/>
                  </a:lnTo>
                  <a:lnTo>
                    <a:pt x="172" y="87"/>
                  </a:lnTo>
                  <a:lnTo>
                    <a:pt x="166" y="78"/>
                  </a:lnTo>
                  <a:lnTo>
                    <a:pt x="163" y="67"/>
                  </a:lnTo>
                  <a:lnTo>
                    <a:pt x="161" y="55"/>
                  </a:lnTo>
                  <a:lnTo>
                    <a:pt x="161" y="55"/>
                  </a:lnTo>
                  <a:lnTo>
                    <a:pt x="163" y="45"/>
                  </a:lnTo>
                  <a:lnTo>
                    <a:pt x="166" y="34"/>
                  </a:lnTo>
                  <a:lnTo>
                    <a:pt x="172" y="25"/>
                  </a:lnTo>
                  <a:lnTo>
                    <a:pt x="178" y="17"/>
                  </a:lnTo>
                  <a:lnTo>
                    <a:pt x="186" y="11"/>
                  </a:lnTo>
                  <a:lnTo>
                    <a:pt x="195" y="5"/>
                  </a:lnTo>
                  <a:lnTo>
                    <a:pt x="206" y="2"/>
                  </a:lnTo>
                  <a:lnTo>
                    <a:pt x="216" y="0"/>
                  </a:lnTo>
                  <a:lnTo>
                    <a:pt x="216" y="0"/>
                  </a:lnTo>
                  <a:close/>
                  <a:moveTo>
                    <a:pt x="271" y="302"/>
                  </a:moveTo>
                  <a:lnTo>
                    <a:pt x="271" y="461"/>
                  </a:lnTo>
                  <a:lnTo>
                    <a:pt x="232" y="461"/>
                  </a:lnTo>
                  <a:lnTo>
                    <a:pt x="216" y="361"/>
                  </a:lnTo>
                  <a:lnTo>
                    <a:pt x="202" y="461"/>
                  </a:lnTo>
                  <a:lnTo>
                    <a:pt x="159" y="461"/>
                  </a:lnTo>
                  <a:lnTo>
                    <a:pt x="159" y="302"/>
                  </a:lnTo>
                  <a:lnTo>
                    <a:pt x="159" y="302"/>
                  </a:lnTo>
                  <a:lnTo>
                    <a:pt x="153" y="298"/>
                  </a:lnTo>
                  <a:lnTo>
                    <a:pt x="148" y="294"/>
                  </a:lnTo>
                  <a:lnTo>
                    <a:pt x="143" y="288"/>
                  </a:lnTo>
                  <a:lnTo>
                    <a:pt x="139" y="282"/>
                  </a:lnTo>
                  <a:lnTo>
                    <a:pt x="135" y="277"/>
                  </a:lnTo>
                  <a:lnTo>
                    <a:pt x="132" y="270"/>
                  </a:lnTo>
                  <a:lnTo>
                    <a:pt x="131" y="262"/>
                  </a:lnTo>
                  <a:lnTo>
                    <a:pt x="131" y="256"/>
                  </a:lnTo>
                  <a:lnTo>
                    <a:pt x="131" y="173"/>
                  </a:lnTo>
                  <a:lnTo>
                    <a:pt x="131" y="173"/>
                  </a:lnTo>
                  <a:lnTo>
                    <a:pt x="132" y="163"/>
                  </a:lnTo>
                  <a:lnTo>
                    <a:pt x="135" y="152"/>
                  </a:lnTo>
                  <a:lnTo>
                    <a:pt x="140" y="144"/>
                  </a:lnTo>
                  <a:lnTo>
                    <a:pt x="145" y="137"/>
                  </a:lnTo>
                  <a:lnTo>
                    <a:pt x="153" y="130"/>
                  </a:lnTo>
                  <a:lnTo>
                    <a:pt x="163" y="125"/>
                  </a:lnTo>
                  <a:lnTo>
                    <a:pt x="173" y="122"/>
                  </a:lnTo>
                  <a:lnTo>
                    <a:pt x="183" y="121"/>
                  </a:lnTo>
                  <a:lnTo>
                    <a:pt x="248" y="121"/>
                  </a:lnTo>
                  <a:lnTo>
                    <a:pt x="248" y="121"/>
                  </a:lnTo>
                  <a:lnTo>
                    <a:pt x="258" y="122"/>
                  </a:lnTo>
                  <a:lnTo>
                    <a:pt x="267" y="125"/>
                  </a:lnTo>
                  <a:lnTo>
                    <a:pt x="276" y="130"/>
                  </a:lnTo>
                  <a:lnTo>
                    <a:pt x="284" y="137"/>
                  </a:lnTo>
                  <a:lnTo>
                    <a:pt x="291" y="144"/>
                  </a:lnTo>
                  <a:lnTo>
                    <a:pt x="295" y="152"/>
                  </a:lnTo>
                  <a:lnTo>
                    <a:pt x="299" y="163"/>
                  </a:lnTo>
                  <a:lnTo>
                    <a:pt x="300" y="173"/>
                  </a:lnTo>
                  <a:lnTo>
                    <a:pt x="300" y="256"/>
                  </a:lnTo>
                  <a:lnTo>
                    <a:pt x="300" y="256"/>
                  </a:lnTo>
                  <a:lnTo>
                    <a:pt x="299" y="262"/>
                  </a:lnTo>
                  <a:lnTo>
                    <a:pt x="297" y="270"/>
                  </a:lnTo>
                  <a:lnTo>
                    <a:pt x="295" y="277"/>
                  </a:lnTo>
                  <a:lnTo>
                    <a:pt x="291" y="283"/>
                  </a:lnTo>
                  <a:lnTo>
                    <a:pt x="287" y="288"/>
                  </a:lnTo>
                  <a:lnTo>
                    <a:pt x="283" y="294"/>
                  </a:lnTo>
                  <a:lnTo>
                    <a:pt x="276" y="298"/>
                  </a:lnTo>
                  <a:lnTo>
                    <a:pt x="271" y="302"/>
                  </a:lnTo>
                  <a:lnTo>
                    <a:pt x="271" y="302"/>
                  </a:lnTo>
                  <a:close/>
                  <a:moveTo>
                    <a:pt x="130" y="311"/>
                  </a:moveTo>
                  <a:lnTo>
                    <a:pt x="130" y="443"/>
                  </a:lnTo>
                  <a:lnTo>
                    <a:pt x="93" y="443"/>
                  </a:lnTo>
                  <a:lnTo>
                    <a:pt x="80" y="350"/>
                  </a:lnTo>
                  <a:lnTo>
                    <a:pt x="66" y="443"/>
                  </a:lnTo>
                  <a:lnTo>
                    <a:pt x="26" y="443"/>
                  </a:lnTo>
                  <a:lnTo>
                    <a:pt x="26" y="296"/>
                  </a:lnTo>
                  <a:lnTo>
                    <a:pt x="26" y="296"/>
                  </a:lnTo>
                  <a:lnTo>
                    <a:pt x="21" y="292"/>
                  </a:lnTo>
                  <a:lnTo>
                    <a:pt x="16" y="288"/>
                  </a:lnTo>
                  <a:lnTo>
                    <a:pt x="12" y="283"/>
                  </a:lnTo>
                  <a:lnTo>
                    <a:pt x="8" y="278"/>
                  </a:lnTo>
                  <a:lnTo>
                    <a:pt x="4" y="273"/>
                  </a:lnTo>
                  <a:lnTo>
                    <a:pt x="3" y="266"/>
                  </a:lnTo>
                  <a:lnTo>
                    <a:pt x="1" y="260"/>
                  </a:lnTo>
                  <a:lnTo>
                    <a:pt x="0" y="253"/>
                  </a:lnTo>
                  <a:lnTo>
                    <a:pt x="0" y="177"/>
                  </a:lnTo>
                  <a:lnTo>
                    <a:pt x="0" y="177"/>
                  </a:lnTo>
                  <a:lnTo>
                    <a:pt x="1" y="168"/>
                  </a:lnTo>
                  <a:lnTo>
                    <a:pt x="4" y="159"/>
                  </a:lnTo>
                  <a:lnTo>
                    <a:pt x="9" y="151"/>
                  </a:lnTo>
                  <a:lnTo>
                    <a:pt x="14" y="144"/>
                  </a:lnTo>
                  <a:lnTo>
                    <a:pt x="21" y="138"/>
                  </a:lnTo>
                  <a:lnTo>
                    <a:pt x="30" y="134"/>
                  </a:lnTo>
                  <a:lnTo>
                    <a:pt x="39" y="131"/>
                  </a:lnTo>
                  <a:lnTo>
                    <a:pt x="49" y="130"/>
                  </a:lnTo>
                  <a:lnTo>
                    <a:pt x="107" y="130"/>
                  </a:lnTo>
                  <a:lnTo>
                    <a:pt x="107" y="130"/>
                  </a:lnTo>
                  <a:lnTo>
                    <a:pt x="118" y="131"/>
                  </a:lnTo>
                  <a:lnTo>
                    <a:pt x="118" y="131"/>
                  </a:lnTo>
                  <a:lnTo>
                    <a:pt x="113" y="140"/>
                  </a:lnTo>
                  <a:lnTo>
                    <a:pt x="109" y="151"/>
                  </a:lnTo>
                  <a:lnTo>
                    <a:pt x="107" y="161"/>
                  </a:lnTo>
                  <a:lnTo>
                    <a:pt x="106" y="173"/>
                  </a:lnTo>
                  <a:lnTo>
                    <a:pt x="106" y="256"/>
                  </a:lnTo>
                  <a:lnTo>
                    <a:pt x="106" y="256"/>
                  </a:lnTo>
                  <a:lnTo>
                    <a:pt x="106" y="264"/>
                  </a:lnTo>
                  <a:lnTo>
                    <a:pt x="107" y="270"/>
                  </a:lnTo>
                  <a:lnTo>
                    <a:pt x="113" y="285"/>
                  </a:lnTo>
                  <a:lnTo>
                    <a:pt x="119" y="299"/>
                  </a:lnTo>
                  <a:lnTo>
                    <a:pt x="130" y="311"/>
                  </a:lnTo>
                  <a:lnTo>
                    <a:pt x="130" y="3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latin typeface="Calibri" panose="020F0502020204030204" pitchFamily="34" charset="0"/>
                <a:cs typeface="Calibri" panose="020F0502020204030204" pitchFamily="34" charset="0"/>
              </a:endParaRPr>
            </a:p>
          </p:txBody>
        </p:sp>
      </p:grpSp>
      <p:sp>
        <p:nvSpPr>
          <p:cNvPr id="26" name="ZoneTexte 25">
            <a:extLst>
              <a:ext uri="{FF2B5EF4-FFF2-40B4-BE49-F238E27FC236}">
                <a16:creationId xmlns:a16="http://schemas.microsoft.com/office/drawing/2014/main" id="{84A513D8-A3D9-4125-BFCA-77E076EF7501}"/>
              </a:ext>
            </a:extLst>
          </p:cNvPr>
          <p:cNvSpPr txBox="1"/>
          <p:nvPr/>
        </p:nvSpPr>
        <p:spPr>
          <a:xfrm>
            <a:off x="4453601" y="2222211"/>
            <a:ext cx="2695429" cy="379078"/>
          </a:xfrm>
          <a:prstGeom prst="rect">
            <a:avLst/>
          </a:prstGeom>
          <a:noFill/>
        </p:spPr>
        <p:txBody>
          <a:bodyPr wrap="square" rtlCol="0">
            <a:spAutoFit/>
          </a:bodyPr>
          <a:lstStyle/>
          <a:p>
            <a:pPr algn="ctr">
              <a:lnSpc>
                <a:spcPct val="150000"/>
              </a:lnSpc>
              <a:spcAft>
                <a:spcPts val="300"/>
              </a:spcAft>
              <a:defRPr/>
            </a:pPr>
            <a:r>
              <a:rPr lang="fr-FR" sz="1400" b="1" dirty="0">
                <a:solidFill>
                  <a:srgbClr val="004E83"/>
                </a:solidFill>
                <a:latin typeface="Montserrat" panose="00000500000000000000" pitchFamily="2" charset="0"/>
              </a:rPr>
              <a:t>381 000 mesures ASE*</a:t>
            </a:r>
          </a:p>
        </p:txBody>
      </p:sp>
      <p:sp>
        <p:nvSpPr>
          <p:cNvPr id="2" name="Titre 12">
            <a:extLst>
              <a:ext uri="{FF2B5EF4-FFF2-40B4-BE49-F238E27FC236}">
                <a16:creationId xmlns:a16="http://schemas.microsoft.com/office/drawing/2014/main" id="{79ED3D99-4403-3ADE-28A7-3DC47BE0DCB8}"/>
              </a:ext>
            </a:extLst>
          </p:cNvPr>
          <p:cNvSpPr>
            <a:spLocks noGrp="1"/>
          </p:cNvSpPr>
          <p:nvPr>
            <p:ph type="title"/>
          </p:nvPr>
        </p:nvSpPr>
        <p:spPr>
          <a:xfrm>
            <a:off x="560561" y="274638"/>
            <a:ext cx="11068493" cy="809877"/>
          </a:xfrm>
        </p:spPr>
        <p:txBody>
          <a:bodyPr vert="horz"/>
          <a:lstStyle/>
          <a:p>
            <a:r>
              <a:rPr lang="fr-FR" dirty="0"/>
              <a:t>En 2023 …</a:t>
            </a:r>
          </a:p>
        </p:txBody>
      </p:sp>
      <p:cxnSp>
        <p:nvCxnSpPr>
          <p:cNvPr id="8" name="Connecteur droit 7">
            <a:extLst>
              <a:ext uri="{FF2B5EF4-FFF2-40B4-BE49-F238E27FC236}">
                <a16:creationId xmlns:a16="http://schemas.microsoft.com/office/drawing/2014/main" id="{D2B15D71-CEE1-015A-E1C9-8B37A28A6BBB}"/>
              </a:ext>
            </a:extLst>
          </p:cNvPr>
          <p:cNvCxnSpPr/>
          <p:nvPr/>
        </p:nvCxnSpPr>
        <p:spPr>
          <a:xfrm>
            <a:off x="4341384" y="2682906"/>
            <a:ext cx="2909979"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Accolade ouvrante 8">
            <a:extLst>
              <a:ext uri="{FF2B5EF4-FFF2-40B4-BE49-F238E27FC236}">
                <a16:creationId xmlns:a16="http://schemas.microsoft.com/office/drawing/2014/main" id="{C917A03C-F321-44F9-976C-2A4C29E3BB4B}"/>
              </a:ext>
            </a:extLst>
          </p:cNvPr>
          <p:cNvSpPr/>
          <p:nvPr/>
        </p:nvSpPr>
        <p:spPr>
          <a:xfrm rot="5400000">
            <a:off x="5176098" y="1895116"/>
            <a:ext cx="1153374" cy="2728960"/>
          </a:xfrm>
          <a:prstGeom prst="lef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nvGrpSpPr>
          <p:cNvPr id="4" name="Group 3">
            <a:extLst>
              <a:ext uri="{FF2B5EF4-FFF2-40B4-BE49-F238E27FC236}">
                <a16:creationId xmlns:a16="http://schemas.microsoft.com/office/drawing/2014/main" id="{D6D941C9-EE0C-F1C3-A828-7ADF762960A7}"/>
              </a:ext>
            </a:extLst>
          </p:cNvPr>
          <p:cNvGrpSpPr/>
          <p:nvPr/>
        </p:nvGrpSpPr>
        <p:grpSpPr>
          <a:xfrm>
            <a:off x="2891723" y="5321140"/>
            <a:ext cx="6368391" cy="460831"/>
            <a:chOff x="2891723" y="5465379"/>
            <a:chExt cx="6368391" cy="674702"/>
          </a:xfrm>
        </p:grpSpPr>
        <p:sp>
          <p:nvSpPr>
            <p:cNvPr id="18" name="Rectangle 17">
              <a:extLst>
                <a:ext uri="{FF2B5EF4-FFF2-40B4-BE49-F238E27FC236}">
                  <a16:creationId xmlns:a16="http://schemas.microsoft.com/office/drawing/2014/main" id="{DD5D4F0B-3092-9F73-473D-C633FC8E6E67}"/>
                </a:ext>
              </a:extLst>
            </p:cNvPr>
            <p:cNvSpPr/>
            <p:nvPr/>
          </p:nvSpPr>
          <p:spPr>
            <a:xfrm>
              <a:off x="2923399" y="5465379"/>
              <a:ext cx="6336715" cy="674702"/>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7614004D-843A-0F5F-7723-9AA55D293397}"/>
                </a:ext>
              </a:extLst>
            </p:cNvPr>
            <p:cNvSpPr txBox="1"/>
            <p:nvPr/>
          </p:nvSpPr>
          <p:spPr>
            <a:xfrm>
              <a:off x="2891723" y="5650744"/>
              <a:ext cx="6346998" cy="292388"/>
            </a:xfrm>
            <a:prstGeom prst="rect">
              <a:avLst/>
            </a:prstGeom>
            <a:noFill/>
          </p:spPr>
          <p:txBody>
            <a:bodyPr wrap="square" rtlCol="0" anchor="ctr">
              <a:spAutoFit/>
            </a:bodyPr>
            <a:lstStyle/>
            <a:p>
              <a:pPr algn="ctr">
                <a:spcAft>
                  <a:spcPts val="600"/>
                </a:spcAft>
              </a:pPr>
              <a:r>
                <a:rPr lang="fr-FR" sz="1300" dirty="0">
                  <a:latin typeface="Montserrat" panose="00000500000000000000" pitchFamily="2" charset="0"/>
                  <a:cs typeface="Calibri" panose="020F0502020204030204" pitchFamily="34" charset="0"/>
                </a:rPr>
                <a:t>Le nombre de mesures ASE </a:t>
              </a:r>
              <a:r>
                <a:rPr lang="fr-FR" sz="1300" b="1" dirty="0">
                  <a:solidFill>
                    <a:schemeClr val="accent1"/>
                  </a:solidFill>
                  <a:latin typeface="Montserrat" panose="00000500000000000000" pitchFamily="2" charset="0"/>
                  <a:cs typeface="Calibri" panose="020F0502020204030204" pitchFamily="34" charset="0"/>
                </a:rPr>
                <a:t>a augmenté de 40% entre 2002 et 2022</a:t>
              </a:r>
              <a:endParaRPr lang="fr-FR" sz="1300" dirty="0">
                <a:latin typeface="Montserrat" panose="00000500000000000000" pitchFamily="2" charset="0"/>
                <a:cs typeface="Calibri" panose="020F0502020204030204" pitchFamily="34" charset="0"/>
              </a:endParaRPr>
            </a:p>
          </p:txBody>
        </p:sp>
      </p:grpSp>
      <p:sp>
        <p:nvSpPr>
          <p:cNvPr id="15" name="ZoneTexte 14">
            <a:extLst>
              <a:ext uri="{FF2B5EF4-FFF2-40B4-BE49-F238E27FC236}">
                <a16:creationId xmlns:a16="http://schemas.microsoft.com/office/drawing/2014/main" id="{C0EFD902-4C45-8299-CB12-EAA5DBFB33A6}"/>
              </a:ext>
            </a:extLst>
          </p:cNvPr>
          <p:cNvSpPr txBox="1"/>
          <p:nvPr/>
        </p:nvSpPr>
        <p:spPr>
          <a:xfrm>
            <a:off x="6656338" y="4005958"/>
            <a:ext cx="1044285" cy="369332"/>
          </a:xfrm>
          <a:prstGeom prst="rect">
            <a:avLst/>
          </a:prstGeom>
          <a:noFill/>
        </p:spPr>
        <p:txBody>
          <a:bodyPr wrap="square">
            <a:spAutoFit/>
          </a:bodyPr>
          <a:lstStyle/>
          <a:p>
            <a:pPr algn="ctr">
              <a:spcAft>
                <a:spcPts val="600"/>
              </a:spcAft>
            </a:pPr>
            <a:r>
              <a:rPr lang="fr-FR" b="1" dirty="0">
                <a:solidFill>
                  <a:schemeClr val="accent1"/>
                </a:solidFill>
                <a:latin typeface="Montserrat" panose="00000500000000000000" pitchFamily="2" charset="0"/>
                <a:cs typeface="Calibri" panose="020F0502020204030204" pitchFamily="34" charset="0"/>
              </a:rPr>
              <a:t>4</a:t>
            </a:r>
            <a:r>
              <a:rPr lang="fr-FR" sz="1800" b="1" dirty="0">
                <a:solidFill>
                  <a:schemeClr val="accent1"/>
                </a:solidFill>
                <a:latin typeface="Montserrat" panose="00000500000000000000" pitchFamily="2" charset="0"/>
                <a:cs typeface="Calibri" panose="020F0502020204030204" pitchFamily="34" charset="0"/>
              </a:rPr>
              <a:t>5% </a:t>
            </a:r>
          </a:p>
        </p:txBody>
      </p:sp>
      <p:sp>
        <p:nvSpPr>
          <p:cNvPr id="17" name="ZoneTexte 16">
            <a:extLst>
              <a:ext uri="{FF2B5EF4-FFF2-40B4-BE49-F238E27FC236}">
                <a16:creationId xmlns:a16="http://schemas.microsoft.com/office/drawing/2014/main" id="{16284533-79F4-E846-C482-DEA3BEAAC3A7}"/>
              </a:ext>
            </a:extLst>
          </p:cNvPr>
          <p:cNvSpPr txBox="1"/>
          <p:nvPr/>
        </p:nvSpPr>
        <p:spPr>
          <a:xfrm>
            <a:off x="3824388" y="4032260"/>
            <a:ext cx="1044285" cy="369332"/>
          </a:xfrm>
          <a:prstGeom prst="rect">
            <a:avLst/>
          </a:prstGeom>
          <a:noFill/>
        </p:spPr>
        <p:txBody>
          <a:bodyPr wrap="square">
            <a:spAutoFit/>
          </a:bodyPr>
          <a:lstStyle/>
          <a:p>
            <a:pPr algn="ctr">
              <a:spcAft>
                <a:spcPts val="600"/>
              </a:spcAft>
            </a:pPr>
            <a:r>
              <a:rPr lang="fr-FR" b="1" dirty="0">
                <a:solidFill>
                  <a:schemeClr val="accent1"/>
                </a:solidFill>
                <a:latin typeface="Montserrat" panose="00000500000000000000" pitchFamily="2" charset="0"/>
                <a:cs typeface="Calibri" panose="020F0502020204030204" pitchFamily="34" charset="0"/>
              </a:rPr>
              <a:t>55</a:t>
            </a:r>
            <a:r>
              <a:rPr lang="fr-FR" sz="1800" b="1" dirty="0">
                <a:solidFill>
                  <a:schemeClr val="accent1"/>
                </a:solidFill>
                <a:latin typeface="Montserrat" panose="00000500000000000000" pitchFamily="2" charset="0"/>
                <a:cs typeface="Calibri" panose="020F0502020204030204" pitchFamily="34" charset="0"/>
              </a:rPr>
              <a:t>% </a:t>
            </a:r>
          </a:p>
        </p:txBody>
      </p:sp>
      <p:sp>
        <p:nvSpPr>
          <p:cNvPr id="3" name="ZoneTexte 49">
            <a:extLst>
              <a:ext uri="{FF2B5EF4-FFF2-40B4-BE49-F238E27FC236}">
                <a16:creationId xmlns:a16="http://schemas.microsoft.com/office/drawing/2014/main" id="{9FE60EEC-F030-A562-07DB-EE4482392806}"/>
              </a:ext>
            </a:extLst>
          </p:cNvPr>
          <p:cNvSpPr txBox="1"/>
          <p:nvPr/>
        </p:nvSpPr>
        <p:spPr>
          <a:xfrm>
            <a:off x="438628" y="6094434"/>
            <a:ext cx="11708451" cy="307777"/>
          </a:xfrm>
          <a:prstGeom prst="rect">
            <a:avLst/>
          </a:prstGeom>
          <a:noFill/>
        </p:spPr>
        <p:txBody>
          <a:bodyPr wrap="square" lIns="0" tIns="0" rIns="0" bIns="0" rtlCol="0">
            <a:spAutoFit/>
          </a:bodyPr>
          <a:lstStyle/>
          <a:p>
            <a:r>
              <a:rPr lang="fr-FR" sz="1000" i="1" dirty="0">
                <a:latin typeface="Montserrat" panose="00000500000000000000" pitchFamily="2" charset="0"/>
                <a:cs typeface="Calibri" panose="020F0502020204030204" pitchFamily="34" charset="0"/>
              </a:rPr>
              <a:t>*Un jeune pouvant bénéficier de plusieurs mesures et prestations on comptait au 31 décembre 2022 381 000 mesures pour  344 000 mineurs et jeunes majeurs suivis </a:t>
            </a:r>
          </a:p>
          <a:p>
            <a:r>
              <a:rPr lang="fr-FR" sz="1000" i="1" dirty="0">
                <a:latin typeface="Montserrat" panose="00000500000000000000" pitchFamily="2" charset="0"/>
                <a:cs typeface="Calibri" panose="020F0502020204030204" pitchFamily="34" charset="0"/>
              </a:rPr>
              <a:t>Source : L’Aide Sociale à l’Enfance, Les Dossiers de la Drees, Edition 2024, n°119 </a:t>
            </a:r>
            <a:endParaRPr lang="fr-FR" sz="1000" i="1" dirty="0">
              <a:latin typeface="Calibri" panose="020F0502020204030204" pitchFamily="34" charset="0"/>
              <a:cs typeface="Calibri" panose="020F0502020204030204" pitchFamily="34" charset="0"/>
            </a:endParaRPr>
          </a:p>
        </p:txBody>
      </p:sp>
      <p:sp>
        <p:nvSpPr>
          <p:cNvPr id="7" name="ZoneTexte 6">
            <a:extLst>
              <a:ext uri="{FF2B5EF4-FFF2-40B4-BE49-F238E27FC236}">
                <a16:creationId xmlns:a16="http://schemas.microsoft.com/office/drawing/2014/main" id="{534069B9-271D-50AA-EA67-2D5B141660CB}"/>
              </a:ext>
            </a:extLst>
          </p:cNvPr>
          <p:cNvSpPr txBox="1"/>
          <p:nvPr/>
        </p:nvSpPr>
        <p:spPr>
          <a:xfrm>
            <a:off x="6131089" y="4367665"/>
            <a:ext cx="2094782" cy="692497"/>
          </a:xfrm>
          <a:prstGeom prst="rect">
            <a:avLst/>
          </a:prstGeom>
          <a:noFill/>
        </p:spPr>
        <p:txBody>
          <a:bodyPr wrap="square" rtlCol="0" anchor="ctr">
            <a:spAutoFit/>
          </a:bodyPr>
          <a:lstStyle/>
          <a:p>
            <a:pPr algn="ctr">
              <a:spcAft>
                <a:spcPts val="600"/>
              </a:spcAft>
            </a:pPr>
            <a:r>
              <a:rPr lang="fr-FR" sz="1300" dirty="0">
                <a:latin typeface="Montserrat" panose="00000500000000000000" pitchFamily="2" charset="0"/>
                <a:cs typeface="Calibri" panose="020F0502020204030204" pitchFamily="34" charset="0"/>
              </a:rPr>
              <a:t>Mesures d’accompagnement à domicile </a:t>
            </a:r>
          </a:p>
        </p:txBody>
      </p:sp>
    </p:spTree>
    <p:extLst>
      <p:ext uri="{BB962C8B-B14F-4D97-AF65-F5344CB8AC3E}">
        <p14:creationId xmlns:p14="http://schemas.microsoft.com/office/powerpoint/2010/main" val="2295593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1668F29-C53B-E516-439D-F1D0FA0F6190}"/>
              </a:ext>
            </a:extLst>
          </p:cNvPr>
          <p:cNvSpPr/>
          <p:nvPr/>
        </p:nvSpPr>
        <p:spPr>
          <a:xfrm>
            <a:off x="948714" y="1785577"/>
            <a:ext cx="3397718" cy="4182083"/>
          </a:xfrm>
          <a:prstGeom prst="rect">
            <a:avLst/>
          </a:prstGeom>
          <a:solidFill>
            <a:schemeClr val="accent4">
              <a:lumMod val="20000"/>
              <a:lumOff val="80000"/>
            </a:schemeClr>
          </a:solidFill>
          <a:ln>
            <a:solidFill>
              <a:schemeClr val="accent3">
                <a:lumMod val="40000"/>
                <a:lumOff val="60000"/>
              </a:schemeClr>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latin typeface="Montserrat" panose="00000500000000000000" pitchFamily="2" charset="0"/>
            </a:endParaRPr>
          </a:p>
        </p:txBody>
      </p:sp>
      <p:sp>
        <p:nvSpPr>
          <p:cNvPr id="27" name="Sous-titre 3">
            <a:extLst>
              <a:ext uri="{FF2B5EF4-FFF2-40B4-BE49-F238E27FC236}">
                <a16:creationId xmlns:a16="http://schemas.microsoft.com/office/drawing/2014/main" id="{F36D2693-CBBF-4FAD-B222-547AA95C3193}"/>
              </a:ext>
            </a:extLst>
          </p:cNvPr>
          <p:cNvSpPr>
            <a:spLocks noGrp="1"/>
          </p:cNvSpPr>
          <p:nvPr>
            <p:ph type="subTitle" idx="11"/>
          </p:nvPr>
        </p:nvSpPr>
        <p:spPr>
          <a:xfrm>
            <a:off x="560560" y="1264535"/>
            <a:ext cx="11377439" cy="622808"/>
          </a:xfrm>
        </p:spPr>
        <p:txBody>
          <a:bodyPr>
            <a:noAutofit/>
          </a:bodyPr>
          <a:lstStyle/>
          <a:p>
            <a:pPr marL="114297">
              <a:lnSpc>
                <a:spcPct val="100000"/>
              </a:lnSpc>
            </a:pPr>
            <a:r>
              <a:rPr lang="fr-FR" b="0" u="none" dirty="0">
                <a:solidFill>
                  <a:schemeClr val="tx1"/>
                </a:solidFill>
                <a:latin typeface="Montserrat" panose="00000500000000000000" pitchFamily="2" charset="0"/>
              </a:rPr>
              <a:t>L’ASE peut prendre en charge des enfants dans 3 cas :</a:t>
            </a:r>
          </a:p>
        </p:txBody>
      </p:sp>
      <p:sp>
        <p:nvSpPr>
          <p:cNvPr id="28" name="Espace réservé du contenu 10">
            <a:extLst>
              <a:ext uri="{FF2B5EF4-FFF2-40B4-BE49-F238E27FC236}">
                <a16:creationId xmlns:a16="http://schemas.microsoft.com/office/drawing/2014/main" id="{8118E39D-F5B9-4EE6-A34E-A7541C21C556}"/>
              </a:ext>
            </a:extLst>
          </p:cNvPr>
          <p:cNvSpPr>
            <a:spLocks noGrp="1"/>
          </p:cNvSpPr>
          <p:nvPr>
            <p:ph idx="1"/>
          </p:nvPr>
        </p:nvSpPr>
        <p:spPr>
          <a:xfrm>
            <a:off x="1166882" y="3575079"/>
            <a:ext cx="2961383" cy="2237044"/>
          </a:xfrm>
        </p:spPr>
        <p:txBody>
          <a:bodyPr>
            <a:noAutofit/>
          </a:bodyPr>
          <a:lstStyle/>
          <a:p>
            <a:pPr marL="285750" indent="-285750" fontAlgn="ctr">
              <a:lnSpc>
                <a:spcPct val="100000"/>
              </a:lnSpc>
              <a:spcBef>
                <a:spcPts val="0"/>
              </a:spcBef>
              <a:spcAft>
                <a:spcPts val="300"/>
              </a:spcAft>
              <a:buClr>
                <a:srgbClr val="3065A2"/>
              </a:buClr>
              <a:buSzPct val="105000"/>
              <a:buFont typeface="Arial" panose="020B0604020202020204" pitchFamily="34" charset="0"/>
              <a:buChar char="•"/>
            </a:pPr>
            <a:r>
              <a:rPr lang="fr-FR" sz="1300" b="1" dirty="0">
                <a:solidFill>
                  <a:schemeClr val="tx2"/>
                </a:solidFill>
                <a:latin typeface="Montserrat" panose="00000500000000000000" pitchFamily="2" charset="0"/>
              </a:rPr>
              <a:t>Enfant maltraité  : </a:t>
            </a:r>
            <a:r>
              <a:rPr lang="fr-FR" sz="1300" dirty="0">
                <a:solidFill>
                  <a:schemeClr val="tx2"/>
                </a:solidFill>
                <a:latin typeface="Montserrat" panose="00000500000000000000" pitchFamily="2" charset="0"/>
              </a:rPr>
              <a:t>victime de violences physiques, d’abus sexuels, de violences psychologiques etc. </a:t>
            </a:r>
          </a:p>
          <a:p>
            <a:pPr marL="285750" indent="-285750" fontAlgn="ctr">
              <a:lnSpc>
                <a:spcPct val="100000"/>
              </a:lnSpc>
              <a:spcBef>
                <a:spcPts val="0"/>
              </a:spcBef>
              <a:spcAft>
                <a:spcPts val="300"/>
              </a:spcAft>
              <a:buClr>
                <a:srgbClr val="3065A2"/>
              </a:buClr>
              <a:buSzPct val="105000"/>
              <a:buFont typeface="Arial" panose="020B0604020202020204" pitchFamily="34" charset="0"/>
              <a:buChar char="•"/>
            </a:pPr>
            <a:r>
              <a:rPr lang="fr-FR" sz="1300" b="1" dirty="0">
                <a:solidFill>
                  <a:schemeClr val="tx2"/>
                </a:solidFill>
                <a:latin typeface="Montserrat" panose="00000500000000000000" pitchFamily="2" charset="0"/>
              </a:rPr>
              <a:t>Enfant « à risque » : </a:t>
            </a:r>
            <a:r>
              <a:rPr lang="fr-FR" sz="1300" dirty="0">
                <a:solidFill>
                  <a:schemeClr val="tx2"/>
                </a:solidFill>
                <a:latin typeface="Montserrat" panose="00000500000000000000" pitchFamily="2" charset="0"/>
              </a:rPr>
              <a:t>connaît des conditions d’existence qui risquent de compromettre sa santé, sa sécurité́, sa moralité́, son éducation ou son entretien sans être maltraité </a:t>
            </a:r>
          </a:p>
        </p:txBody>
      </p:sp>
      <p:sp>
        <p:nvSpPr>
          <p:cNvPr id="29" name="Rectangle : coins arrondis 28">
            <a:extLst>
              <a:ext uri="{FF2B5EF4-FFF2-40B4-BE49-F238E27FC236}">
                <a16:creationId xmlns:a16="http://schemas.microsoft.com/office/drawing/2014/main" id="{4B8971DB-F40E-4BF1-A1F8-890CF4C7C76D}"/>
              </a:ext>
            </a:extLst>
          </p:cNvPr>
          <p:cNvSpPr/>
          <p:nvPr/>
        </p:nvSpPr>
        <p:spPr>
          <a:xfrm>
            <a:off x="1483269" y="1848556"/>
            <a:ext cx="2328609" cy="908643"/>
          </a:xfrm>
          <a:prstGeom prst="roundRect">
            <a:avLst>
              <a:gd name="adj" fmla="val 0"/>
            </a:avLst>
          </a:prstGeom>
          <a:solidFill>
            <a:schemeClr val="accent2"/>
          </a:solidFill>
          <a:ln>
            <a:solidFill>
              <a:schemeClr val="bg1"/>
            </a:soli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FR" sz="1400" b="1" dirty="0">
                <a:latin typeface="Montserrat" panose="00000500000000000000" pitchFamily="2" charset="0"/>
                <a:cs typeface="Calibri" panose="020F0502020204030204" pitchFamily="34" charset="0"/>
              </a:rPr>
              <a:t>« Enfant en danger »</a:t>
            </a:r>
          </a:p>
        </p:txBody>
      </p:sp>
      <p:sp>
        <p:nvSpPr>
          <p:cNvPr id="30" name="Rectangle : coins arrondis 29">
            <a:extLst>
              <a:ext uri="{FF2B5EF4-FFF2-40B4-BE49-F238E27FC236}">
                <a16:creationId xmlns:a16="http://schemas.microsoft.com/office/drawing/2014/main" id="{9BEE957F-F8E0-42A9-918C-62C239D4E1A7}"/>
              </a:ext>
            </a:extLst>
          </p:cNvPr>
          <p:cNvSpPr/>
          <p:nvPr/>
        </p:nvSpPr>
        <p:spPr>
          <a:xfrm>
            <a:off x="8359749" y="1832372"/>
            <a:ext cx="2328609" cy="908643"/>
          </a:xfrm>
          <a:prstGeom prst="roundRect">
            <a:avLst>
              <a:gd name="adj" fmla="val 0"/>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latin typeface="Montserrat" panose="00000500000000000000" pitchFamily="2" charset="0"/>
                <a:cs typeface="Calibri" panose="020F0502020204030204" pitchFamily="34" charset="0"/>
              </a:rPr>
              <a:t>Pupille de la nation</a:t>
            </a:r>
          </a:p>
        </p:txBody>
      </p:sp>
      <p:sp>
        <p:nvSpPr>
          <p:cNvPr id="31" name="Rectangle : coins arrondis 30">
            <a:extLst>
              <a:ext uri="{FF2B5EF4-FFF2-40B4-BE49-F238E27FC236}">
                <a16:creationId xmlns:a16="http://schemas.microsoft.com/office/drawing/2014/main" id="{68DF42C4-B9EF-43EF-8A33-A89ED0708054}"/>
              </a:ext>
            </a:extLst>
          </p:cNvPr>
          <p:cNvSpPr/>
          <p:nvPr/>
        </p:nvSpPr>
        <p:spPr>
          <a:xfrm>
            <a:off x="5126059" y="1858529"/>
            <a:ext cx="2328609" cy="908643"/>
          </a:xfrm>
          <a:prstGeom prst="roundRect">
            <a:avLst>
              <a:gd name="adj" fmla="val 0"/>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latin typeface="Montserrat" panose="00000500000000000000" pitchFamily="2" charset="0"/>
                <a:cs typeface="Calibri" panose="020F0502020204030204" pitchFamily="34" charset="0"/>
              </a:rPr>
              <a:t>Mineur non-accompagné</a:t>
            </a:r>
          </a:p>
        </p:txBody>
      </p:sp>
      <p:sp>
        <p:nvSpPr>
          <p:cNvPr id="34" name="Espace réservé du contenu 10">
            <a:extLst>
              <a:ext uri="{FF2B5EF4-FFF2-40B4-BE49-F238E27FC236}">
                <a16:creationId xmlns:a16="http://schemas.microsoft.com/office/drawing/2014/main" id="{32BF5394-615F-4E21-8BE6-4F8C3140232A}"/>
              </a:ext>
            </a:extLst>
          </p:cNvPr>
          <p:cNvSpPr txBox="1">
            <a:spLocks/>
          </p:cNvSpPr>
          <p:nvPr/>
        </p:nvSpPr>
        <p:spPr>
          <a:xfrm>
            <a:off x="4992275" y="3678964"/>
            <a:ext cx="2596176" cy="930167"/>
          </a:xfrm>
          <a:prstGeom prst="rect">
            <a:avLst/>
          </a:prstGeom>
        </p:spPr>
        <p:txBody>
          <a:bodyPr vert="horz" lIns="0" tIns="0" rIns="0" bIns="0" rtlCol="0">
            <a:noAutofit/>
          </a:bodyPr>
          <a:lstStyle>
            <a:lvl1pPr marL="112950" indent="0" algn="l" defTabSz="914400" rtl="0" eaLnBrk="1" latinLnBrk="0" hangingPunct="1">
              <a:lnSpc>
                <a:spcPct val="90000"/>
              </a:lnSpc>
              <a:spcBef>
                <a:spcPts val="1000"/>
              </a:spcBef>
              <a:buClr>
                <a:srgbClr val="0092D2"/>
              </a:buClr>
              <a:buFont typeface="Arial"/>
              <a:buNone/>
              <a:defRPr sz="1400" u="none" kern="1200">
                <a:solidFill>
                  <a:srgbClr val="505150"/>
                </a:solidFill>
                <a:latin typeface="Calibri" panose="020F0502020204030204" pitchFamily="34" charset="0"/>
                <a:ea typeface="+mn-ea"/>
                <a:cs typeface="Calibri" panose="020F0502020204030204" pitchFamily="34" charset="0"/>
              </a:defRPr>
            </a:lvl1pPr>
            <a:lvl2pPr marL="581580" indent="-171450" algn="l" defTabSz="914400" rtl="0" eaLnBrk="1" latinLnBrk="0" hangingPunct="1">
              <a:lnSpc>
                <a:spcPct val="90000"/>
              </a:lnSpc>
              <a:spcBef>
                <a:spcPts val="500"/>
              </a:spcBef>
              <a:buClr>
                <a:srgbClr val="0092D2"/>
              </a:buClr>
              <a:buFont typeface="Arial"/>
              <a:buChar char="•"/>
              <a:defRPr sz="1400" u="none" kern="1200">
                <a:solidFill>
                  <a:srgbClr val="505150"/>
                </a:solidFill>
                <a:latin typeface="Calibri" panose="020F0502020204030204" pitchFamily="34" charset="0"/>
                <a:ea typeface="+mn-ea"/>
                <a:cs typeface="Calibri" panose="020F0502020204030204" pitchFamily="34" charset="0"/>
              </a:defRPr>
            </a:lvl2pPr>
            <a:lvl3pPr marL="947340" indent="-171450" algn="l" defTabSz="914400" rtl="0" eaLnBrk="1" latinLnBrk="0" hangingPunct="1">
              <a:lnSpc>
                <a:spcPct val="90000"/>
              </a:lnSpc>
              <a:spcBef>
                <a:spcPts val="500"/>
              </a:spcBef>
              <a:buClr>
                <a:srgbClr val="0092D2"/>
              </a:buClr>
              <a:buFont typeface="Lucida Grande"/>
              <a:buChar char="-"/>
              <a:defRPr sz="1400" u="none" kern="1200">
                <a:solidFill>
                  <a:srgbClr val="505150"/>
                </a:solidFill>
                <a:latin typeface="Calibri" panose="020F0502020204030204" pitchFamily="34" charset="0"/>
                <a:ea typeface="+mn-ea"/>
                <a:cs typeface="Calibri" panose="020F0502020204030204" pitchFamily="34" charset="0"/>
              </a:defRPr>
            </a:lvl3pPr>
            <a:lvl4pPr marL="1221660" indent="-171450" algn="l" defTabSz="914400" rtl="0" eaLnBrk="1" latinLnBrk="0" hangingPunct="1">
              <a:lnSpc>
                <a:spcPct val="90000"/>
              </a:lnSpc>
              <a:spcBef>
                <a:spcPts val="500"/>
              </a:spcBef>
              <a:buClr>
                <a:srgbClr val="0092D2"/>
              </a:buClr>
              <a:buFont typeface="Lucida Grande"/>
              <a:buChar char="&gt;"/>
              <a:defRPr sz="1400" u="none" kern="1200">
                <a:solidFill>
                  <a:srgbClr val="505150"/>
                </a:solidFill>
                <a:latin typeface="Calibri" panose="020F0502020204030204" pitchFamily="34" charset="0"/>
                <a:ea typeface="+mn-ea"/>
                <a:cs typeface="Calibri" panose="020F0502020204030204" pitchFamily="34" charset="0"/>
              </a:defRPr>
            </a:lvl4pPr>
            <a:lvl5pPr marL="1324530" indent="0" algn="l" defTabSz="914400" rtl="0" eaLnBrk="1" latinLnBrk="0" hangingPunct="1">
              <a:lnSpc>
                <a:spcPct val="90000"/>
              </a:lnSpc>
              <a:spcBef>
                <a:spcPts val="500"/>
              </a:spcBef>
              <a:buClr>
                <a:srgbClr val="0092D2"/>
              </a:buClr>
              <a:buFont typeface="Arial"/>
              <a:buNone/>
              <a:defRPr sz="1400" u="none" kern="1200">
                <a:solidFill>
                  <a:srgbClr val="505150"/>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fontAlgn="ctr">
              <a:lnSpc>
                <a:spcPct val="100000"/>
              </a:lnSpc>
              <a:spcBef>
                <a:spcPts val="0"/>
              </a:spcBef>
              <a:spcAft>
                <a:spcPts val="300"/>
              </a:spcAft>
              <a:buClr>
                <a:srgbClr val="3065A2"/>
              </a:buClr>
              <a:buSzPct val="105000"/>
              <a:buFont typeface="Arial" panose="020B0604020202020204" pitchFamily="34" charset="0"/>
              <a:buChar char="•"/>
            </a:pPr>
            <a:r>
              <a:rPr lang="fr-FR" sz="1300" kern="1500" dirty="0">
                <a:solidFill>
                  <a:schemeClr val="tx2"/>
                </a:solidFill>
                <a:latin typeface="Montserrat" panose="00000500000000000000" pitchFamily="2" charset="0"/>
              </a:rPr>
              <a:t>Enfant âgé de moins de dix-huit ans qui se trouve </a:t>
            </a:r>
            <a:r>
              <a:rPr lang="fr-FR" sz="1300" b="1" kern="1500" dirty="0">
                <a:solidFill>
                  <a:schemeClr val="tx2"/>
                </a:solidFill>
                <a:latin typeface="Montserrat" panose="00000500000000000000" pitchFamily="2" charset="0"/>
              </a:rPr>
              <a:t>en dehors de son pays d’origine sans être accompagné d’un parent </a:t>
            </a:r>
            <a:r>
              <a:rPr lang="fr-FR" sz="1300" kern="1500" dirty="0">
                <a:solidFill>
                  <a:schemeClr val="tx2"/>
                </a:solidFill>
                <a:latin typeface="Montserrat" panose="00000500000000000000" pitchFamily="2" charset="0"/>
              </a:rPr>
              <a:t>ou d’une autre personne exerçant l’autorité parentale</a:t>
            </a:r>
          </a:p>
        </p:txBody>
      </p:sp>
      <p:sp>
        <p:nvSpPr>
          <p:cNvPr id="35" name="Espace réservé du contenu 10">
            <a:extLst>
              <a:ext uri="{FF2B5EF4-FFF2-40B4-BE49-F238E27FC236}">
                <a16:creationId xmlns:a16="http://schemas.microsoft.com/office/drawing/2014/main" id="{3E1FC564-D281-433F-9E97-DB0C8FF3EB7B}"/>
              </a:ext>
            </a:extLst>
          </p:cNvPr>
          <p:cNvSpPr txBox="1">
            <a:spLocks/>
          </p:cNvSpPr>
          <p:nvPr/>
        </p:nvSpPr>
        <p:spPr>
          <a:xfrm>
            <a:off x="8359749" y="3740179"/>
            <a:ext cx="2328609" cy="1057836"/>
          </a:xfrm>
          <a:prstGeom prst="rect">
            <a:avLst/>
          </a:prstGeom>
        </p:spPr>
        <p:txBody>
          <a:bodyPr vert="horz" lIns="0" tIns="0" rIns="0" bIns="0" rtlCol="0">
            <a:noAutofit/>
          </a:bodyPr>
          <a:lstStyle>
            <a:lvl1pPr marL="112950" indent="0" algn="l" defTabSz="914400" rtl="0" eaLnBrk="1" latinLnBrk="0" hangingPunct="1">
              <a:lnSpc>
                <a:spcPct val="90000"/>
              </a:lnSpc>
              <a:spcBef>
                <a:spcPts val="1000"/>
              </a:spcBef>
              <a:buClr>
                <a:srgbClr val="0092D2"/>
              </a:buClr>
              <a:buFont typeface="Arial"/>
              <a:buNone/>
              <a:defRPr sz="1400" u="none" kern="1200">
                <a:solidFill>
                  <a:srgbClr val="505150"/>
                </a:solidFill>
                <a:latin typeface="Calibri" panose="020F0502020204030204" pitchFamily="34" charset="0"/>
                <a:ea typeface="+mn-ea"/>
                <a:cs typeface="Calibri" panose="020F0502020204030204" pitchFamily="34" charset="0"/>
              </a:defRPr>
            </a:lvl1pPr>
            <a:lvl2pPr marL="581580" indent="-171450" algn="l" defTabSz="914400" rtl="0" eaLnBrk="1" latinLnBrk="0" hangingPunct="1">
              <a:lnSpc>
                <a:spcPct val="90000"/>
              </a:lnSpc>
              <a:spcBef>
                <a:spcPts val="500"/>
              </a:spcBef>
              <a:buClr>
                <a:srgbClr val="0092D2"/>
              </a:buClr>
              <a:buFont typeface="Arial"/>
              <a:buChar char="•"/>
              <a:defRPr sz="1400" u="none" kern="1200">
                <a:solidFill>
                  <a:srgbClr val="505150"/>
                </a:solidFill>
                <a:latin typeface="Calibri" panose="020F0502020204030204" pitchFamily="34" charset="0"/>
                <a:ea typeface="+mn-ea"/>
                <a:cs typeface="Calibri" panose="020F0502020204030204" pitchFamily="34" charset="0"/>
              </a:defRPr>
            </a:lvl2pPr>
            <a:lvl3pPr marL="947340" indent="-171450" algn="l" defTabSz="914400" rtl="0" eaLnBrk="1" latinLnBrk="0" hangingPunct="1">
              <a:lnSpc>
                <a:spcPct val="90000"/>
              </a:lnSpc>
              <a:spcBef>
                <a:spcPts val="500"/>
              </a:spcBef>
              <a:buClr>
                <a:srgbClr val="0092D2"/>
              </a:buClr>
              <a:buFont typeface="Lucida Grande"/>
              <a:buChar char="-"/>
              <a:defRPr sz="1400" u="none" kern="1200">
                <a:solidFill>
                  <a:srgbClr val="505150"/>
                </a:solidFill>
                <a:latin typeface="Calibri" panose="020F0502020204030204" pitchFamily="34" charset="0"/>
                <a:ea typeface="+mn-ea"/>
                <a:cs typeface="Calibri" panose="020F0502020204030204" pitchFamily="34" charset="0"/>
              </a:defRPr>
            </a:lvl3pPr>
            <a:lvl4pPr marL="1221660" indent="-171450" algn="l" defTabSz="914400" rtl="0" eaLnBrk="1" latinLnBrk="0" hangingPunct="1">
              <a:lnSpc>
                <a:spcPct val="90000"/>
              </a:lnSpc>
              <a:spcBef>
                <a:spcPts val="500"/>
              </a:spcBef>
              <a:buClr>
                <a:srgbClr val="0092D2"/>
              </a:buClr>
              <a:buFont typeface="Lucida Grande"/>
              <a:buChar char="&gt;"/>
              <a:defRPr sz="1400" u="none" kern="1200">
                <a:solidFill>
                  <a:srgbClr val="505150"/>
                </a:solidFill>
                <a:latin typeface="Calibri" panose="020F0502020204030204" pitchFamily="34" charset="0"/>
                <a:ea typeface="+mn-ea"/>
                <a:cs typeface="Calibri" panose="020F0502020204030204" pitchFamily="34" charset="0"/>
              </a:defRPr>
            </a:lvl4pPr>
            <a:lvl5pPr marL="1324530" indent="0" algn="l" defTabSz="914400" rtl="0" eaLnBrk="1" latinLnBrk="0" hangingPunct="1">
              <a:lnSpc>
                <a:spcPct val="90000"/>
              </a:lnSpc>
              <a:spcBef>
                <a:spcPts val="500"/>
              </a:spcBef>
              <a:buClr>
                <a:srgbClr val="0092D2"/>
              </a:buClr>
              <a:buFont typeface="Arial"/>
              <a:buNone/>
              <a:defRPr sz="1400" u="none" kern="1200">
                <a:solidFill>
                  <a:srgbClr val="505150"/>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fontAlgn="ctr">
              <a:lnSpc>
                <a:spcPct val="100000"/>
              </a:lnSpc>
              <a:spcBef>
                <a:spcPts val="0"/>
              </a:spcBef>
              <a:buFont typeface="Arial" panose="020B0604020202020204" pitchFamily="34" charset="0"/>
              <a:buChar char="•"/>
            </a:pPr>
            <a:r>
              <a:rPr lang="fr-FR" sz="1300" b="1" dirty="0">
                <a:solidFill>
                  <a:schemeClr val="tx2"/>
                </a:solidFill>
                <a:latin typeface="Montserrat" panose="00000500000000000000" pitchFamily="2" charset="0"/>
              </a:rPr>
              <a:t>Enfants placés sous l’autorité de l’état : </a:t>
            </a:r>
            <a:r>
              <a:rPr lang="fr-FR" sz="1300" dirty="0">
                <a:solidFill>
                  <a:schemeClr val="tx2"/>
                </a:solidFill>
                <a:latin typeface="Montserrat" panose="00000500000000000000" pitchFamily="2" charset="0"/>
              </a:rPr>
              <a:t>40% ont fait l’objet d’une déclaration judiciaire de « délaissement » ; 33% sont nés sans filiation ; 10% sont orphelins ; 17% autre. </a:t>
            </a:r>
          </a:p>
        </p:txBody>
      </p:sp>
      <p:sp>
        <p:nvSpPr>
          <p:cNvPr id="2" name="ZoneTexte 1">
            <a:extLst>
              <a:ext uri="{FF2B5EF4-FFF2-40B4-BE49-F238E27FC236}">
                <a16:creationId xmlns:a16="http://schemas.microsoft.com/office/drawing/2014/main" id="{8E280D89-2A76-B913-A619-8177E9828965}"/>
              </a:ext>
            </a:extLst>
          </p:cNvPr>
          <p:cNvSpPr txBox="1"/>
          <p:nvPr/>
        </p:nvSpPr>
        <p:spPr>
          <a:xfrm>
            <a:off x="0" y="7042102"/>
            <a:ext cx="8904651" cy="400110"/>
          </a:xfrm>
          <a:prstGeom prst="rect">
            <a:avLst/>
          </a:prstGeom>
          <a:noFill/>
        </p:spPr>
        <p:txBody>
          <a:bodyPr wrap="square" rtlCol="0">
            <a:spAutoFit/>
          </a:bodyPr>
          <a:lstStyle/>
          <a:p>
            <a:endParaRPr lang="fr-FR" sz="1000" i="1" dirty="0">
              <a:latin typeface="Montserrat" panose="00000500000000000000" pitchFamily="2" charset="0"/>
              <a:cs typeface="Calibri" panose="020F0502020204030204" pitchFamily="34" charset="0"/>
            </a:endParaRPr>
          </a:p>
          <a:p>
            <a:endParaRPr lang="fr-FR" sz="1000" dirty="0">
              <a:latin typeface="Montserrat" panose="00000500000000000000" pitchFamily="2" charset="0"/>
            </a:endParaRPr>
          </a:p>
        </p:txBody>
      </p:sp>
      <p:sp>
        <p:nvSpPr>
          <p:cNvPr id="4" name="Espace réservé du numéro de diapositive 4">
            <a:extLst>
              <a:ext uri="{FF2B5EF4-FFF2-40B4-BE49-F238E27FC236}">
                <a16:creationId xmlns:a16="http://schemas.microsoft.com/office/drawing/2014/main" id="{079B3EAA-5630-511E-EDDC-56FA7169502D}"/>
              </a:ext>
            </a:extLst>
          </p:cNvPr>
          <p:cNvSpPr txBox="1">
            <a:spLocks/>
          </p:cNvSpPr>
          <p:nvPr/>
        </p:nvSpPr>
        <p:spPr>
          <a:xfrm>
            <a:off x="158525" y="6456364"/>
            <a:ext cx="547687" cy="396875"/>
          </a:xfrm>
          <a:prstGeom prst="bracketPair">
            <a:avLst>
              <a:gd name="adj" fmla="val 17949"/>
            </a:avLst>
          </a:prstGeom>
        </p:spPr>
        <p:txBody>
          <a:bodyPr/>
          <a:lstStyle>
            <a:defPPr>
              <a:defRPr lang="en-US"/>
            </a:defPPr>
            <a:lvl1pPr marL="0" algn="l" defTabSz="457200" rtl="0" eaLnBrk="1" fontAlgn="auto" latinLnBrk="0" hangingPunct="1">
              <a:spcBef>
                <a:spcPts val="0"/>
              </a:spcBef>
              <a:spcAft>
                <a:spcPts val="0"/>
              </a:spcAft>
              <a:defRPr lang="en-US" sz="1100" b="0" i="0" kern="1200">
                <a:solidFill>
                  <a:srgbClr val="17497E"/>
                </a:solidFill>
                <a:latin typeface="Montserrat Medium" panose="00000600000000000000" pitchFamily="2" charset="0"/>
                <a:ea typeface="+mn-ea"/>
                <a:cs typeface="Montserrat Medium" panose="00000600000000000000" pitchFamily="2"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377">
              <a:defRPr/>
            </a:pPr>
            <a:fld id="{6E2D2B3B-882E-40F3-A32F-6DD516915044}" type="slidenum">
              <a:rPr lang="fr-FR">
                <a:solidFill>
                  <a:schemeClr val="accent1"/>
                </a:solidFill>
              </a:rPr>
              <a:pPr defTabSz="914377">
                <a:defRPr/>
              </a:pPr>
              <a:t>5</a:t>
            </a:fld>
            <a:endParaRPr lang="fr-FR" dirty="0">
              <a:solidFill>
                <a:schemeClr val="accent1"/>
              </a:solidFill>
            </a:endParaRPr>
          </a:p>
        </p:txBody>
      </p:sp>
      <p:sp>
        <p:nvSpPr>
          <p:cNvPr id="5" name="Titre 12">
            <a:extLst>
              <a:ext uri="{FF2B5EF4-FFF2-40B4-BE49-F238E27FC236}">
                <a16:creationId xmlns:a16="http://schemas.microsoft.com/office/drawing/2014/main" id="{BCB4501A-6463-3E0A-4849-E04629B78AC8}"/>
              </a:ext>
            </a:extLst>
          </p:cNvPr>
          <p:cNvSpPr>
            <a:spLocks noGrp="1"/>
          </p:cNvSpPr>
          <p:nvPr>
            <p:ph type="title"/>
          </p:nvPr>
        </p:nvSpPr>
        <p:spPr>
          <a:xfrm>
            <a:off x="560561" y="274638"/>
            <a:ext cx="11068493" cy="809877"/>
          </a:xfrm>
        </p:spPr>
        <p:txBody>
          <a:bodyPr vert="horz"/>
          <a:lstStyle/>
          <a:p>
            <a:r>
              <a:rPr lang="fr-FR" sz="1800" dirty="0">
                <a:solidFill>
                  <a:schemeClr val="accent1"/>
                </a:solidFill>
              </a:rPr>
              <a:t>Qu’est ce que l’ASE? </a:t>
            </a:r>
            <a:br>
              <a:rPr lang="fr-FR" sz="2400" dirty="0">
                <a:solidFill>
                  <a:schemeClr val="accent1"/>
                </a:solidFill>
              </a:rPr>
            </a:br>
            <a:r>
              <a:rPr lang="fr-FR" dirty="0"/>
              <a:t>Les 3 causes d’intervention</a:t>
            </a:r>
          </a:p>
        </p:txBody>
      </p:sp>
      <p:sp>
        <p:nvSpPr>
          <p:cNvPr id="6" name="ZoneTexte 5">
            <a:extLst>
              <a:ext uri="{FF2B5EF4-FFF2-40B4-BE49-F238E27FC236}">
                <a16:creationId xmlns:a16="http://schemas.microsoft.com/office/drawing/2014/main" id="{CEFB0035-5C2F-B3E0-F2E6-1A71115DA463}"/>
              </a:ext>
            </a:extLst>
          </p:cNvPr>
          <p:cNvSpPr txBox="1"/>
          <p:nvPr/>
        </p:nvSpPr>
        <p:spPr>
          <a:xfrm>
            <a:off x="1212598" y="3007715"/>
            <a:ext cx="2869950" cy="523220"/>
          </a:xfrm>
          <a:prstGeom prst="rect">
            <a:avLst/>
          </a:prstGeom>
          <a:noFill/>
        </p:spPr>
        <p:txBody>
          <a:bodyPr wrap="square">
            <a:spAutoFit/>
          </a:bodyPr>
          <a:lstStyle/>
          <a:p>
            <a:pPr marL="342891" fontAlgn="ctr">
              <a:lnSpc>
                <a:spcPct val="100000"/>
              </a:lnSpc>
              <a:spcBef>
                <a:spcPts val="0"/>
              </a:spcBef>
              <a:spcAft>
                <a:spcPts val="300"/>
              </a:spcAft>
              <a:buClr>
                <a:srgbClr val="3065A2"/>
              </a:buClr>
              <a:buSzPct val="105000"/>
            </a:pPr>
            <a:r>
              <a:rPr lang="fr-FR" sz="1400" b="1" dirty="0">
                <a:solidFill>
                  <a:schemeClr val="accent3"/>
                </a:solidFill>
                <a:latin typeface="Montserrat" panose="00000500000000000000" pitchFamily="2" charset="0"/>
              </a:rPr>
              <a:t>70% à 80 % des enfants </a:t>
            </a:r>
            <a:r>
              <a:rPr lang="fr-FR" sz="1400" dirty="0">
                <a:solidFill>
                  <a:schemeClr val="accent3"/>
                </a:solidFill>
                <a:latin typeface="Montserrat" panose="00000500000000000000" pitchFamily="2" charset="0"/>
              </a:rPr>
              <a:t>pris en charge par l’ASE</a:t>
            </a:r>
          </a:p>
        </p:txBody>
      </p:sp>
      <p:sp>
        <p:nvSpPr>
          <p:cNvPr id="8" name="ZoneTexte 7">
            <a:extLst>
              <a:ext uri="{FF2B5EF4-FFF2-40B4-BE49-F238E27FC236}">
                <a16:creationId xmlns:a16="http://schemas.microsoft.com/office/drawing/2014/main" id="{A6325361-F4C1-0FC0-551B-7CFC3E403351}"/>
              </a:ext>
            </a:extLst>
          </p:cNvPr>
          <p:cNvSpPr txBox="1"/>
          <p:nvPr/>
        </p:nvSpPr>
        <p:spPr>
          <a:xfrm>
            <a:off x="4592358" y="3007715"/>
            <a:ext cx="2728526" cy="523220"/>
          </a:xfrm>
          <a:prstGeom prst="rect">
            <a:avLst/>
          </a:prstGeom>
          <a:noFill/>
        </p:spPr>
        <p:txBody>
          <a:bodyPr wrap="square">
            <a:spAutoFit/>
          </a:bodyPr>
          <a:lstStyle>
            <a:defPPr>
              <a:defRPr lang="fr-FR"/>
            </a:defPPr>
            <a:lvl1pPr marL="342891" algn="just" fontAlgn="ctr">
              <a:lnSpc>
                <a:spcPct val="100000"/>
              </a:lnSpc>
              <a:spcBef>
                <a:spcPts val="0"/>
              </a:spcBef>
              <a:spcAft>
                <a:spcPts val="300"/>
              </a:spcAft>
              <a:buClr>
                <a:srgbClr val="3065A2"/>
              </a:buClr>
              <a:buSzPct val="105000"/>
              <a:defRPr sz="1400" b="1">
                <a:solidFill>
                  <a:schemeClr val="accent3"/>
                </a:solidFill>
                <a:latin typeface="Montserrat" panose="00000500000000000000" pitchFamily="2" charset="0"/>
              </a:defRPr>
            </a:lvl1pPr>
          </a:lstStyle>
          <a:p>
            <a:pPr algn="l"/>
            <a:r>
              <a:rPr lang="fr-FR" dirty="0"/>
              <a:t>17% des mineurs </a:t>
            </a:r>
            <a:r>
              <a:rPr lang="fr-FR" b="0" dirty="0"/>
              <a:t>accueillis à l’ASE fin 2022</a:t>
            </a:r>
          </a:p>
        </p:txBody>
      </p:sp>
      <p:sp>
        <p:nvSpPr>
          <p:cNvPr id="10" name="ZoneTexte 9">
            <a:extLst>
              <a:ext uri="{FF2B5EF4-FFF2-40B4-BE49-F238E27FC236}">
                <a16:creationId xmlns:a16="http://schemas.microsoft.com/office/drawing/2014/main" id="{950D26F5-21AF-C751-AAE2-10180DCB529F}"/>
              </a:ext>
            </a:extLst>
          </p:cNvPr>
          <p:cNvSpPr txBox="1"/>
          <p:nvPr/>
        </p:nvSpPr>
        <p:spPr>
          <a:xfrm>
            <a:off x="8359749" y="3007715"/>
            <a:ext cx="2328609" cy="461665"/>
          </a:xfrm>
          <a:prstGeom prst="rect">
            <a:avLst/>
          </a:prstGeom>
          <a:noFill/>
        </p:spPr>
        <p:txBody>
          <a:bodyPr wrap="square">
            <a:spAutoFit/>
          </a:bodyPr>
          <a:lstStyle>
            <a:defPPr>
              <a:defRPr lang="fr-FR"/>
            </a:defPPr>
            <a:lvl1pPr marL="342891" algn="just" fontAlgn="ctr">
              <a:lnSpc>
                <a:spcPct val="100000"/>
              </a:lnSpc>
              <a:spcBef>
                <a:spcPts val="0"/>
              </a:spcBef>
              <a:spcAft>
                <a:spcPts val="300"/>
              </a:spcAft>
              <a:buClr>
                <a:srgbClr val="3065A2"/>
              </a:buClr>
              <a:buSzPct val="105000"/>
              <a:defRPr sz="1400" b="1">
                <a:solidFill>
                  <a:schemeClr val="accent3"/>
                </a:solidFill>
                <a:latin typeface="Montserrat" panose="00000500000000000000" pitchFamily="2" charset="0"/>
              </a:defRPr>
            </a:lvl1pPr>
          </a:lstStyle>
          <a:p>
            <a:pPr marL="0" algn="l"/>
            <a:r>
              <a:rPr lang="fr-FR" sz="1200" dirty="0"/>
              <a:t>1% des enfants </a:t>
            </a:r>
            <a:r>
              <a:rPr lang="fr-FR" sz="1200" b="0" dirty="0"/>
              <a:t>pris en charge par l’ASE </a:t>
            </a:r>
          </a:p>
        </p:txBody>
      </p:sp>
      <p:sp>
        <p:nvSpPr>
          <p:cNvPr id="11" name="TextBox 84">
            <a:extLst>
              <a:ext uri="{FF2B5EF4-FFF2-40B4-BE49-F238E27FC236}">
                <a16:creationId xmlns:a16="http://schemas.microsoft.com/office/drawing/2014/main" id="{E0DB3F48-990C-DFD2-0968-EC893E0969A6}"/>
              </a:ext>
            </a:extLst>
          </p:cNvPr>
          <p:cNvSpPr txBox="1"/>
          <p:nvPr/>
        </p:nvSpPr>
        <p:spPr>
          <a:xfrm>
            <a:off x="1709071" y="5636857"/>
            <a:ext cx="1877004" cy="241414"/>
          </a:xfrm>
          <a:prstGeom prst="rect">
            <a:avLst/>
          </a:prstGeom>
          <a:noFill/>
        </p:spPr>
        <p:txBody>
          <a:bodyPr wrap="square" lIns="36000" tIns="0" rIns="36000" bIns="0" rtlCol="0" anchor="b">
            <a:noAutofit/>
          </a:bodyPr>
          <a:lstStyle/>
          <a:p>
            <a:pPr algn="ctr">
              <a:spcAft>
                <a:spcPts val="600"/>
              </a:spcAft>
            </a:pPr>
            <a:r>
              <a:rPr lang="fr-FR" sz="1000" i="1" dirty="0">
                <a:solidFill>
                  <a:schemeClr val="accent1"/>
                </a:solidFill>
                <a:latin typeface="Montserrat" panose="00000500000000000000" pitchFamily="2" charset="0"/>
              </a:rPr>
              <a:t>Focus de ce document</a:t>
            </a:r>
          </a:p>
        </p:txBody>
      </p:sp>
      <p:sp>
        <p:nvSpPr>
          <p:cNvPr id="3" name="TextBox 84">
            <a:extLst>
              <a:ext uri="{FF2B5EF4-FFF2-40B4-BE49-F238E27FC236}">
                <a16:creationId xmlns:a16="http://schemas.microsoft.com/office/drawing/2014/main" id="{580FC2D8-E379-2447-8CF3-9167787CDAAD}"/>
              </a:ext>
            </a:extLst>
          </p:cNvPr>
          <p:cNvSpPr txBox="1"/>
          <p:nvPr/>
        </p:nvSpPr>
        <p:spPr>
          <a:xfrm>
            <a:off x="5351861" y="5645967"/>
            <a:ext cx="1877004" cy="241414"/>
          </a:xfrm>
          <a:prstGeom prst="rect">
            <a:avLst/>
          </a:prstGeom>
          <a:noFill/>
        </p:spPr>
        <p:txBody>
          <a:bodyPr wrap="square" lIns="36000" tIns="0" rIns="36000" bIns="0" rtlCol="0" anchor="b">
            <a:noAutofit/>
          </a:bodyPr>
          <a:lstStyle/>
          <a:p>
            <a:pPr algn="ctr">
              <a:spcAft>
                <a:spcPts val="600"/>
              </a:spcAft>
            </a:pPr>
            <a:r>
              <a:rPr lang="fr-FR" sz="1000" i="1" dirty="0">
                <a:solidFill>
                  <a:schemeClr val="accent1"/>
                </a:solidFill>
                <a:latin typeface="Montserrat" panose="00000500000000000000" pitchFamily="2" charset="0"/>
              </a:rPr>
              <a:t>Zoom rapide en fin de section</a:t>
            </a:r>
          </a:p>
        </p:txBody>
      </p:sp>
      <p:sp>
        <p:nvSpPr>
          <p:cNvPr id="13" name="ZoneTexte 49">
            <a:extLst>
              <a:ext uri="{FF2B5EF4-FFF2-40B4-BE49-F238E27FC236}">
                <a16:creationId xmlns:a16="http://schemas.microsoft.com/office/drawing/2014/main" id="{62810954-6432-EDB6-2A5C-D4D80B87A53F}"/>
              </a:ext>
            </a:extLst>
          </p:cNvPr>
          <p:cNvSpPr txBox="1"/>
          <p:nvPr/>
        </p:nvSpPr>
        <p:spPr>
          <a:xfrm>
            <a:off x="550863" y="6100637"/>
            <a:ext cx="11708451" cy="307777"/>
          </a:xfrm>
          <a:prstGeom prst="rect">
            <a:avLst/>
          </a:prstGeom>
          <a:noFill/>
        </p:spPr>
        <p:txBody>
          <a:bodyPr wrap="square" lIns="0" tIns="0" rIns="0" bIns="0" rtlCol="0">
            <a:spAutoFit/>
          </a:bodyPr>
          <a:lstStyle/>
          <a:p>
            <a:pPr>
              <a:spcAft>
                <a:spcPts val="1200"/>
              </a:spcAft>
            </a:pPr>
            <a:r>
              <a:rPr lang="fr-FR" sz="1000" i="1" dirty="0">
                <a:latin typeface="Montserrat" panose="00000500000000000000" pitchFamily="2" charset="0"/>
                <a:cs typeface="Calibri" panose="020F0502020204030204" pitchFamily="34" charset="0"/>
              </a:rPr>
              <a:t>Source : L’Aide Sociale à l’Enfance, Les Dossiers de la Drees, Edition 2024, n°119 ; 7</a:t>
            </a:r>
            <a:r>
              <a:rPr lang="fr-FR" sz="1000" i="1" baseline="30000" dirty="0">
                <a:latin typeface="Montserrat" panose="00000500000000000000" pitchFamily="2" charset="0"/>
                <a:cs typeface="Calibri" panose="020F0502020204030204" pitchFamily="34" charset="0"/>
              </a:rPr>
              <a:t>ème</a:t>
            </a:r>
            <a:r>
              <a:rPr lang="fr-FR" sz="1000" i="1" dirty="0">
                <a:latin typeface="Montserrat" panose="00000500000000000000" pitchFamily="2" charset="0"/>
                <a:cs typeface="Calibri" panose="020F0502020204030204" pitchFamily="34" charset="0"/>
              </a:rPr>
              <a:t> rapport annuel de l’observatoire national de l’enfance en danger (ONED), mars 2012; Rapport du groupe « indicateurs sociaux départementaux », Conseil National de l’information statistique, décembre 2009</a:t>
            </a:r>
            <a:endParaRPr lang="fr-FR" sz="10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16498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6C675C-5FF8-F9D2-957D-23E84F2568ED}"/>
              </a:ext>
            </a:extLst>
          </p:cNvPr>
          <p:cNvSpPr/>
          <p:nvPr/>
        </p:nvSpPr>
        <p:spPr>
          <a:xfrm>
            <a:off x="1714790" y="3233926"/>
            <a:ext cx="9274629" cy="641984"/>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8" name="Objet 7" hidden="1">
            <a:extLst>
              <a:ext uri="{FF2B5EF4-FFF2-40B4-BE49-F238E27FC236}">
                <a16:creationId xmlns:a16="http://schemas.microsoft.com/office/drawing/2014/main" id="{6DA26C88-18F8-40EC-9DB7-97FF76D3243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e think-cell" r:id="rId4" imgW="395" imgH="396" progId="TCLayout.ActiveDocument.1">
                  <p:embed/>
                </p:oleObj>
              </mc:Choice>
              <mc:Fallback>
                <p:oleObj name="Diapositive think-cell" r:id="rId4" imgW="395" imgH="396" progId="TCLayout.ActiveDocument.1">
                  <p:embed/>
                  <p:pic>
                    <p:nvPicPr>
                      <p:cNvPr id="8" name="Objet 7" hidden="1">
                        <a:extLst>
                          <a:ext uri="{FF2B5EF4-FFF2-40B4-BE49-F238E27FC236}">
                            <a16:creationId xmlns:a16="http://schemas.microsoft.com/office/drawing/2014/main" id="{6DA26C88-18F8-40EC-9DB7-97FF76D3243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1" name="TrackerNumBlue">
            <a:extLst>
              <a:ext uri="{FF2B5EF4-FFF2-40B4-BE49-F238E27FC236}">
                <a16:creationId xmlns:a16="http://schemas.microsoft.com/office/drawing/2014/main" id="{D2FBB71E-78BD-45FC-AB29-F2E8681CACF2}"/>
              </a:ext>
            </a:extLst>
          </p:cNvPr>
          <p:cNvSpPr/>
          <p:nvPr/>
        </p:nvSpPr>
        <p:spPr>
          <a:xfrm>
            <a:off x="1202581" y="2340945"/>
            <a:ext cx="374323" cy="372888"/>
          </a:xfrm>
          <a:prstGeom prst="ellipse">
            <a:avLst/>
          </a:prstGeom>
          <a:solidFill>
            <a:schemeClr val="accent1"/>
          </a:solidFill>
          <a:ln w="6350" cap="sq"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0" tIns="0" rIns="0" bIns="0" numCol="1" spcCol="0" rtlCol="0" fromWordArt="0" anchor="ctr" anchorCtr="1"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300"/>
              </a:spcBef>
              <a:spcAft>
                <a:spcPts val="300"/>
              </a:spcAft>
              <a:buClrTx/>
              <a:buSzTx/>
              <a:buFontTx/>
              <a:buNone/>
              <a:tabLst/>
              <a:defRPr/>
            </a:pPr>
            <a:r>
              <a:rPr lang="fr-CH" sz="1600" b="1" dirty="0">
                <a:solidFill>
                  <a:srgbClr val="FFFFFF"/>
                </a:solidFill>
                <a:latin typeface="Montserrat" panose="00000500000000000000" pitchFamily="2" charset="0"/>
              </a:rPr>
              <a:t>1</a:t>
            </a:r>
            <a:endParaRPr kumimoji="0" lang="fr-CH" sz="1600" b="1" i="0" u="none" strike="noStrike" kern="1200" cap="none" spc="0" normalizeH="0" baseline="0" noProof="0" dirty="0">
              <a:ln>
                <a:noFill/>
              </a:ln>
              <a:solidFill>
                <a:srgbClr val="FFFFFF"/>
              </a:solidFill>
              <a:effectLst/>
              <a:uLnTx/>
              <a:uFillTx/>
              <a:latin typeface="Montserrat" panose="00000500000000000000" pitchFamily="2" charset="0"/>
            </a:endParaRPr>
          </a:p>
        </p:txBody>
      </p:sp>
      <p:pic>
        <p:nvPicPr>
          <p:cNvPr id="23" name="CustomIcon">
            <a:extLst>
              <a:ext uri="{FF2B5EF4-FFF2-40B4-BE49-F238E27FC236}">
                <a16:creationId xmlns:a16="http://schemas.microsoft.com/office/drawing/2014/main" id="{4ABD443D-3BAB-4046-8563-DF5695411B05}"/>
              </a:ext>
            </a:extLst>
          </p:cNvPr>
          <p:cNvPicPr>
            <a:picLocks/>
          </p:cNvPicPr>
          <p:nvPr/>
        </p:nvPicPr>
        <p:blipFill>
          <a:blip r:embed="rId6">
            <a:extLst>
              <a:ext uri="{96DAC541-7B7A-43D3-8B79-37D633B846F1}">
                <asvg:svgBlip xmlns:asvg="http://schemas.microsoft.com/office/drawing/2016/SVG/main" r:embed="rId7"/>
              </a:ext>
            </a:extLst>
          </a:blip>
          <a:stretch>
            <a:fillRect/>
          </a:stretch>
        </p:blipFill>
        <p:spPr>
          <a:xfrm>
            <a:off x="1742689" y="2126335"/>
            <a:ext cx="609600" cy="609600"/>
          </a:xfrm>
          <a:prstGeom prst="rect">
            <a:avLst/>
          </a:prstGeom>
        </p:spPr>
      </p:pic>
      <p:sp>
        <p:nvSpPr>
          <p:cNvPr id="18" name="TrackerNumBlue">
            <a:extLst>
              <a:ext uri="{FF2B5EF4-FFF2-40B4-BE49-F238E27FC236}">
                <a16:creationId xmlns:a16="http://schemas.microsoft.com/office/drawing/2014/main" id="{9A5175D1-E5F5-43A0-ADFB-91637A0AB164}"/>
              </a:ext>
            </a:extLst>
          </p:cNvPr>
          <p:cNvSpPr/>
          <p:nvPr/>
        </p:nvSpPr>
        <p:spPr>
          <a:xfrm>
            <a:off x="1202581" y="3381056"/>
            <a:ext cx="374323" cy="372888"/>
          </a:xfrm>
          <a:prstGeom prst="ellipse">
            <a:avLst/>
          </a:prstGeom>
          <a:solidFill>
            <a:schemeClr val="accent1"/>
          </a:solidFill>
          <a:ln w="6350" cap="sq"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0" tIns="0" rIns="0" bIns="0" numCol="1" spcCol="0" rtlCol="0" fromWordArt="0" anchor="ctr" anchorCtr="1"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300"/>
              </a:spcBef>
              <a:spcAft>
                <a:spcPts val="300"/>
              </a:spcAft>
              <a:buClrTx/>
              <a:buSzTx/>
              <a:buFontTx/>
              <a:buNone/>
              <a:tabLst/>
              <a:defRPr/>
            </a:pPr>
            <a:r>
              <a:rPr lang="fr-CH" sz="1600" b="1" dirty="0">
                <a:solidFill>
                  <a:srgbClr val="FFFFFF"/>
                </a:solidFill>
                <a:latin typeface="Montserrat" panose="00000500000000000000" pitchFamily="2" charset="0"/>
              </a:rPr>
              <a:t>2</a:t>
            </a:r>
            <a:endParaRPr kumimoji="0" lang="fr-CH" sz="1600" b="1" i="0" u="none" strike="noStrike" kern="1200" cap="none" spc="0" normalizeH="0" baseline="0" noProof="0" dirty="0">
              <a:ln>
                <a:noFill/>
              </a:ln>
              <a:solidFill>
                <a:srgbClr val="FFFFFF"/>
              </a:solidFill>
              <a:effectLst/>
              <a:uLnTx/>
              <a:uFillTx/>
              <a:latin typeface="Montserrat" panose="00000500000000000000" pitchFamily="2" charset="0"/>
            </a:endParaRPr>
          </a:p>
        </p:txBody>
      </p:sp>
      <p:pic>
        <p:nvPicPr>
          <p:cNvPr id="29" name="CustomIcon">
            <a:extLst>
              <a:ext uri="{FF2B5EF4-FFF2-40B4-BE49-F238E27FC236}">
                <a16:creationId xmlns:a16="http://schemas.microsoft.com/office/drawing/2014/main" id="{7F57EAF7-8C95-4C9A-BFF9-90ABFD7989D0}"/>
              </a:ext>
            </a:extLst>
          </p:cNvPr>
          <p:cNvPicPr>
            <a:picLocks/>
          </p:cNvPicPr>
          <p:nvPr/>
        </p:nvPicPr>
        <p:blipFill>
          <a:blip r:embed="rId8">
            <a:extLst>
              <a:ext uri="{96DAC541-7B7A-43D3-8B79-37D633B846F1}">
                <asvg:svgBlip xmlns:asvg="http://schemas.microsoft.com/office/drawing/2016/SVG/main" r:embed="rId9"/>
              </a:ext>
            </a:extLst>
          </a:blip>
          <a:stretch>
            <a:fillRect/>
          </a:stretch>
        </p:blipFill>
        <p:spPr>
          <a:xfrm>
            <a:off x="1742689" y="3262700"/>
            <a:ext cx="609600" cy="609600"/>
          </a:xfrm>
          <a:prstGeom prst="rect">
            <a:avLst/>
          </a:prstGeom>
        </p:spPr>
      </p:pic>
      <p:sp>
        <p:nvSpPr>
          <p:cNvPr id="22" name="TextBox 13">
            <a:extLst>
              <a:ext uri="{FF2B5EF4-FFF2-40B4-BE49-F238E27FC236}">
                <a16:creationId xmlns:a16="http://schemas.microsoft.com/office/drawing/2014/main" id="{99E7B74C-1DD2-43E4-978E-B90A1EA30ECD}"/>
              </a:ext>
            </a:extLst>
          </p:cNvPr>
          <p:cNvSpPr txBox="1">
            <a:spLocks/>
          </p:cNvSpPr>
          <p:nvPr/>
        </p:nvSpPr>
        <p:spPr>
          <a:xfrm>
            <a:off x="2598412" y="2388890"/>
            <a:ext cx="6510077" cy="276999"/>
          </a:xfrm>
          <a:prstGeom prst="rect">
            <a:avLst/>
          </a:prstGeom>
        </p:spPr>
        <p:txBody>
          <a:bodyPr vert="horz"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lvl="0" fontAlgn="auto">
              <a:lnSpc>
                <a:spcPct val="100000"/>
              </a:lnSpc>
              <a:spcAft>
                <a:spcPts val="1000"/>
              </a:spcAft>
              <a:buClr>
                <a:srgbClr val="000000"/>
              </a:buClr>
              <a:buSzPct val="100000"/>
              <a:buFont typeface="Segoe UI" panose="020B0502040204020203" pitchFamily="34" charset="0"/>
              <a:buChar char="​"/>
              <a:tabLst/>
              <a:defRPr/>
            </a:pPr>
            <a:r>
              <a:rPr lang="fr-CH" b="1" cap="small" dirty="0">
                <a:solidFill>
                  <a:schemeClr val="accent1"/>
                </a:solidFill>
                <a:latin typeface="Montserrat" panose="00000500000000000000" pitchFamily="2" charset="0"/>
              </a:rPr>
              <a:t>Qu’est-ce que l’ASE ?</a:t>
            </a:r>
          </a:p>
        </p:txBody>
      </p:sp>
      <p:sp>
        <p:nvSpPr>
          <p:cNvPr id="19" name="TextBox 14">
            <a:extLst>
              <a:ext uri="{FF2B5EF4-FFF2-40B4-BE49-F238E27FC236}">
                <a16:creationId xmlns:a16="http://schemas.microsoft.com/office/drawing/2014/main" id="{9665A7CD-D738-43BD-B4F2-5FA509AFC17F}"/>
              </a:ext>
            </a:extLst>
          </p:cNvPr>
          <p:cNvSpPr txBox="1">
            <a:spLocks/>
          </p:cNvSpPr>
          <p:nvPr/>
        </p:nvSpPr>
        <p:spPr>
          <a:xfrm>
            <a:off x="2598412" y="3429000"/>
            <a:ext cx="6510077" cy="276999"/>
          </a:xfrm>
          <a:prstGeom prst="rect">
            <a:avLst/>
          </a:prstGeom>
        </p:spPr>
        <p:txBody>
          <a:bodyPr vert="horz"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buSzPts val="1800"/>
              <a:buFont typeface="Segoe UI" panose="020B0502040204020203" pitchFamily="34" charset="0"/>
              <a:buChar char="​"/>
            </a:pPr>
            <a:r>
              <a:rPr lang="fr-FR" b="1" cap="small" dirty="0">
                <a:solidFill>
                  <a:schemeClr val="accent1"/>
                </a:solidFill>
                <a:latin typeface="Montserrat" panose="00000500000000000000" pitchFamily="2" charset="0"/>
              </a:rPr>
              <a:t>Parcours d’un enfant de 0 à 18 ans</a:t>
            </a:r>
            <a:endParaRPr lang="fr-FR" cap="small" dirty="0">
              <a:solidFill>
                <a:schemeClr val="accent1"/>
              </a:solidFill>
              <a:latin typeface="Montserrat" panose="00000500000000000000" pitchFamily="2" charset="0"/>
            </a:endParaRPr>
          </a:p>
        </p:txBody>
      </p:sp>
      <p:sp>
        <p:nvSpPr>
          <p:cNvPr id="4" name="TrackerNumBlue">
            <a:extLst>
              <a:ext uri="{FF2B5EF4-FFF2-40B4-BE49-F238E27FC236}">
                <a16:creationId xmlns:a16="http://schemas.microsoft.com/office/drawing/2014/main" id="{6B6717E7-88C4-B6BA-C1FB-705748DB37D8}"/>
              </a:ext>
            </a:extLst>
          </p:cNvPr>
          <p:cNvSpPr/>
          <p:nvPr/>
        </p:nvSpPr>
        <p:spPr>
          <a:xfrm>
            <a:off x="1202581" y="4469640"/>
            <a:ext cx="374323" cy="372888"/>
          </a:xfrm>
          <a:prstGeom prst="ellipse">
            <a:avLst/>
          </a:prstGeom>
          <a:solidFill>
            <a:schemeClr val="accent1"/>
          </a:solidFill>
          <a:ln w="6350" cap="sq"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0" tIns="0" rIns="0" bIns="0" numCol="1" spcCol="0" rtlCol="0" fromWordArt="0" anchor="ctr" anchorCtr="1"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300"/>
              </a:spcBef>
              <a:spcAft>
                <a:spcPts val="300"/>
              </a:spcAft>
              <a:buClrTx/>
              <a:buSzTx/>
              <a:buFontTx/>
              <a:buNone/>
              <a:tabLst/>
              <a:defRPr/>
            </a:pPr>
            <a:r>
              <a:rPr lang="fr-CH" sz="1600" b="1" dirty="0">
                <a:solidFill>
                  <a:srgbClr val="FFFFFF"/>
                </a:solidFill>
                <a:latin typeface="Montserrat" panose="00000500000000000000" pitchFamily="2" charset="0"/>
              </a:rPr>
              <a:t>3</a:t>
            </a:r>
            <a:endParaRPr kumimoji="0" lang="fr-CH" sz="1600" b="1" i="0" u="none" strike="noStrike" kern="1200" cap="none" spc="0" normalizeH="0" baseline="0" noProof="0" dirty="0">
              <a:ln>
                <a:noFill/>
              </a:ln>
              <a:solidFill>
                <a:srgbClr val="FFFFFF"/>
              </a:solidFill>
              <a:effectLst/>
              <a:uLnTx/>
              <a:uFillTx/>
              <a:latin typeface="Montserrat" panose="00000500000000000000" pitchFamily="2" charset="0"/>
            </a:endParaRPr>
          </a:p>
        </p:txBody>
      </p:sp>
      <p:pic>
        <p:nvPicPr>
          <p:cNvPr id="24" name="CustomIcon">
            <a:extLst>
              <a:ext uri="{FF2B5EF4-FFF2-40B4-BE49-F238E27FC236}">
                <a16:creationId xmlns:a16="http://schemas.microsoft.com/office/drawing/2014/main" id="{6BA6D198-8B9E-A0EF-CB4E-BFD3F36180C9}"/>
              </a:ext>
            </a:extLst>
          </p:cNvPr>
          <p:cNvPicPr>
            <a:picLocks noChangeAspect="1"/>
          </p:cNvPicPr>
          <p:nvPr>
            <p:custDataLst>
              <p:tags r:id="rId2"/>
            </p:custDataLst>
          </p:nvPr>
        </p:nvPicPr>
        <p:blipFill>
          <a:blip r:embed="rId10">
            <a:extLst>
              <a:ext uri="{96DAC541-7B7A-43D3-8B79-37D633B846F1}">
                <asvg:svgBlip xmlns:asvg="http://schemas.microsoft.com/office/drawing/2016/SVG/main" r:embed="rId11"/>
              </a:ext>
            </a:extLst>
          </a:blip>
          <a:stretch>
            <a:fillRect/>
          </a:stretch>
        </p:blipFill>
        <p:spPr>
          <a:xfrm>
            <a:off x="1764007" y="4372601"/>
            <a:ext cx="566964" cy="566964"/>
          </a:xfrm>
          <a:prstGeom prst="rect">
            <a:avLst/>
          </a:prstGeom>
        </p:spPr>
      </p:pic>
      <p:sp>
        <p:nvSpPr>
          <p:cNvPr id="10" name="Titre 12">
            <a:extLst>
              <a:ext uri="{FF2B5EF4-FFF2-40B4-BE49-F238E27FC236}">
                <a16:creationId xmlns:a16="http://schemas.microsoft.com/office/drawing/2014/main" id="{523B35DF-9D21-7167-57BF-E3AA1A5729DD}"/>
              </a:ext>
            </a:extLst>
          </p:cNvPr>
          <p:cNvSpPr>
            <a:spLocks noGrp="1"/>
          </p:cNvSpPr>
          <p:nvPr>
            <p:ph type="title"/>
          </p:nvPr>
        </p:nvSpPr>
        <p:spPr>
          <a:xfrm>
            <a:off x="560561" y="274638"/>
            <a:ext cx="11068493" cy="809877"/>
          </a:xfrm>
        </p:spPr>
        <p:txBody>
          <a:bodyPr vert="horz"/>
          <a:lstStyle/>
          <a:p>
            <a:r>
              <a:rPr lang="fr-FR" dirty="0"/>
              <a:t>Contenu de ce document</a:t>
            </a:r>
          </a:p>
        </p:txBody>
      </p:sp>
      <p:sp>
        <p:nvSpPr>
          <p:cNvPr id="5" name="TextBox 14">
            <a:extLst>
              <a:ext uri="{FF2B5EF4-FFF2-40B4-BE49-F238E27FC236}">
                <a16:creationId xmlns:a16="http://schemas.microsoft.com/office/drawing/2014/main" id="{D046FF98-3AC6-7616-8474-922309E62548}"/>
              </a:ext>
            </a:extLst>
          </p:cNvPr>
          <p:cNvSpPr txBox="1">
            <a:spLocks/>
          </p:cNvSpPr>
          <p:nvPr/>
        </p:nvSpPr>
        <p:spPr>
          <a:xfrm>
            <a:off x="2598412" y="4517584"/>
            <a:ext cx="8114506" cy="276999"/>
          </a:xfrm>
          <a:prstGeom prst="rect">
            <a:avLst/>
          </a:prstGeom>
        </p:spPr>
        <p:txBody>
          <a:bodyPr vert="horz"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buSzPts val="1800"/>
              <a:buFont typeface="Segoe UI" panose="020B0502040204020203" pitchFamily="34" charset="0"/>
              <a:buChar char="​"/>
            </a:pPr>
            <a:r>
              <a:rPr lang="fr-FR" b="1" cap="small" dirty="0">
                <a:solidFill>
                  <a:schemeClr val="accent1"/>
                </a:solidFill>
                <a:latin typeface="Montserrat" panose="00000500000000000000" pitchFamily="2" charset="0"/>
              </a:rPr>
              <a:t>Les difficultés des sortants de l’ASE : chiffres clé </a:t>
            </a:r>
            <a:endParaRPr lang="fr-FR" cap="small" dirty="0">
              <a:solidFill>
                <a:schemeClr val="accent1"/>
              </a:solidFill>
              <a:latin typeface="Montserrat" panose="00000500000000000000" pitchFamily="2" charset="0"/>
            </a:endParaRPr>
          </a:p>
        </p:txBody>
      </p:sp>
    </p:spTree>
    <p:extLst>
      <p:ext uri="{BB962C8B-B14F-4D97-AF65-F5344CB8AC3E}">
        <p14:creationId xmlns:p14="http://schemas.microsoft.com/office/powerpoint/2010/main" val="1303518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Objet 22" hidden="1">
            <a:extLst>
              <a:ext uri="{FF2B5EF4-FFF2-40B4-BE49-F238E27FC236}">
                <a16:creationId xmlns:a16="http://schemas.microsoft.com/office/drawing/2014/main" id="{B6C60289-87F3-4B81-9F5A-4995066EE0F8}"/>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e think-cell" r:id="rId5" imgW="473" imgH="476" progId="TCLayout.ActiveDocument.1">
                  <p:embed/>
                </p:oleObj>
              </mc:Choice>
              <mc:Fallback>
                <p:oleObj name="Diapositive think-cell" r:id="rId5" imgW="473" imgH="476" progId="TCLayout.ActiveDocument.1">
                  <p:embed/>
                  <p:pic>
                    <p:nvPicPr>
                      <p:cNvPr id="23" name="Objet 22" hidden="1">
                        <a:extLst>
                          <a:ext uri="{FF2B5EF4-FFF2-40B4-BE49-F238E27FC236}">
                            <a16:creationId xmlns:a16="http://schemas.microsoft.com/office/drawing/2014/main" id="{B6C60289-87F3-4B81-9F5A-4995066EE0F8}"/>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2" name="Rectangle 21" hidden="1">
            <a:extLst>
              <a:ext uri="{FF2B5EF4-FFF2-40B4-BE49-F238E27FC236}">
                <a16:creationId xmlns:a16="http://schemas.microsoft.com/office/drawing/2014/main" id="{A05D861A-17FC-433D-B845-612E9D497E4A}"/>
              </a:ext>
            </a:extLst>
          </p:cNvPr>
          <p:cNvSpPr/>
          <p:nvPr>
            <p:custDataLst>
              <p:tags r:id="rId2"/>
            </p:custDataLst>
          </p:nvPr>
        </p:nvSpPr>
        <p:spPr bwMode="auto">
          <a:xfrm>
            <a:off x="0" y="0"/>
            <a:ext cx="158750" cy="158750"/>
          </a:xfrm>
          <a:prstGeom prst="rect">
            <a:avLst/>
          </a:prstGeom>
          <a:solidFill>
            <a:schemeClr val="accent3"/>
          </a:solidFill>
          <a:ln>
            <a:solidFill>
              <a:schemeClr val="accent3"/>
            </a:solidFill>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ts val="1200"/>
              </a:spcBef>
            </a:pPr>
            <a:endParaRPr lang="fr-FR" sz="2000" noProof="0" err="1">
              <a:solidFill>
                <a:schemeClr val="accent1"/>
              </a:solidFill>
              <a:latin typeface="Times" panose="02020603050405020304" pitchFamily="18" charset="0"/>
              <a:ea typeface="+mj-ea"/>
              <a:cs typeface="Times" panose="02020603050405020304" pitchFamily="18" charset="0"/>
              <a:sym typeface="Times" panose="02020603050405020304" pitchFamily="18" charset="0"/>
            </a:endParaRPr>
          </a:p>
        </p:txBody>
      </p:sp>
      <p:sp>
        <p:nvSpPr>
          <p:cNvPr id="2" name="Titre 1">
            <a:extLst>
              <a:ext uri="{FF2B5EF4-FFF2-40B4-BE49-F238E27FC236}">
                <a16:creationId xmlns:a16="http://schemas.microsoft.com/office/drawing/2014/main" id="{B5299940-DCF2-4BB8-81C2-7966D9FAFBF9}"/>
              </a:ext>
            </a:extLst>
          </p:cNvPr>
          <p:cNvSpPr>
            <a:spLocks noGrp="1"/>
          </p:cNvSpPr>
          <p:nvPr>
            <p:ph type="title"/>
          </p:nvPr>
        </p:nvSpPr>
        <p:spPr/>
        <p:txBody>
          <a:bodyPr vert="horz"/>
          <a:lstStyle/>
          <a:p>
            <a:pPr>
              <a:lnSpc>
                <a:spcPct val="110000"/>
              </a:lnSpc>
            </a:pPr>
            <a:r>
              <a:rPr lang="fr-FR" dirty="0"/>
              <a:t>Trois types d’acteurs interviennent auprès d’un enfant dans le cadre de l’ASE</a:t>
            </a:r>
          </a:p>
        </p:txBody>
      </p:sp>
      <p:grpSp>
        <p:nvGrpSpPr>
          <p:cNvPr id="33" name="Groupe 32">
            <a:extLst>
              <a:ext uri="{FF2B5EF4-FFF2-40B4-BE49-F238E27FC236}">
                <a16:creationId xmlns:a16="http://schemas.microsoft.com/office/drawing/2014/main" id="{DF79D6A0-2B03-41EF-85FF-A9CBE7857E17}"/>
              </a:ext>
            </a:extLst>
          </p:cNvPr>
          <p:cNvGrpSpPr/>
          <p:nvPr/>
        </p:nvGrpSpPr>
        <p:grpSpPr>
          <a:xfrm>
            <a:off x="4629458" y="1940765"/>
            <a:ext cx="2941482" cy="2758755"/>
            <a:chOff x="4629458" y="1940765"/>
            <a:chExt cx="2941482" cy="2758755"/>
          </a:xfrm>
        </p:grpSpPr>
        <p:sp>
          <p:nvSpPr>
            <p:cNvPr id="4" name="Oval 3976">
              <a:extLst>
                <a:ext uri="{FF2B5EF4-FFF2-40B4-BE49-F238E27FC236}">
                  <a16:creationId xmlns:a16="http://schemas.microsoft.com/office/drawing/2014/main" id="{D1A86179-467E-4D1F-ACE2-2948A92456DC}"/>
                </a:ext>
              </a:extLst>
            </p:cNvPr>
            <p:cNvSpPr/>
            <p:nvPr/>
          </p:nvSpPr>
          <p:spPr bwMode="ltGray">
            <a:xfrm rot="18000000">
              <a:off x="4973816" y="2311006"/>
              <a:ext cx="930044" cy="950389"/>
            </a:xfrm>
            <a:prstGeom prst="ellipse">
              <a:avLst/>
            </a:prstGeom>
            <a:noFill/>
            <a:ln w="3175" cap="flat" cmpd="sng" algn="ctr">
              <a:solidFill>
                <a:srgbClr val="D5D1C5"/>
              </a:solid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err="1">
                <a:ln>
                  <a:noFill/>
                </a:ln>
                <a:solidFill>
                  <a:srgbClr val="81725E"/>
                </a:solidFill>
                <a:effectLst/>
                <a:uLnTx/>
                <a:uFillTx/>
                <a:latin typeface="Calibri" panose="020F0502020204030204" pitchFamily="34" charset="0"/>
                <a:cs typeface="Calibri" panose="020F0502020204030204" pitchFamily="34" charset="0"/>
              </a:endParaRPr>
            </a:p>
          </p:txBody>
        </p:sp>
        <p:sp>
          <p:nvSpPr>
            <p:cNvPr id="5" name="Oval 3975">
              <a:extLst>
                <a:ext uri="{FF2B5EF4-FFF2-40B4-BE49-F238E27FC236}">
                  <a16:creationId xmlns:a16="http://schemas.microsoft.com/office/drawing/2014/main" id="{5D0A799E-B554-4A60-9D7C-58CD8DDA729D}"/>
                </a:ext>
              </a:extLst>
            </p:cNvPr>
            <p:cNvSpPr/>
            <p:nvPr/>
          </p:nvSpPr>
          <p:spPr bwMode="ltGray">
            <a:xfrm rot="18000000">
              <a:off x="6280956" y="2318659"/>
              <a:ext cx="930044" cy="950389"/>
            </a:xfrm>
            <a:prstGeom prst="ellipse">
              <a:avLst/>
            </a:prstGeom>
            <a:noFill/>
            <a:ln w="3175" cap="flat" cmpd="sng" algn="ctr">
              <a:solidFill>
                <a:srgbClr val="D5D1C5"/>
              </a:solid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err="1">
                <a:ln>
                  <a:noFill/>
                </a:ln>
                <a:solidFill>
                  <a:srgbClr val="81725E"/>
                </a:solidFill>
                <a:effectLst/>
                <a:uLnTx/>
                <a:uFillTx/>
                <a:latin typeface="Calibri" panose="020F0502020204030204" pitchFamily="34" charset="0"/>
                <a:cs typeface="Calibri" panose="020F0502020204030204" pitchFamily="34" charset="0"/>
              </a:endParaRPr>
            </a:p>
          </p:txBody>
        </p:sp>
        <p:sp>
          <p:nvSpPr>
            <p:cNvPr id="6" name="Oval 3974">
              <a:extLst>
                <a:ext uri="{FF2B5EF4-FFF2-40B4-BE49-F238E27FC236}">
                  <a16:creationId xmlns:a16="http://schemas.microsoft.com/office/drawing/2014/main" id="{593F93BB-AE50-4AE3-BF33-DFC6694857E2}"/>
                </a:ext>
              </a:extLst>
            </p:cNvPr>
            <p:cNvSpPr/>
            <p:nvPr/>
          </p:nvSpPr>
          <p:spPr bwMode="ltGray">
            <a:xfrm rot="18000000">
              <a:off x="5637191" y="3433694"/>
              <a:ext cx="930044" cy="950389"/>
            </a:xfrm>
            <a:prstGeom prst="ellipse">
              <a:avLst/>
            </a:prstGeom>
            <a:noFill/>
            <a:ln w="3175" cap="flat" cmpd="sng" algn="ctr">
              <a:solidFill>
                <a:srgbClr val="D5D1C5"/>
              </a:solid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err="1">
                <a:ln>
                  <a:noFill/>
                </a:ln>
                <a:solidFill>
                  <a:srgbClr val="81725E"/>
                </a:solidFill>
                <a:effectLst/>
                <a:uLnTx/>
                <a:uFillTx/>
                <a:latin typeface="Calibri" panose="020F0502020204030204" pitchFamily="34" charset="0"/>
                <a:cs typeface="Calibri" panose="020F0502020204030204" pitchFamily="34" charset="0"/>
              </a:endParaRPr>
            </a:p>
          </p:txBody>
        </p:sp>
        <p:sp>
          <p:nvSpPr>
            <p:cNvPr id="7" name="Freeform 2210">
              <a:extLst>
                <a:ext uri="{FF2B5EF4-FFF2-40B4-BE49-F238E27FC236}">
                  <a16:creationId xmlns:a16="http://schemas.microsoft.com/office/drawing/2014/main" id="{B18B6255-A8E2-484A-9795-9F6A57C9E0F2}"/>
                </a:ext>
              </a:extLst>
            </p:cNvPr>
            <p:cNvSpPr>
              <a:spLocks/>
            </p:cNvSpPr>
            <p:nvPr/>
          </p:nvSpPr>
          <p:spPr bwMode="auto">
            <a:xfrm rot="18000000">
              <a:off x="5335325" y="3142745"/>
              <a:ext cx="1449437" cy="1664114"/>
            </a:xfrm>
            <a:custGeom>
              <a:avLst/>
              <a:gdLst>
                <a:gd name="T0" fmla="*/ 1268 w 1449"/>
                <a:gd name="T1" fmla="*/ 851 h 1628"/>
                <a:gd name="T2" fmla="*/ 1252 w 1449"/>
                <a:gd name="T3" fmla="*/ 939 h 1628"/>
                <a:gd name="T4" fmla="*/ 1220 w 1449"/>
                <a:gd name="T5" fmla="*/ 1020 h 1628"/>
                <a:gd name="T6" fmla="*/ 1174 w 1449"/>
                <a:gd name="T7" fmla="*/ 1093 h 1628"/>
                <a:gd name="T8" fmla="*/ 1116 w 1449"/>
                <a:gd name="T9" fmla="*/ 1155 h 1628"/>
                <a:gd name="T10" fmla="*/ 1046 w 1449"/>
                <a:gd name="T11" fmla="*/ 1206 h 1628"/>
                <a:gd name="T12" fmla="*/ 967 w 1449"/>
                <a:gd name="T13" fmla="*/ 1242 h 1628"/>
                <a:gd name="T14" fmla="*/ 882 w 1449"/>
                <a:gd name="T15" fmla="*/ 1264 h 1628"/>
                <a:gd name="T16" fmla="*/ 814 w 1449"/>
                <a:gd name="T17" fmla="*/ 1269 h 1628"/>
                <a:gd name="T18" fmla="*/ 722 w 1449"/>
                <a:gd name="T19" fmla="*/ 1260 h 1628"/>
                <a:gd name="T20" fmla="*/ 637 w 1449"/>
                <a:gd name="T21" fmla="*/ 1234 h 1628"/>
                <a:gd name="T22" fmla="*/ 560 w 1449"/>
                <a:gd name="T23" fmla="*/ 1192 h 1628"/>
                <a:gd name="T24" fmla="*/ 492 w 1449"/>
                <a:gd name="T25" fmla="*/ 1136 h 1628"/>
                <a:gd name="T26" fmla="*/ 436 w 1449"/>
                <a:gd name="T27" fmla="*/ 1068 h 1628"/>
                <a:gd name="T28" fmla="*/ 394 w 1449"/>
                <a:gd name="T29" fmla="*/ 991 h 1628"/>
                <a:gd name="T30" fmla="*/ 368 w 1449"/>
                <a:gd name="T31" fmla="*/ 906 h 1628"/>
                <a:gd name="T32" fmla="*/ 359 w 1449"/>
                <a:gd name="T33" fmla="*/ 814 h 1628"/>
                <a:gd name="T34" fmla="*/ 364 w 1449"/>
                <a:gd name="T35" fmla="*/ 745 h 1628"/>
                <a:gd name="T36" fmla="*/ 387 w 1449"/>
                <a:gd name="T37" fmla="*/ 658 h 1628"/>
                <a:gd name="T38" fmla="*/ 425 w 1449"/>
                <a:gd name="T39" fmla="*/ 578 h 1628"/>
                <a:gd name="T40" fmla="*/ 477 w 1449"/>
                <a:gd name="T41" fmla="*/ 508 h 1628"/>
                <a:gd name="T42" fmla="*/ 542 w 1449"/>
                <a:gd name="T43" fmla="*/ 450 h 1628"/>
                <a:gd name="T44" fmla="*/ 617 w 1449"/>
                <a:gd name="T45" fmla="*/ 404 h 1628"/>
                <a:gd name="T46" fmla="*/ 701 w 1449"/>
                <a:gd name="T47" fmla="*/ 374 h 1628"/>
                <a:gd name="T48" fmla="*/ 791 w 1449"/>
                <a:gd name="T49" fmla="*/ 360 h 1628"/>
                <a:gd name="T50" fmla="*/ 866 w 1449"/>
                <a:gd name="T51" fmla="*/ 362 h 1628"/>
                <a:gd name="T52" fmla="*/ 962 w 1449"/>
                <a:gd name="T53" fmla="*/ 384 h 1628"/>
                <a:gd name="T54" fmla="*/ 1015 w 1449"/>
                <a:gd name="T55" fmla="*/ 406 h 1628"/>
                <a:gd name="T56" fmla="*/ 1188 w 1449"/>
                <a:gd name="T57" fmla="*/ 91 h 1628"/>
                <a:gd name="T58" fmla="*/ 1009 w 1449"/>
                <a:gd name="T59" fmla="*/ 25 h 1628"/>
                <a:gd name="T60" fmla="*/ 839 w 1449"/>
                <a:gd name="T61" fmla="*/ 0 h 1628"/>
                <a:gd name="T62" fmla="*/ 750 w 1449"/>
                <a:gd name="T63" fmla="*/ 3 h 1628"/>
                <a:gd name="T64" fmla="*/ 652 w 1449"/>
                <a:gd name="T65" fmla="*/ 17 h 1628"/>
                <a:gd name="T66" fmla="*/ 514 w 1449"/>
                <a:gd name="T67" fmla="*/ 58 h 1628"/>
                <a:gd name="T68" fmla="*/ 386 w 1449"/>
                <a:gd name="T69" fmla="*/ 122 h 1628"/>
                <a:gd name="T70" fmla="*/ 273 w 1449"/>
                <a:gd name="T71" fmla="*/ 206 h 1628"/>
                <a:gd name="T72" fmla="*/ 176 w 1449"/>
                <a:gd name="T73" fmla="*/ 309 h 1628"/>
                <a:gd name="T74" fmla="*/ 97 w 1449"/>
                <a:gd name="T75" fmla="*/ 427 h 1628"/>
                <a:gd name="T76" fmla="*/ 40 w 1449"/>
                <a:gd name="T77" fmla="*/ 559 h 1628"/>
                <a:gd name="T78" fmla="*/ 7 w 1449"/>
                <a:gd name="T79" fmla="*/ 701 h 1628"/>
                <a:gd name="T80" fmla="*/ 0 w 1449"/>
                <a:gd name="T81" fmla="*/ 814 h 1628"/>
                <a:gd name="T82" fmla="*/ 16 w 1449"/>
                <a:gd name="T83" fmla="*/ 978 h 1628"/>
                <a:gd name="T84" fmla="*/ 64 w 1449"/>
                <a:gd name="T85" fmla="*/ 1131 h 1628"/>
                <a:gd name="T86" fmla="*/ 139 w 1449"/>
                <a:gd name="T87" fmla="*/ 1269 h 1628"/>
                <a:gd name="T88" fmla="*/ 238 w 1449"/>
                <a:gd name="T89" fmla="*/ 1390 h 1628"/>
                <a:gd name="T90" fmla="*/ 359 w 1449"/>
                <a:gd name="T91" fmla="*/ 1489 h 1628"/>
                <a:gd name="T92" fmla="*/ 497 w 1449"/>
                <a:gd name="T93" fmla="*/ 1564 h 1628"/>
                <a:gd name="T94" fmla="*/ 650 w 1449"/>
                <a:gd name="T95" fmla="*/ 1612 h 1628"/>
                <a:gd name="T96" fmla="*/ 814 w 1449"/>
                <a:gd name="T97" fmla="*/ 1628 h 1628"/>
                <a:gd name="T98" fmla="*/ 955 w 1449"/>
                <a:gd name="T99" fmla="*/ 1616 h 1628"/>
                <a:gd name="T100" fmla="*/ 1131 w 1449"/>
                <a:gd name="T101" fmla="*/ 1564 h 1628"/>
                <a:gd name="T102" fmla="*/ 1287 w 1449"/>
                <a:gd name="T103" fmla="*/ 1476 h 1628"/>
                <a:gd name="T104" fmla="*/ 1419 w 1449"/>
                <a:gd name="T105" fmla="*/ 1358 h 1628"/>
                <a:gd name="T106" fmla="*/ 1409 w 1449"/>
                <a:gd name="T107" fmla="*/ 1272 h 1628"/>
                <a:gd name="T108" fmla="*/ 1344 w 1449"/>
                <a:gd name="T109" fmla="*/ 1157 h 1628"/>
                <a:gd name="T110" fmla="*/ 1299 w 1449"/>
                <a:gd name="T111" fmla="*/ 1032 h 1628"/>
                <a:gd name="T112" fmla="*/ 1273 w 1449"/>
                <a:gd name="T113" fmla="*/ 898 h 1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9" h="1628">
                  <a:moveTo>
                    <a:pt x="1269" y="828"/>
                  </a:moveTo>
                  <a:lnTo>
                    <a:pt x="1269" y="828"/>
                  </a:lnTo>
                  <a:lnTo>
                    <a:pt x="1269" y="828"/>
                  </a:lnTo>
                  <a:lnTo>
                    <a:pt x="1268" y="851"/>
                  </a:lnTo>
                  <a:lnTo>
                    <a:pt x="1266" y="874"/>
                  </a:lnTo>
                  <a:lnTo>
                    <a:pt x="1262" y="896"/>
                  </a:lnTo>
                  <a:lnTo>
                    <a:pt x="1257" y="917"/>
                  </a:lnTo>
                  <a:lnTo>
                    <a:pt x="1252" y="939"/>
                  </a:lnTo>
                  <a:lnTo>
                    <a:pt x="1245" y="960"/>
                  </a:lnTo>
                  <a:lnTo>
                    <a:pt x="1238" y="981"/>
                  </a:lnTo>
                  <a:lnTo>
                    <a:pt x="1229" y="1001"/>
                  </a:lnTo>
                  <a:lnTo>
                    <a:pt x="1220" y="1020"/>
                  </a:lnTo>
                  <a:lnTo>
                    <a:pt x="1210" y="1039"/>
                  </a:lnTo>
                  <a:lnTo>
                    <a:pt x="1198" y="1058"/>
                  </a:lnTo>
                  <a:lnTo>
                    <a:pt x="1187" y="1076"/>
                  </a:lnTo>
                  <a:lnTo>
                    <a:pt x="1174" y="1093"/>
                  </a:lnTo>
                  <a:lnTo>
                    <a:pt x="1160" y="1109"/>
                  </a:lnTo>
                  <a:lnTo>
                    <a:pt x="1146" y="1126"/>
                  </a:lnTo>
                  <a:lnTo>
                    <a:pt x="1131" y="1141"/>
                  </a:lnTo>
                  <a:lnTo>
                    <a:pt x="1116" y="1155"/>
                  </a:lnTo>
                  <a:lnTo>
                    <a:pt x="1099" y="1169"/>
                  </a:lnTo>
                  <a:lnTo>
                    <a:pt x="1081" y="1183"/>
                  </a:lnTo>
                  <a:lnTo>
                    <a:pt x="1064" y="1194"/>
                  </a:lnTo>
                  <a:lnTo>
                    <a:pt x="1046" y="1206"/>
                  </a:lnTo>
                  <a:lnTo>
                    <a:pt x="1027" y="1217"/>
                  </a:lnTo>
                  <a:lnTo>
                    <a:pt x="1008" y="1226"/>
                  </a:lnTo>
                  <a:lnTo>
                    <a:pt x="988" y="1235"/>
                  </a:lnTo>
                  <a:lnTo>
                    <a:pt x="967" y="1242"/>
                  </a:lnTo>
                  <a:lnTo>
                    <a:pt x="947" y="1250"/>
                  </a:lnTo>
                  <a:lnTo>
                    <a:pt x="925" y="1255"/>
                  </a:lnTo>
                  <a:lnTo>
                    <a:pt x="904" y="1260"/>
                  </a:lnTo>
                  <a:lnTo>
                    <a:pt x="882" y="1264"/>
                  </a:lnTo>
                  <a:lnTo>
                    <a:pt x="859" y="1268"/>
                  </a:lnTo>
                  <a:lnTo>
                    <a:pt x="836" y="1269"/>
                  </a:lnTo>
                  <a:lnTo>
                    <a:pt x="814" y="1269"/>
                  </a:lnTo>
                  <a:lnTo>
                    <a:pt x="814" y="1269"/>
                  </a:lnTo>
                  <a:lnTo>
                    <a:pt x="791" y="1269"/>
                  </a:lnTo>
                  <a:lnTo>
                    <a:pt x="768" y="1267"/>
                  </a:lnTo>
                  <a:lnTo>
                    <a:pt x="745" y="1264"/>
                  </a:lnTo>
                  <a:lnTo>
                    <a:pt x="722" y="1260"/>
                  </a:lnTo>
                  <a:lnTo>
                    <a:pt x="701" y="1255"/>
                  </a:lnTo>
                  <a:lnTo>
                    <a:pt x="679" y="1249"/>
                  </a:lnTo>
                  <a:lnTo>
                    <a:pt x="657" y="1242"/>
                  </a:lnTo>
                  <a:lnTo>
                    <a:pt x="637" y="1234"/>
                  </a:lnTo>
                  <a:lnTo>
                    <a:pt x="617" y="1225"/>
                  </a:lnTo>
                  <a:lnTo>
                    <a:pt x="596" y="1214"/>
                  </a:lnTo>
                  <a:lnTo>
                    <a:pt x="577" y="1203"/>
                  </a:lnTo>
                  <a:lnTo>
                    <a:pt x="560" y="1192"/>
                  </a:lnTo>
                  <a:lnTo>
                    <a:pt x="542" y="1179"/>
                  </a:lnTo>
                  <a:lnTo>
                    <a:pt x="524" y="1165"/>
                  </a:lnTo>
                  <a:lnTo>
                    <a:pt x="508" y="1151"/>
                  </a:lnTo>
                  <a:lnTo>
                    <a:pt x="492" y="1136"/>
                  </a:lnTo>
                  <a:lnTo>
                    <a:pt x="477" y="1121"/>
                  </a:lnTo>
                  <a:lnTo>
                    <a:pt x="463" y="1104"/>
                  </a:lnTo>
                  <a:lnTo>
                    <a:pt x="449" y="1086"/>
                  </a:lnTo>
                  <a:lnTo>
                    <a:pt x="436" y="1068"/>
                  </a:lnTo>
                  <a:lnTo>
                    <a:pt x="425" y="1051"/>
                  </a:lnTo>
                  <a:lnTo>
                    <a:pt x="414" y="1032"/>
                  </a:lnTo>
                  <a:lnTo>
                    <a:pt x="403" y="1011"/>
                  </a:lnTo>
                  <a:lnTo>
                    <a:pt x="394" y="991"/>
                  </a:lnTo>
                  <a:lnTo>
                    <a:pt x="387" y="971"/>
                  </a:lnTo>
                  <a:lnTo>
                    <a:pt x="379" y="949"/>
                  </a:lnTo>
                  <a:lnTo>
                    <a:pt x="373" y="927"/>
                  </a:lnTo>
                  <a:lnTo>
                    <a:pt x="368" y="906"/>
                  </a:lnTo>
                  <a:lnTo>
                    <a:pt x="364" y="883"/>
                  </a:lnTo>
                  <a:lnTo>
                    <a:pt x="361" y="860"/>
                  </a:lnTo>
                  <a:lnTo>
                    <a:pt x="359" y="837"/>
                  </a:lnTo>
                  <a:lnTo>
                    <a:pt x="359" y="814"/>
                  </a:lnTo>
                  <a:lnTo>
                    <a:pt x="359" y="814"/>
                  </a:lnTo>
                  <a:lnTo>
                    <a:pt x="359" y="790"/>
                  </a:lnTo>
                  <a:lnTo>
                    <a:pt x="361" y="767"/>
                  </a:lnTo>
                  <a:lnTo>
                    <a:pt x="364" y="745"/>
                  </a:lnTo>
                  <a:lnTo>
                    <a:pt x="368" y="723"/>
                  </a:lnTo>
                  <a:lnTo>
                    <a:pt x="373" y="700"/>
                  </a:lnTo>
                  <a:lnTo>
                    <a:pt x="379" y="679"/>
                  </a:lnTo>
                  <a:lnTo>
                    <a:pt x="387" y="658"/>
                  </a:lnTo>
                  <a:lnTo>
                    <a:pt x="394" y="637"/>
                  </a:lnTo>
                  <a:lnTo>
                    <a:pt x="403" y="616"/>
                  </a:lnTo>
                  <a:lnTo>
                    <a:pt x="414" y="597"/>
                  </a:lnTo>
                  <a:lnTo>
                    <a:pt x="425" y="578"/>
                  </a:lnTo>
                  <a:lnTo>
                    <a:pt x="436" y="559"/>
                  </a:lnTo>
                  <a:lnTo>
                    <a:pt x="449" y="541"/>
                  </a:lnTo>
                  <a:lnTo>
                    <a:pt x="463" y="525"/>
                  </a:lnTo>
                  <a:lnTo>
                    <a:pt x="477" y="508"/>
                  </a:lnTo>
                  <a:lnTo>
                    <a:pt x="492" y="492"/>
                  </a:lnTo>
                  <a:lnTo>
                    <a:pt x="508" y="477"/>
                  </a:lnTo>
                  <a:lnTo>
                    <a:pt x="524" y="463"/>
                  </a:lnTo>
                  <a:lnTo>
                    <a:pt x="542" y="450"/>
                  </a:lnTo>
                  <a:lnTo>
                    <a:pt x="560" y="437"/>
                  </a:lnTo>
                  <a:lnTo>
                    <a:pt x="577" y="425"/>
                  </a:lnTo>
                  <a:lnTo>
                    <a:pt x="596" y="414"/>
                  </a:lnTo>
                  <a:lnTo>
                    <a:pt x="617" y="404"/>
                  </a:lnTo>
                  <a:lnTo>
                    <a:pt x="637" y="394"/>
                  </a:lnTo>
                  <a:lnTo>
                    <a:pt x="657" y="387"/>
                  </a:lnTo>
                  <a:lnTo>
                    <a:pt x="679" y="379"/>
                  </a:lnTo>
                  <a:lnTo>
                    <a:pt x="701" y="374"/>
                  </a:lnTo>
                  <a:lnTo>
                    <a:pt x="722" y="369"/>
                  </a:lnTo>
                  <a:lnTo>
                    <a:pt x="745" y="364"/>
                  </a:lnTo>
                  <a:lnTo>
                    <a:pt x="768" y="361"/>
                  </a:lnTo>
                  <a:lnTo>
                    <a:pt x="791" y="360"/>
                  </a:lnTo>
                  <a:lnTo>
                    <a:pt x="814" y="359"/>
                  </a:lnTo>
                  <a:lnTo>
                    <a:pt x="814" y="359"/>
                  </a:lnTo>
                  <a:lnTo>
                    <a:pt x="840" y="360"/>
                  </a:lnTo>
                  <a:lnTo>
                    <a:pt x="866" y="362"/>
                  </a:lnTo>
                  <a:lnTo>
                    <a:pt x="890" y="365"/>
                  </a:lnTo>
                  <a:lnTo>
                    <a:pt x="915" y="370"/>
                  </a:lnTo>
                  <a:lnTo>
                    <a:pt x="938" y="376"/>
                  </a:lnTo>
                  <a:lnTo>
                    <a:pt x="962" y="384"/>
                  </a:lnTo>
                  <a:lnTo>
                    <a:pt x="985" y="393"/>
                  </a:lnTo>
                  <a:lnTo>
                    <a:pt x="1008" y="402"/>
                  </a:lnTo>
                  <a:lnTo>
                    <a:pt x="1008" y="402"/>
                  </a:lnTo>
                  <a:lnTo>
                    <a:pt x="1015" y="406"/>
                  </a:lnTo>
                  <a:lnTo>
                    <a:pt x="1200" y="98"/>
                  </a:lnTo>
                  <a:lnTo>
                    <a:pt x="1200" y="98"/>
                  </a:lnTo>
                  <a:lnTo>
                    <a:pt x="1188" y="91"/>
                  </a:lnTo>
                  <a:lnTo>
                    <a:pt x="1188" y="91"/>
                  </a:lnTo>
                  <a:lnTo>
                    <a:pt x="1145" y="70"/>
                  </a:lnTo>
                  <a:lnTo>
                    <a:pt x="1101" y="53"/>
                  </a:lnTo>
                  <a:lnTo>
                    <a:pt x="1056" y="37"/>
                  </a:lnTo>
                  <a:lnTo>
                    <a:pt x="1009" y="25"/>
                  </a:lnTo>
                  <a:lnTo>
                    <a:pt x="962" y="13"/>
                  </a:lnTo>
                  <a:lnTo>
                    <a:pt x="914" y="7"/>
                  </a:lnTo>
                  <a:lnTo>
                    <a:pt x="864" y="2"/>
                  </a:lnTo>
                  <a:lnTo>
                    <a:pt x="839" y="0"/>
                  </a:lnTo>
                  <a:lnTo>
                    <a:pt x="814" y="0"/>
                  </a:lnTo>
                  <a:lnTo>
                    <a:pt x="814" y="0"/>
                  </a:lnTo>
                  <a:lnTo>
                    <a:pt x="782" y="0"/>
                  </a:lnTo>
                  <a:lnTo>
                    <a:pt x="750" y="3"/>
                  </a:lnTo>
                  <a:lnTo>
                    <a:pt x="720" y="6"/>
                  </a:lnTo>
                  <a:lnTo>
                    <a:pt x="689" y="9"/>
                  </a:lnTo>
                  <a:lnTo>
                    <a:pt x="689" y="9"/>
                  </a:lnTo>
                  <a:lnTo>
                    <a:pt x="652" y="17"/>
                  </a:lnTo>
                  <a:lnTo>
                    <a:pt x="617" y="25"/>
                  </a:lnTo>
                  <a:lnTo>
                    <a:pt x="581" y="33"/>
                  </a:lnTo>
                  <a:lnTo>
                    <a:pt x="547" y="45"/>
                  </a:lnTo>
                  <a:lnTo>
                    <a:pt x="514" y="58"/>
                  </a:lnTo>
                  <a:lnTo>
                    <a:pt x="480" y="72"/>
                  </a:lnTo>
                  <a:lnTo>
                    <a:pt x="448" y="87"/>
                  </a:lnTo>
                  <a:lnTo>
                    <a:pt x="416" y="103"/>
                  </a:lnTo>
                  <a:lnTo>
                    <a:pt x="386" y="122"/>
                  </a:lnTo>
                  <a:lnTo>
                    <a:pt x="356" y="141"/>
                  </a:lnTo>
                  <a:lnTo>
                    <a:pt x="327" y="162"/>
                  </a:lnTo>
                  <a:lnTo>
                    <a:pt x="299" y="183"/>
                  </a:lnTo>
                  <a:lnTo>
                    <a:pt x="273" y="206"/>
                  </a:lnTo>
                  <a:lnTo>
                    <a:pt x="246" y="230"/>
                  </a:lnTo>
                  <a:lnTo>
                    <a:pt x="222" y="256"/>
                  </a:lnTo>
                  <a:lnTo>
                    <a:pt x="198" y="282"/>
                  </a:lnTo>
                  <a:lnTo>
                    <a:pt x="176" y="309"/>
                  </a:lnTo>
                  <a:lnTo>
                    <a:pt x="154" y="337"/>
                  </a:lnTo>
                  <a:lnTo>
                    <a:pt x="134" y="366"/>
                  </a:lnTo>
                  <a:lnTo>
                    <a:pt x="115" y="397"/>
                  </a:lnTo>
                  <a:lnTo>
                    <a:pt x="97" y="427"/>
                  </a:lnTo>
                  <a:lnTo>
                    <a:pt x="81" y="459"/>
                  </a:lnTo>
                  <a:lnTo>
                    <a:pt x="66" y="492"/>
                  </a:lnTo>
                  <a:lnTo>
                    <a:pt x="53" y="525"/>
                  </a:lnTo>
                  <a:lnTo>
                    <a:pt x="40" y="559"/>
                  </a:lnTo>
                  <a:lnTo>
                    <a:pt x="30" y="593"/>
                  </a:lnTo>
                  <a:lnTo>
                    <a:pt x="21" y="629"/>
                  </a:lnTo>
                  <a:lnTo>
                    <a:pt x="14" y="666"/>
                  </a:lnTo>
                  <a:lnTo>
                    <a:pt x="7" y="701"/>
                  </a:lnTo>
                  <a:lnTo>
                    <a:pt x="3" y="738"/>
                  </a:lnTo>
                  <a:lnTo>
                    <a:pt x="1" y="776"/>
                  </a:lnTo>
                  <a:lnTo>
                    <a:pt x="0" y="814"/>
                  </a:lnTo>
                  <a:lnTo>
                    <a:pt x="0" y="814"/>
                  </a:lnTo>
                  <a:lnTo>
                    <a:pt x="1" y="856"/>
                  </a:lnTo>
                  <a:lnTo>
                    <a:pt x="5" y="897"/>
                  </a:lnTo>
                  <a:lnTo>
                    <a:pt x="10" y="938"/>
                  </a:lnTo>
                  <a:lnTo>
                    <a:pt x="16" y="978"/>
                  </a:lnTo>
                  <a:lnTo>
                    <a:pt x="25" y="1018"/>
                  </a:lnTo>
                  <a:lnTo>
                    <a:pt x="36" y="1056"/>
                  </a:lnTo>
                  <a:lnTo>
                    <a:pt x="49" y="1094"/>
                  </a:lnTo>
                  <a:lnTo>
                    <a:pt x="64" y="1131"/>
                  </a:lnTo>
                  <a:lnTo>
                    <a:pt x="81" y="1167"/>
                  </a:lnTo>
                  <a:lnTo>
                    <a:pt x="99" y="1202"/>
                  </a:lnTo>
                  <a:lnTo>
                    <a:pt x="118" y="1236"/>
                  </a:lnTo>
                  <a:lnTo>
                    <a:pt x="139" y="1269"/>
                  </a:lnTo>
                  <a:lnTo>
                    <a:pt x="162" y="1301"/>
                  </a:lnTo>
                  <a:lnTo>
                    <a:pt x="186" y="1333"/>
                  </a:lnTo>
                  <a:lnTo>
                    <a:pt x="212" y="1362"/>
                  </a:lnTo>
                  <a:lnTo>
                    <a:pt x="238" y="1390"/>
                  </a:lnTo>
                  <a:lnTo>
                    <a:pt x="266" y="1416"/>
                  </a:lnTo>
                  <a:lnTo>
                    <a:pt x="297" y="1442"/>
                  </a:lnTo>
                  <a:lnTo>
                    <a:pt x="327" y="1466"/>
                  </a:lnTo>
                  <a:lnTo>
                    <a:pt x="359" y="1489"/>
                  </a:lnTo>
                  <a:lnTo>
                    <a:pt x="392" y="1510"/>
                  </a:lnTo>
                  <a:lnTo>
                    <a:pt x="426" y="1529"/>
                  </a:lnTo>
                  <a:lnTo>
                    <a:pt x="461" y="1548"/>
                  </a:lnTo>
                  <a:lnTo>
                    <a:pt x="497" y="1564"/>
                  </a:lnTo>
                  <a:lnTo>
                    <a:pt x="534" y="1579"/>
                  </a:lnTo>
                  <a:lnTo>
                    <a:pt x="572" y="1592"/>
                  </a:lnTo>
                  <a:lnTo>
                    <a:pt x="610" y="1603"/>
                  </a:lnTo>
                  <a:lnTo>
                    <a:pt x="650" y="1612"/>
                  </a:lnTo>
                  <a:lnTo>
                    <a:pt x="690" y="1618"/>
                  </a:lnTo>
                  <a:lnTo>
                    <a:pt x="731" y="1623"/>
                  </a:lnTo>
                  <a:lnTo>
                    <a:pt x="772" y="1627"/>
                  </a:lnTo>
                  <a:lnTo>
                    <a:pt x="814" y="1628"/>
                  </a:lnTo>
                  <a:lnTo>
                    <a:pt x="814" y="1628"/>
                  </a:lnTo>
                  <a:lnTo>
                    <a:pt x="862" y="1627"/>
                  </a:lnTo>
                  <a:lnTo>
                    <a:pt x="909" y="1622"/>
                  </a:lnTo>
                  <a:lnTo>
                    <a:pt x="955" y="1616"/>
                  </a:lnTo>
                  <a:lnTo>
                    <a:pt x="1000" y="1607"/>
                  </a:lnTo>
                  <a:lnTo>
                    <a:pt x="1045" y="1595"/>
                  </a:lnTo>
                  <a:lnTo>
                    <a:pt x="1088" y="1580"/>
                  </a:lnTo>
                  <a:lnTo>
                    <a:pt x="1131" y="1564"/>
                  </a:lnTo>
                  <a:lnTo>
                    <a:pt x="1172" y="1546"/>
                  </a:lnTo>
                  <a:lnTo>
                    <a:pt x="1211" y="1524"/>
                  </a:lnTo>
                  <a:lnTo>
                    <a:pt x="1250" y="1501"/>
                  </a:lnTo>
                  <a:lnTo>
                    <a:pt x="1287" y="1476"/>
                  </a:lnTo>
                  <a:lnTo>
                    <a:pt x="1323" y="1449"/>
                  </a:lnTo>
                  <a:lnTo>
                    <a:pt x="1357" y="1421"/>
                  </a:lnTo>
                  <a:lnTo>
                    <a:pt x="1389" y="1390"/>
                  </a:lnTo>
                  <a:lnTo>
                    <a:pt x="1419" y="1358"/>
                  </a:lnTo>
                  <a:lnTo>
                    <a:pt x="1449" y="1324"/>
                  </a:lnTo>
                  <a:lnTo>
                    <a:pt x="1449" y="1324"/>
                  </a:lnTo>
                  <a:lnTo>
                    <a:pt x="1428" y="1298"/>
                  </a:lnTo>
                  <a:lnTo>
                    <a:pt x="1409" y="1272"/>
                  </a:lnTo>
                  <a:lnTo>
                    <a:pt x="1391" y="1244"/>
                  </a:lnTo>
                  <a:lnTo>
                    <a:pt x="1375" y="1216"/>
                  </a:lnTo>
                  <a:lnTo>
                    <a:pt x="1360" y="1187"/>
                  </a:lnTo>
                  <a:lnTo>
                    <a:pt x="1344" y="1157"/>
                  </a:lnTo>
                  <a:lnTo>
                    <a:pt x="1332" y="1127"/>
                  </a:lnTo>
                  <a:lnTo>
                    <a:pt x="1319" y="1095"/>
                  </a:lnTo>
                  <a:lnTo>
                    <a:pt x="1309" y="1063"/>
                  </a:lnTo>
                  <a:lnTo>
                    <a:pt x="1299" y="1032"/>
                  </a:lnTo>
                  <a:lnTo>
                    <a:pt x="1290" y="999"/>
                  </a:lnTo>
                  <a:lnTo>
                    <a:pt x="1283" y="966"/>
                  </a:lnTo>
                  <a:lnTo>
                    <a:pt x="1278" y="933"/>
                  </a:lnTo>
                  <a:lnTo>
                    <a:pt x="1273" y="898"/>
                  </a:lnTo>
                  <a:lnTo>
                    <a:pt x="1271" y="864"/>
                  </a:lnTo>
                  <a:lnTo>
                    <a:pt x="1269" y="828"/>
                  </a:lnTo>
                  <a:lnTo>
                    <a:pt x="1269" y="828"/>
                  </a:lnTo>
                  <a:close/>
                </a:path>
              </a:pathLst>
            </a:custGeom>
            <a:solidFill>
              <a:schemeClr val="accent2">
                <a:lumMod val="40000"/>
                <a:lumOff val="60000"/>
              </a:schemeClr>
            </a:solidFill>
            <a:ln w="7938">
              <a:solidFill>
                <a:schemeClr val="accent2">
                  <a:lumMod val="60000"/>
                  <a:lumOff val="40000"/>
                </a:scheme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8" name="Freeform 2211">
              <a:extLst>
                <a:ext uri="{FF2B5EF4-FFF2-40B4-BE49-F238E27FC236}">
                  <a16:creationId xmlns:a16="http://schemas.microsoft.com/office/drawing/2014/main" id="{22A4A9E2-97EF-482E-88B2-A0F12A81FA44}"/>
                </a:ext>
              </a:extLst>
            </p:cNvPr>
            <p:cNvSpPr>
              <a:spLocks/>
            </p:cNvSpPr>
            <p:nvPr/>
          </p:nvSpPr>
          <p:spPr bwMode="auto">
            <a:xfrm rot="18000000">
              <a:off x="5929237" y="1972794"/>
              <a:ext cx="1628491" cy="1654914"/>
            </a:xfrm>
            <a:custGeom>
              <a:avLst/>
              <a:gdLst>
                <a:gd name="T0" fmla="*/ 239 w 1628"/>
                <a:gd name="T1" fmla="*/ 1381 h 1619"/>
                <a:gd name="T2" fmla="*/ 379 w 1628"/>
                <a:gd name="T3" fmla="*/ 1492 h 1619"/>
                <a:gd name="T4" fmla="*/ 540 w 1628"/>
                <a:gd name="T5" fmla="*/ 1571 h 1619"/>
                <a:gd name="T6" fmla="*/ 719 w 1628"/>
                <a:gd name="T7" fmla="*/ 1613 h 1619"/>
                <a:gd name="T8" fmla="*/ 856 w 1628"/>
                <a:gd name="T9" fmla="*/ 1618 h 1619"/>
                <a:gd name="T10" fmla="*/ 1018 w 1628"/>
                <a:gd name="T11" fmla="*/ 1594 h 1619"/>
                <a:gd name="T12" fmla="*/ 1167 w 1628"/>
                <a:gd name="T13" fmla="*/ 1539 h 1619"/>
                <a:gd name="T14" fmla="*/ 1301 w 1628"/>
                <a:gd name="T15" fmla="*/ 1457 h 1619"/>
                <a:gd name="T16" fmla="*/ 1416 w 1628"/>
                <a:gd name="T17" fmla="*/ 1353 h 1619"/>
                <a:gd name="T18" fmla="*/ 1510 w 1628"/>
                <a:gd name="T19" fmla="*/ 1227 h 1619"/>
                <a:gd name="T20" fmla="*/ 1579 w 1628"/>
                <a:gd name="T21" fmla="*/ 1085 h 1619"/>
                <a:gd name="T22" fmla="*/ 1618 w 1628"/>
                <a:gd name="T23" fmla="*/ 929 h 1619"/>
                <a:gd name="T24" fmla="*/ 1628 w 1628"/>
                <a:gd name="T25" fmla="*/ 805 h 1619"/>
                <a:gd name="T26" fmla="*/ 1614 w 1628"/>
                <a:gd name="T27" fmla="*/ 657 h 1619"/>
                <a:gd name="T28" fmla="*/ 1575 w 1628"/>
                <a:gd name="T29" fmla="*/ 516 h 1619"/>
                <a:gd name="T30" fmla="*/ 1513 w 1628"/>
                <a:gd name="T31" fmla="*/ 388 h 1619"/>
                <a:gd name="T32" fmla="*/ 1430 w 1628"/>
                <a:gd name="T33" fmla="*/ 273 h 1619"/>
                <a:gd name="T34" fmla="*/ 1329 w 1628"/>
                <a:gd name="T35" fmla="*/ 174 h 1619"/>
                <a:gd name="T36" fmla="*/ 1212 w 1628"/>
                <a:gd name="T37" fmla="*/ 94 h 1619"/>
                <a:gd name="T38" fmla="*/ 1081 w 1628"/>
                <a:gd name="T39" fmla="*/ 36 h 1619"/>
                <a:gd name="T40" fmla="*/ 940 w 1628"/>
                <a:gd name="T41" fmla="*/ 0 h 1619"/>
                <a:gd name="T42" fmla="*/ 900 w 1628"/>
                <a:gd name="T43" fmla="*/ 89 h 1619"/>
                <a:gd name="T44" fmla="*/ 831 w 1628"/>
                <a:gd name="T45" fmla="*/ 197 h 1619"/>
                <a:gd name="T46" fmla="*/ 746 w 1628"/>
                <a:gd name="T47" fmla="*/ 294 h 1619"/>
                <a:gd name="T48" fmla="*/ 647 w 1628"/>
                <a:gd name="T49" fmla="*/ 375 h 1619"/>
                <a:gd name="T50" fmla="*/ 666 w 1628"/>
                <a:gd name="T51" fmla="*/ 375 h 1619"/>
                <a:gd name="T52" fmla="*/ 764 w 1628"/>
                <a:gd name="T53" fmla="*/ 353 h 1619"/>
                <a:gd name="T54" fmla="*/ 837 w 1628"/>
                <a:gd name="T55" fmla="*/ 351 h 1619"/>
                <a:gd name="T56" fmla="*/ 927 w 1628"/>
                <a:gd name="T57" fmla="*/ 365 h 1619"/>
                <a:gd name="T58" fmla="*/ 1011 w 1628"/>
                <a:gd name="T59" fmla="*/ 395 h 1619"/>
                <a:gd name="T60" fmla="*/ 1086 w 1628"/>
                <a:gd name="T61" fmla="*/ 441 h 1619"/>
                <a:gd name="T62" fmla="*/ 1151 w 1628"/>
                <a:gd name="T63" fmla="*/ 499 h 1619"/>
                <a:gd name="T64" fmla="*/ 1203 w 1628"/>
                <a:gd name="T65" fmla="*/ 569 h 1619"/>
                <a:gd name="T66" fmla="*/ 1242 w 1628"/>
                <a:gd name="T67" fmla="*/ 649 h 1619"/>
                <a:gd name="T68" fmla="*/ 1264 w 1628"/>
                <a:gd name="T69" fmla="*/ 736 h 1619"/>
                <a:gd name="T70" fmla="*/ 1269 w 1628"/>
                <a:gd name="T71" fmla="*/ 805 h 1619"/>
                <a:gd name="T72" fmla="*/ 1260 w 1628"/>
                <a:gd name="T73" fmla="*/ 897 h 1619"/>
                <a:gd name="T74" fmla="*/ 1234 w 1628"/>
                <a:gd name="T75" fmla="*/ 982 h 1619"/>
                <a:gd name="T76" fmla="*/ 1192 w 1628"/>
                <a:gd name="T77" fmla="*/ 1059 h 1619"/>
                <a:gd name="T78" fmla="*/ 1136 w 1628"/>
                <a:gd name="T79" fmla="*/ 1127 h 1619"/>
                <a:gd name="T80" fmla="*/ 1068 w 1628"/>
                <a:gd name="T81" fmla="*/ 1183 h 1619"/>
                <a:gd name="T82" fmla="*/ 991 w 1628"/>
                <a:gd name="T83" fmla="*/ 1225 h 1619"/>
                <a:gd name="T84" fmla="*/ 906 w 1628"/>
                <a:gd name="T85" fmla="*/ 1251 h 1619"/>
                <a:gd name="T86" fmla="*/ 814 w 1628"/>
                <a:gd name="T87" fmla="*/ 1260 h 1619"/>
                <a:gd name="T88" fmla="*/ 746 w 1628"/>
                <a:gd name="T89" fmla="*/ 1255 h 1619"/>
                <a:gd name="T90" fmla="*/ 661 w 1628"/>
                <a:gd name="T91" fmla="*/ 1233 h 1619"/>
                <a:gd name="T92" fmla="*/ 582 w 1628"/>
                <a:gd name="T93" fmla="*/ 1197 h 1619"/>
                <a:gd name="T94" fmla="*/ 512 w 1628"/>
                <a:gd name="T95" fmla="*/ 1146 h 1619"/>
                <a:gd name="T96" fmla="*/ 454 w 1628"/>
                <a:gd name="T97" fmla="*/ 1084 h 1619"/>
                <a:gd name="T98" fmla="*/ 408 w 1628"/>
                <a:gd name="T99" fmla="*/ 1011 h 1619"/>
                <a:gd name="T100" fmla="*/ 376 w 1628"/>
                <a:gd name="T101" fmla="*/ 930 h 1619"/>
                <a:gd name="T102" fmla="*/ 361 w 1628"/>
                <a:gd name="T103" fmla="*/ 842 h 1619"/>
                <a:gd name="T104" fmla="*/ 0 w 1628"/>
                <a:gd name="T105" fmla="*/ 819 h 1619"/>
                <a:gd name="T106" fmla="*/ 14 w 1628"/>
                <a:gd name="T107" fmla="*/ 957 h 1619"/>
                <a:gd name="T108" fmla="*/ 50 w 1628"/>
                <a:gd name="T109" fmla="*/ 1086 h 1619"/>
                <a:gd name="T110" fmla="*/ 106 w 1628"/>
                <a:gd name="T111" fmla="*/ 1207 h 1619"/>
                <a:gd name="T112" fmla="*/ 180 w 1628"/>
                <a:gd name="T113" fmla="*/ 1315 h 1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28" h="1619">
                  <a:moveTo>
                    <a:pt x="180" y="1315"/>
                  </a:moveTo>
                  <a:lnTo>
                    <a:pt x="180" y="1315"/>
                  </a:lnTo>
                  <a:lnTo>
                    <a:pt x="209" y="1349"/>
                  </a:lnTo>
                  <a:lnTo>
                    <a:pt x="239" y="1381"/>
                  </a:lnTo>
                  <a:lnTo>
                    <a:pt x="271" y="1412"/>
                  </a:lnTo>
                  <a:lnTo>
                    <a:pt x="305" y="1440"/>
                  </a:lnTo>
                  <a:lnTo>
                    <a:pt x="341" y="1467"/>
                  </a:lnTo>
                  <a:lnTo>
                    <a:pt x="379" y="1492"/>
                  </a:lnTo>
                  <a:lnTo>
                    <a:pt x="417" y="1515"/>
                  </a:lnTo>
                  <a:lnTo>
                    <a:pt x="456" y="1537"/>
                  </a:lnTo>
                  <a:lnTo>
                    <a:pt x="498" y="1555"/>
                  </a:lnTo>
                  <a:lnTo>
                    <a:pt x="540" y="1571"/>
                  </a:lnTo>
                  <a:lnTo>
                    <a:pt x="583" y="1586"/>
                  </a:lnTo>
                  <a:lnTo>
                    <a:pt x="628" y="1598"/>
                  </a:lnTo>
                  <a:lnTo>
                    <a:pt x="673" y="1607"/>
                  </a:lnTo>
                  <a:lnTo>
                    <a:pt x="719" y="1613"/>
                  </a:lnTo>
                  <a:lnTo>
                    <a:pt x="766" y="1618"/>
                  </a:lnTo>
                  <a:lnTo>
                    <a:pt x="814" y="1619"/>
                  </a:lnTo>
                  <a:lnTo>
                    <a:pt x="814" y="1619"/>
                  </a:lnTo>
                  <a:lnTo>
                    <a:pt x="856" y="1618"/>
                  </a:lnTo>
                  <a:lnTo>
                    <a:pt x="897" y="1614"/>
                  </a:lnTo>
                  <a:lnTo>
                    <a:pt x="938" y="1609"/>
                  </a:lnTo>
                  <a:lnTo>
                    <a:pt x="978" y="1603"/>
                  </a:lnTo>
                  <a:lnTo>
                    <a:pt x="1018" y="1594"/>
                  </a:lnTo>
                  <a:lnTo>
                    <a:pt x="1056" y="1583"/>
                  </a:lnTo>
                  <a:lnTo>
                    <a:pt x="1094" y="1570"/>
                  </a:lnTo>
                  <a:lnTo>
                    <a:pt x="1131" y="1555"/>
                  </a:lnTo>
                  <a:lnTo>
                    <a:pt x="1167" y="1539"/>
                  </a:lnTo>
                  <a:lnTo>
                    <a:pt x="1202" y="1520"/>
                  </a:lnTo>
                  <a:lnTo>
                    <a:pt x="1236" y="1501"/>
                  </a:lnTo>
                  <a:lnTo>
                    <a:pt x="1269" y="1480"/>
                  </a:lnTo>
                  <a:lnTo>
                    <a:pt x="1301" y="1457"/>
                  </a:lnTo>
                  <a:lnTo>
                    <a:pt x="1333" y="1433"/>
                  </a:lnTo>
                  <a:lnTo>
                    <a:pt x="1362" y="1407"/>
                  </a:lnTo>
                  <a:lnTo>
                    <a:pt x="1390" y="1381"/>
                  </a:lnTo>
                  <a:lnTo>
                    <a:pt x="1416" y="1353"/>
                  </a:lnTo>
                  <a:lnTo>
                    <a:pt x="1442" y="1324"/>
                  </a:lnTo>
                  <a:lnTo>
                    <a:pt x="1466" y="1292"/>
                  </a:lnTo>
                  <a:lnTo>
                    <a:pt x="1489" y="1260"/>
                  </a:lnTo>
                  <a:lnTo>
                    <a:pt x="1510" y="1227"/>
                  </a:lnTo>
                  <a:lnTo>
                    <a:pt x="1529" y="1193"/>
                  </a:lnTo>
                  <a:lnTo>
                    <a:pt x="1548" y="1158"/>
                  </a:lnTo>
                  <a:lnTo>
                    <a:pt x="1564" y="1122"/>
                  </a:lnTo>
                  <a:lnTo>
                    <a:pt x="1579" y="1085"/>
                  </a:lnTo>
                  <a:lnTo>
                    <a:pt x="1592" y="1047"/>
                  </a:lnTo>
                  <a:lnTo>
                    <a:pt x="1603" y="1009"/>
                  </a:lnTo>
                  <a:lnTo>
                    <a:pt x="1612" y="969"/>
                  </a:lnTo>
                  <a:lnTo>
                    <a:pt x="1618" y="929"/>
                  </a:lnTo>
                  <a:lnTo>
                    <a:pt x="1623" y="888"/>
                  </a:lnTo>
                  <a:lnTo>
                    <a:pt x="1627" y="847"/>
                  </a:lnTo>
                  <a:lnTo>
                    <a:pt x="1628" y="805"/>
                  </a:lnTo>
                  <a:lnTo>
                    <a:pt x="1628" y="805"/>
                  </a:lnTo>
                  <a:lnTo>
                    <a:pt x="1627" y="767"/>
                  </a:lnTo>
                  <a:lnTo>
                    <a:pt x="1625" y="729"/>
                  </a:lnTo>
                  <a:lnTo>
                    <a:pt x="1621" y="692"/>
                  </a:lnTo>
                  <a:lnTo>
                    <a:pt x="1614" y="657"/>
                  </a:lnTo>
                  <a:lnTo>
                    <a:pt x="1607" y="620"/>
                  </a:lnTo>
                  <a:lnTo>
                    <a:pt x="1598" y="584"/>
                  </a:lnTo>
                  <a:lnTo>
                    <a:pt x="1588" y="550"/>
                  </a:lnTo>
                  <a:lnTo>
                    <a:pt x="1575" y="516"/>
                  </a:lnTo>
                  <a:lnTo>
                    <a:pt x="1562" y="483"/>
                  </a:lnTo>
                  <a:lnTo>
                    <a:pt x="1547" y="450"/>
                  </a:lnTo>
                  <a:lnTo>
                    <a:pt x="1531" y="418"/>
                  </a:lnTo>
                  <a:lnTo>
                    <a:pt x="1513" y="388"/>
                  </a:lnTo>
                  <a:lnTo>
                    <a:pt x="1494" y="357"/>
                  </a:lnTo>
                  <a:lnTo>
                    <a:pt x="1474" y="328"/>
                  </a:lnTo>
                  <a:lnTo>
                    <a:pt x="1453" y="300"/>
                  </a:lnTo>
                  <a:lnTo>
                    <a:pt x="1430" y="273"/>
                  </a:lnTo>
                  <a:lnTo>
                    <a:pt x="1406" y="247"/>
                  </a:lnTo>
                  <a:lnTo>
                    <a:pt x="1382" y="221"/>
                  </a:lnTo>
                  <a:lnTo>
                    <a:pt x="1355" y="197"/>
                  </a:lnTo>
                  <a:lnTo>
                    <a:pt x="1329" y="174"/>
                  </a:lnTo>
                  <a:lnTo>
                    <a:pt x="1301" y="153"/>
                  </a:lnTo>
                  <a:lnTo>
                    <a:pt x="1272" y="132"/>
                  </a:lnTo>
                  <a:lnTo>
                    <a:pt x="1242" y="113"/>
                  </a:lnTo>
                  <a:lnTo>
                    <a:pt x="1212" y="94"/>
                  </a:lnTo>
                  <a:lnTo>
                    <a:pt x="1180" y="78"/>
                  </a:lnTo>
                  <a:lnTo>
                    <a:pt x="1148" y="63"/>
                  </a:lnTo>
                  <a:lnTo>
                    <a:pt x="1115" y="49"/>
                  </a:lnTo>
                  <a:lnTo>
                    <a:pt x="1081" y="36"/>
                  </a:lnTo>
                  <a:lnTo>
                    <a:pt x="1047" y="24"/>
                  </a:lnTo>
                  <a:lnTo>
                    <a:pt x="1011" y="16"/>
                  </a:lnTo>
                  <a:lnTo>
                    <a:pt x="976" y="8"/>
                  </a:lnTo>
                  <a:lnTo>
                    <a:pt x="940" y="0"/>
                  </a:lnTo>
                  <a:lnTo>
                    <a:pt x="940" y="0"/>
                  </a:lnTo>
                  <a:lnTo>
                    <a:pt x="927" y="31"/>
                  </a:lnTo>
                  <a:lnTo>
                    <a:pt x="914" y="60"/>
                  </a:lnTo>
                  <a:lnTo>
                    <a:pt x="900" y="89"/>
                  </a:lnTo>
                  <a:lnTo>
                    <a:pt x="884" y="117"/>
                  </a:lnTo>
                  <a:lnTo>
                    <a:pt x="867" y="145"/>
                  </a:lnTo>
                  <a:lnTo>
                    <a:pt x="849" y="172"/>
                  </a:lnTo>
                  <a:lnTo>
                    <a:pt x="831" y="197"/>
                  </a:lnTo>
                  <a:lnTo>
                    <a:pt x="811" y="223"/>
                  </a:lnTo>
                  <a:lnTo>
                    <a:pt x="790" y="247"/>
                  </a:lnTo>
                  <a:lnTo>
                    <a:pt x="769" y="271"/>
                  </a:lnTo>
                  <a:lnTo>
                    <a:pt x="746" y="294"/>
                  </a:lnTo>
                  <a:lnTo>
                    <a:pt x="723" y="315"/>
                  </a:lnTo>
                  <a:lnTo>
                    <a:pt x="699" y="337"/>
                  </a:lnTo>
                  <a:lnTo>
                    <a:pt x="673" y="356"/>
                  </a:lnTo>
                  <a:lnTo>
                    <a:pt x="647" y="375"/>
                  </a:lnTo>
                  <a:lnTo>
                    <a:pt x="621" y="393"/>
                  </a:lnTo>
                  <a:lnTo>
                    <a:pt x="621" y="393"/>
                  </a:lnTo>
                  <a:lnTo>
                    <a:pt x="643" y="384"/>
                  </a:lnTo>
                  <a:lnTo>
                    <a:pt x="666" y="375"/>
                  </a:lnTo>
                  <a:lnTo>
                    <a:pt x="690" y="367"/>
                  </a:lnTo>
                  <a:lnTo>
                    <a:pt x="714" y="361"/>
                  </a:lnTo>
                  <a:lnTo>
                    <a:pt x="738" y="356"/>
                  </a:lnTo>
                  <a:lnTo>
                    <a:pt x="764" y="353"/>
                  </a:lnTo>
                  <a:lnTo>
                    <a:pt x="788" y="351"/>
                  </a:lnTo>
                  <a:lnTo>
                    <a:pt x="814" y="350"/>
                  </a:lnTo>
                  <a:lnTo>
                    <a:pt x="814" y="350"/>
                  </a:lnTo>
                  <a:lnTo>
                    <a:pt x="837" y="351"/>
                  </a:lnTo>
                  <a:lnTo>
                    <a:pt x="860" y="352"/>
                  </a:lnTo>
                  <a:lnTo>
                    <a:pt x="883" y="355"/>
                  </a:lnTo>
                  <a:lnTo>
                    <a:pt x="906" y="360"/>
                  </a:lnTo>
                  <a:lnTo>
                    <a:pt x="927" y="365"/>
                  </a:lnTo>
                  <a:lnTo>
                    <a:pt x="949" y="370"/>
                  </a:lnTo>
                  <a:lnTo>
                    <a:pt x="971" y="378"/>
                  </a:lnTo>
                  <a:lnTo>
                    <a:pt x="991" y="385"/>
                  </a:lnTo>
                  <a:lnTo>
                    <a:pt x="1011" y="395"/>
                  </a:lnTo>
                  <a:lnTo>
                    <a:pt x="1032" y="405"/>
                  </a:lnTo>
                  <a:lnTo>
                    <a:pt x="1051" y="416"/>
                  </a:lnTo>
                  <a:lnTo>
                    <a:pt x="1068" y="428"/>
                  </a:lnTo>
                  <a:lnTo>
                    <a:pt x="1086" y="441"/>
                  </a:lnTo>
                  <a:lnTo>
                    <a:pt x="1104" y="454"/>
                  </a:lnTo>
                  <a:lnTo>
                    <a:pt x="1120" y="468"/>
                  </a:lnTo>
                  <a:lnTo>
                    <a:pt x="1136" y="483"/>
                  </a:lnTo>
                  <a:lnTo>
                    <a:pt x="1151" y="499"/>
                  </a:lnTo>
                  <a:lnTo>
                    <a:pt x="1165" y="516"/>
                  </a:lnTo>
                  <a:lnTo>
                    <a:pt x="1179" y="532"/>
                  </a:lnTo>
                  <a:lnTo>
                    <a:pt x="1192" y="550"/>
                  </a:lnTo>
                  <a:lnTo>
                    <a:pt x="1203" y="569"/>
                  </a:lnTo>
                  <a:lnTo>
                    <a:pt x="1214" y="588"/>
                  </a:lnTo>
                  <a:lnTo>
                    <a:pt x="1225" y="607"/>
                  </a:lnTo>
                  <a:lnTo>
                    <a:pt x="1234" y="628"/>
                  </a:lnTo>
                  <a:lnTo>
                    <a:pt x="1242" y="649"/>
                  </a:lnTo>
                  <a:lnTo>
                    <a:pt x="1249" y="670"/>
                  </a:lnTo>
                  <a:lnTo>
                    <a:pt x="1255" y="691"/>
                  </a:lnTo>
                  <a:lnTo>
                    <a:pt x="1260" y="714"/>
                  </a:lnTo>
                  <a:lnTo>
                    <a:pt x="1264" y="736"/>
                  </a:lnTo>
                  <a:lnTo>
                    <a:pt x="1267" y="758"/>
                  </a:lnTo>
                  <a:lnTo>
                    <a:pt x="1269" y="781"/>
                  </a:lnTo>
                  <a:lnTo>
                    <a:pt x="1269" y="805"/>
                  </a:lnTo>
                  <a:lnTo>
                    <a:pt x="1269" y="805"/>
                  </a:lnTo>
                  <a:lnTo>
                    <a:pt x="1269" y="828"/>
                  </a:lnTo>
                  <a:lnTo>
                    <a:pt x="1267" y="851"/>
                  </a:lnTo>
                  <a:lnTo>
                    <a:pt x="1264" y="874"/>
                  </a:lnTo>
                  <a:lnTo>
                    <a:pt x="1260" y="897"/>
                  </a:lnTo>
                  <a:lnTo>
                    <a:pt x="1255" y="918"/>
                  </a:lnTo>
                  <a:lnTo>
                    <a:pt x="1249" y="940"/>
                  </a:lnTo>
                  <a:lnTo>
                    <a:pt x="1242" y="962"/>
                  </a:lnTo>
                  <a:lnTo>
                    <a:pt x="1234" y="982"/>
                  </a:lnTo>
                  <a:lnTo>
                    <a:pt x="1225" y="1002"/>
                  </a:lnTo>
                  <a:lnTo>
                    <a:pt x="1214" y="1023"/>
                  </a:lnTo>
                  <a:lnTo>
                    <a:pt x="1203" y="1042"/>
                  </a:lnTo>
                  <a:lnTo>
                    <a:pt x="1192" y="1059"/>
                  </a:lnTo>
                  <a:lnTo>
                    <a:pt x="1179" y="1077"/>
                  </a:lnTo>
                  <a:lnTo>
                    <a:pt x="1165" y="1095"/>
                  </a:lnTo>
                  <a:lnTo>
                    <a:pt x="1151" y="1112"/>
                  </a:lnTo>
                  <a:lnTo>
                    <a:pt x="1136" y="1127"/>
                  </a:lnTo>
                  <a:lnTo>
                    <a:pt x="1120" y="1142"/>
                  </a:lnTo>
                  <a:lnTo>
                    <a:pt x="1104" y="1156"/>
                  </a:lnTo>
                  <a:lnTo>
                    <a:pt x="1086" y="1170"/>
                  </a:lnTo>
                  <a:lnTo>
                    <a:pt x="1068" y="1183"/>
                  </a:lnTo>
                  <a:lnTo>
                    <a:pt x="1051" y="1194"/>
                  </a:lnTo>
                  <a:lnTo>
                    <a:pt x="1032" y="1205"/>
                  </a:lnTo>
                  <a:lnTo>
                    <a:pt x="1011" y="1216"/>
                  </a:lnTo>
                  <a:lnTo>
                    <a:pt x="991" y="1225"/>
                  </a:lnTo>
                  <a:lnTo>
                    <a:pt x="971" y="1233"/>
                  </a:lnTo>
                  <a:lnTo>
                    <a:pt x="949" y="1240"/>
                  </a:lnTo>
                  <a:lnTo>
                    <a:pt x="927" y="1246"/>
                  </a:lnTo>
                  <a:lnTo>
                    <a:pt x="906" y="1251"/>
                  </a:lnTo>
                  <a:lnTo>
                    <a:pt x="883" y="1255"/>
                  </a:lnTo>
                  <a:lnTo>
                    <a:pt x="860" y="1258"/>
                  </a:lnTo>
                  <a:lnTo>
                    <a:pt x="837" y="1260"/>
                  </a:lnTo>
                  <a:lnTo>
                    <a:pt x="814" y="1260"/>
                  </a:lnTo>
                  <a:lnTo>
                    <a:pt x="814" y="1260"/>
                  </a:lnTo>
                  <a:lnTo>
                    <a:pt x="792" y="1260"/>
                  </a:lnTo>
                  <a:lnTo>
                    <a:pt x="769" y="1259"/>
                  </a:lnTo>
                  <a:lnTo>
                    <a:pt x="746" y="1255"/>
                  </a:lnTo>
                  <a:lnTo>
                    <a:pt x="724" y="1251"/>
                  </a:lnTo>
                  <a:lnTo>
                    <a:pt x="703" y="1246"/>
                  </a:lnTo>
                  <a:lnTo>
                    <a:pt x="681" y="1241"/>
                  </a:lnTo>
                  <a:lnTo>
                    <a:pt x="661" y="1233"/>
                  </a:lnTo>
                  <a:lnTo>
                    <a:pt x="640" y="1226"/>
                  </a:lnTo>
                  <a:lnTo>
                    <a:pt x="620" y="1217"/>
                  </a:lnTo>
                  <a:lnTo>
                    <a:pt x="601" y="1208"/>
                  </a:lnTo>
                  <a:lnTo>
                    <a:pt x="582" y="1197"/>
                  </a:lnTo>
                  <a:lnTo>
                    <a:pt x="564" y="1185"/>
                  </a:lnTo>
                  <a:lnTo>
                    <a:pt x="547" y="1174"/>
                  </a:lnTo>
                  <a:lnTo>
                    <a:pt x="529" y="1160"/>
                  </a:lnTo>
                  <a:lnTo>
                    <a:pt x="512" y="1146"/>
                  </a:lnTo>
                  <a:lnTo>
                    <a:pt x="497" y="1132"/>
                  </a:lnTo>
                  <a:lnTo>
                    <a:pt x="482" y="1117"/>
                  </a:lnTo>
                  <a:lnTo>
                    <a:pt x="468" y="1100"/>
                  </a:lnTo>
                  <a:lnTo>
                    <a:pt x="454" y="1084"/>
                  </a:lnTo>
                  <a:lnTo>
                    <a:pt x="441" y="1067"/>
                  </a:lnTo>
                  <a:lnTo>
                    <a:pt x="430" y="1049"/>
                  </a:lnTo>
                  <a:lnTo>
                    <a:pt x="418" y="1030"/>
                  </a:lnTo>
                  <a:lnTo>
                    <a:pt x="408" y="1011"/>
                  </a:lnTo>
                  <a:lnTo>
                    <a:pt x="399" y="992"/>
                  </a:lnTo>
                  <a:lnTo>
                    <a:pt x="390" y="972"/>
                  </a:lnTo>
                  <a:lnTo>
                    <a:pt x="383" y="951"/>
                  </a:lnTo>
                  <a:lnTo>
                    <a:pt x="376" y="930"/>
                  </a:lnTo>
                  <a:lnTo>
                    <a:pt x="371" y="908"/>
                  </a:lnTo>
                  <a:lnTo>
                    <a:pt x="366" y="887"/>
                  </a:lnTo>
                  <a:lnTo>
                    <a:pt x="362" y="865"/>
                  </a:lnTo>
                  <a:lnTo>
                    <a:pt x="361" y="842"/>
                  </a:lnTo>
                  <a:lnTo>
                    <a:pt x="360" y="819"/>
                  </a:lnTo>
                  <a:lnTo>
                    <a:pt x="359" y="819"/>
                  </a:lnTo>
                  <a:lnTo>
                    <a:pt x="0" y="819"/>
                  </a:lnTo>
                  <a:lnTo>
                    <a:pt x="0" y="819"/>
                  </a:lnTo>
                  <a:lnTo>
                    <a:pt x="2" y="855"/>
                  </a:lnTo>
                  <a:lnTo>
                    <a:pt x="4" y="889"/>
                  </a:lnTo>
                  <a:lnTo>
                    <a:pt x="9" y="924"/>
                  </a:lnTo>
                  <a:lnTo>
                    <a:pt x="14" y="957"/>
                  </a:lnTo>
                  <a:lnTo>
                    <a:pt x="21" y="990"/>
                  </a:lnTo>
                  <a:lnTo>
                    <a:pt x="30" y="1023"/>
                  </a:lnTo>
                  <a:lnTo>
                    <a:pt x="40" y="1054"/>
                  </a:lnTo>
                  <a:lnTo>
                    <a:pt x="50" y="1086"/>
                  </a:lnTo>
                  <a:lnTo>
                    <a:pt x="63" y="1118"/>
                  </a:lnTo>
                  <a:lnTo>
                    <a:pt x="75" y="1148"/>
                  </a:lnTo>
                  <a:lnTo>
                    <a:pt x="91" y="1178"/>
                  </a:lnTo>
                  <a:lnTo>
                    <a:pt x="106" y="1207"/>
                  </a:lnTo>
                  <a:lnTo>
                    <a:pt x="122" y="1235"/>
                  </a:lnTo>
                  <a:lnTo>
                    <a:pt x="140" y="1263"/>
                  </a:lnTo>
                  <a:lnTo>
                    <a:pt x="159" y="1289"/>
                  </a:lnTo>
                  <a:lnTo>
                    <a:pt x="180" y="1315"/>
                  </a:lnTo>
                  <a:lnTo>
                    <a:pt x="180" y="1315"/>
                  </a:lnTo>
                  <a:close/>
                </a:path>
              </a:pathLst>
            </a:custGeom>
            <a:solidFill>
              <a:schemeClr val="accent5">
                <a:lumMod val="60000"/>
                <a:lumOff val="40000"/>
              </a:schemeClr>
            </a:solidFill>
            <a:ln w="7938">
              <a:solidFill>
                <a:schemeClr val="accent5"/>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9" name="Freeform 2212">
              <a:extLst>
                <a:ext uri="{FF2B5EF4-FFF2-40B4-BE49-F238E27FC236}">
                  <a16:creationId xmlns:a16="http://schemas.microsoft.com/office/drawing/2014/main" id="{07C3EC0B-5BED-4363-BD7C-65F994A48AF6}"/>
                </a:ext>
              </a:extLst>
            </p:cNvPr>
            <p:cNvSpPr>
              <a:spLocks/>
            </p:cNvSpPr>
            <p:nvPr/>
          </p:nvSpPr>
          <p:spPr bwMode="auto">
            <a:xfrm rot="18000000">
              <a:off x="4581861" y="1988362"/>
              <a:ext cx="1629491" cy="1534297"/>
            </a:xfrm>
            <a:custGeom>
              <a:avLst/>
              <a:gdLst>
                <a:gd name="T0" fmla="*/ 116 w 1629"/>
                <a:gd name="T1" fmla="*/ 1098 h 1501"/>
                <a:gd name="T2" fmla="*/ 205 w 1629"/>
                <a:gd name="T3" fmla="*/ 1095 h 1501"/>
                <a:gd name="T4" fmla="*/ 375 w 1629"/>
                <a:gd name="T5" fmla="*/ 1120 h 1501"/>
                <a:gd name="T6" fmla="*/ 554 w 1629"/>
                <a:gd name="T7" fmla="*/ 1186 h 1501"/>
                <a:gd name="T8" fmla="*/ 492 w 1629"/>
                <a:gd name="T9" fmla="*/ 1135 h 1501"/>
                <a:gd name="T10" fmla="*/ 426 w 1629"/>
                <a:gd name="T11" fmla="*/ 1050 h 1501"/>
                <a:gd name="T12" fmla="*/ 380 w 1629"/>
                <a:gd name="T13" fmla="*/ 952 h 1501"/>
                <a:gd name="T14" fmla="*/ 360 w 1629"/>
                <a:gd name="T15" fmla="*/ 841 h 1501"/>
                <a:gd name="T16" fmla="*/ 361 w 1629"/>
                <a:gd name="T17" fmla="*/ 767 h 1501"/>
                <a:gd name="T18" fmla="*/ 380 w 1629"/>
                <a:gd name="T19" fmla="*/ 678 h 1501"/>
                <a:gd name="T20" fmla="*/ 414 w 1629"/>
                <a:gd name="T21" fmla="*/ 596 h 1501"/>
                <a:gd name="T22" fmla="*/ 463 w 1629"/>
                <a:gd name="T23" fmla="*/ 524 h 1501"/>
                <a:gd name="T24" fmla="*/ 525 w 1629"/>
                <a:gd name="T25" fmla="*/ 462 h 1501"/>
                <a:gd name="T26" fmla="*/ 597 w 1629"/>
                <a:gd name="T27" fmla="*/ 412 h 1501"/>
                <a:gd name="T28" fmla="*/ 679 w 1629"/>
                <a:gd name="T29" fmla="*/ 378 h 1501"/>
                <a:gd name="T30" fmla="*/ 768 w 1629"/>
                <a:gd name="T31" fmla="*/ 360 h 1501"/>
                <a:gd name="T32" fmla="*/ 837 w 1629"/>
                <a:gd name="T33" fmla="*/ 359 h 1501"/>
                <a:gd name="T34" fmla="*/ 929 w 1629"/>
                <a:gd name="T35" fmla="*/ 372 h 1501"/>
                <a:gd name="T36" fmla="*/ 1011 w 1629"/>
                <a:gd name="T37" fmla="*/ 402 h 1501"/>
                <a:gd name="T38" fmla="*/ 1088 w 1629"/>
                <a:gd name="T39" fmla="*/ 448 h 1501"/>
                <a:gd name="T40" fmla="*/ 1151 w 1629"/>
                <a:gd name="T41" fmla="*/ 507 h 1501"/>
                <a:gd name="T42" fmla="*/ 1204 w 1629"/>
                <a:gd name="T43" fmla="*/ 577 h 1501"/>
                <a:gd name="T44" fmla="*/ 1242 w 1629"/>
                <a:gd name="T45" fmla="*/ 656 h 1501"/>
                <a:gd name="T46" fmla="*/ 1264 w 1629"/>
                <a:gd name="T47" fmla="*/ 744 h 1501"/>
                <a:gd name="T48" fmla="*/ 1270 w 1629"/>
                <a:gd name="T49" fmla="*/ 814 h 1501"/>
                <a:gd name="T50" fmla="*/ 1256 w 1629"/>
                <a:gd name="T51" fmla="*/ 925 h 1501"/>
                <a:gd name="T52" fmla="*/ 1217 w 1629"/>
                <a:gd name="T53" fmla="*/ 1027 h 1501"/>
                <a:gd name="T54" fmla="*/ 1155 w 1629"/>
                <a:gd name="T55" fmla="*/ 1115 h 1501"/>
                <a:gd name="T56" fmla="*/ 1075 w 1629"/>
                <a:gd name="T57" fmla="*/ 1186 h 1501"/>
                <a:gd name="T58" fmla="*/ 1248 w 1629"/>
                <a:gd name="T59" fmla="*/ 1501 h 1501"/>
                <a:gd name="T60" fmla="*/ 1308 w 1629"/>
                <a:gd name="T61" fmla="*/ 1460 h 1501"/>
                <a:gd name="T62" fmla="*/ 1404 w 1629"/>
                <a:gd name="T63" fmla="*/ 1375 h 1501"/>
                <a:gd name="T64" fmla="*/ 1484 w 1629"/>
                <a:gd name="T65" fmla="*/ 1276 h 1501"/>
                <a:gd name="T66" fmla="*/ 1549 w 1629"/>
                <a:gd name="T67" fmla="*/ 1164 h 1501"/>
                <a:gd name="T68" fmla="*/ 1587 w 1629"/>
                <a:gd name="T69" fmla="*/ 1070 h 1501"/>
                <a:gd name="T70" fmla="*/ 1621 w 1629"/>
                <a:gd name="T71" fmla="*/ 927 h 1501"/>
                <a:gd name="T72" fmla="*/ 1629 w 1629"/>
                <a:gd name="T73" fmla="*/ 814 h 1501"/>
                <a:gd name="T74" fmla="*/ 1612 w 1629"/>
                <a:gd name="T75" fmla="*/ 648 h 1501"/>
                <a:gd name="T76" fmla="*/ 1565 w 1629"/>
                <a:gd name="T77" fmla="*/ 496 h 1501"/>
                <a:gd name="T78" fmla="*/ 1490 w 1629"/>
                <a:gd name="T79" fmla="*/ 358 h 1501"/>
                <a:gd name="T80" fmla="*/ 1390 w 1629"/>
                <a:gd name="T81" fmla="*/ 237 h 1501"/>
                <a:gd name="T82" fmla="*/ 1269 w 1629"/>
                <a:gd name="T83" fmla="*/ 138 h 1501"/>
                <a:gd name="T84" fmla="*/ 1132 w 1629"/>
                <a:gd name="T85" fmla="*/ 63 h 1501"/>
                <a:gd name="T86" fmla="*/ 978 w 1629"/>
                <a:gd name="T87" fmla="*/ 16 h 1501"/>
                <a:gd name="T88" fmla="*/ 815 w 1629"/>
                <a:gd name="T89" fmla="*/ 0 h 1501"/>
                <a:gd name="T90" fmla="*/ 690 w 1629"/>
                <a:gd name="T91" fmla="*/ 8 h 1501"/>
                <a:gd name="T92" fmla="*/ 535 w 1629"/>
                <a:gd name="T93" fmla="*/ 49 h 1501"/>
                <a:gd name="T94" fmla="*/ 393 w 1629"/>
                <a:gd name="T95" fmla="*/ 116 h 1501"/>
                <a:gd name="T96" fmla="*/ 267 w 1629"/>
                <a:gd name="T97" fmla="*/ 210 h 1501"/>
                <a:gd name="T98" fmla="*/ 162 w 1629"/>
                <a:gd name="T99" fmla="*/ 326 h 1501"/>
                <a:gd name="T100" fmla="*/ 80 w 1629"/>
                <a:gd name="T101" fmla="*/ 461 h 1501"/>
                <a:gd name="T102" fmla="*/ 26 w 1629"/>
                <a:gd name="T103" fmla="*/ 609 h 1501"/>
                <a:gd name="T104" fmla="*/ 2 w 1629"/>
                <a:gd name="T105" fmla="*/ 772 h 1501"/>
                <a:gd name="T106" fmla="*/ 4 w 1629"/>
                <a:gd name="T107" fmla="*/ 890 h 1501"/>
                <a:gd name="T108" fmla="*/ 31 w 1629"/>
                <a:gd name="T109" fmla="*/ 1036 h 1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29" h="1501">
                  <a:moveTo>
                    <a:pt x="55" y="1104"/>
                  </a:moveTo>
                  <a:lnTo>
                    <a:pt x="55" y="1104"/>
                  </a:lnTo>
                  <a:lnTo>
                    <a:pt x="86" y="1101"/>
                  </a:lnTo>
                  <a:lnTo>
                    <a:pt x="116" y="1098"/>
                  </a:lnTo>
                  <a:lnTo>
                    <a:pt x="148" y="1095"/>
                  </a:lnTo>
                  <a:lnTo>
                    <a:pt x="180" y="1095"/>
                  </a:lnTo>
                  <a:lnTo>
                    <a:pt x="180" y="1095"/>
                  </a:lnTo>
                  <a:lnTo>
                    <a:pt x="205" y="1095"/>
                  </a:lnTo>
                  <a:lnTo>
                    <a:pt x="230" y="1097"/>
                  </a:lnTo>
                  <a:lnTo>
                    <a:pt x="280" y="1102"/>
                  </a:lnTo>
                  <a:lnTo>
                    <a:pt x="328" y="1108"/>
                  </a:lnTo>
                  <a:lnTo>
                    <a:pt x="375" y="1120"/>
                  </a:lnTo>
                  <a:lnTo>
                    <a:pt x="422" y="1132"/>
                  </a:lnTo>
                  <a:lnTo>
                    <a:pt x="467" y="1148"/>
                  </a:lnTo>
                  <a:lnTo>
                    <a:pt x="511" y="1165"/>
                  </a:lnTo>
                  <a:lnTo>
                    <a:pt x="554" y="1186"/>
                  </a:lnTo>
                  <a:lnTo>
                    <a:pt x="554" y="1186"/>
                  </a:lnTo>
                  <a:lnTo>
                    <a:pt x="533" y="1170"/>
                  </a:lnTo>
                  <a:lnTo>
                    <a:pt x="511" y="1153"/>
                  </a:lnTo>
                  <a:lnTo>
                    <a:pt x="492" y="1135"/>
                  </a:lnTo>
                  <a:lnTo>
                    <a:pt x="474" y="1115"/>
                  </a:lnTo>
                  <a:lnTo>
                    <a:pt x="456" y="1094"/>
                  </a:lnTo>
                  <a:lnTo>
                    <a:pt x="441" y="1073"/>
                  </a:lnTo>
                  <a:lnTo>
                    <a:pt x="426" y="1050"/>
                  </a:lnTo>
                  <a:lnTo>
                    <a:pt x="412" y="1027"/>
                  </a:lnTo>
                  <a:lnTo>
                    <a:pt x="401" y="1003"/>
                  </a:lnTo>
                  <a:lnTo>
                    <a:pt x="390" y="977"/>
                  </a:lnTo>
                  <a:lnTo>
                    <a:pt x="380" y="952"/>
                  </a:lnTo>
                  <a:lnTo>
                    <a:pt x="373" y="925"/>
                  </a:lnTo>
                  <a:lnTo>
                    <a:pt x="367" y="897"/>
                  </a:lnTo>
                  <a:lnTo>
                    <a:pt x="362" y="869"/>
                  </a:lnTo>
                  <a:lnTo>
                    <a:pt x="360" y="841"/>
                  </a:lnTo>
                  <a:lnTo>
                    <a:pt x="360" y="814"/>
                  </a:lnTo>
                  <a:lnTo>
                    <a:pt x="360" y="814"/>
                  </a:lnTo>
                  <a:lnTo>
                    <a:pt x="360" y="789"/>
                  </a:lnTo>
                  <a:lnTo>
                    <a:pt x="361" y="767"/>
                  </a:lnTo>
                  <a:lnTo>
                    <a:pt x="365" y="744"/>
                  </a:lnTo>
                  <a:lnTo>
                    <a:pt x="369" y="721"/>
                  </a:lnTo>
                  <a:lnTo>
                    <a:pt x="374" y="699"/>
                  </a:lnTo>
                  <a:lnTo>
                    <a:pt x="380" y="678"/>
                  </a:lnTo>
                  <a:lnTo>
                    <a:pt x="387" y="656"/>
                  </a:lnTo>
                  <a:lnTo>
                    <a:pt x="395" y="636"/>
                  </a:lnTo>
                  <a:lnTo>
                    <a:pt x="404" y="615"/>
                  </a:lnTo>
                  <a:lnTo>
                    <a:pt x="414" y="596"/>
                  </a:lnTo>
                  <a:lnTo>
                    <a:pt x="425" y="577"/>
                  </a:lnTo>
                  <a:lnTo>
                    <a:pt x="437" y="558"/>
                  </a:lnTo>
                  <a:lnTo>
                    <a:pt x="450" y="541"/>
                  </a:lnTo>
                  <a:lnTo>
                    <a:pt x="463" y="524"/>
                  </a:lnTo>
                  <a:lnTo>
                    <a:pt x="478" y="507"/>
                  </a:lnTo>
                  <a:lnTo>
                    <a:pt x="493" y="491"/>
                  </a:lnTo>
                  <a:lnTo>
                    <a:pt x="508" y="476"/>
                  </a:lnTo>
                  <a:lnTo>
                    <a:pt x="525" y="462"/>
                  </a:lnTo>
                  <a:lnTo>
                    <a:pt x="543" y="448"/>
                  </a:lnTo>
                  <a:lnTo>
                    <a:pt x="561" y="435"/>
                  </a:lnTo>
                  <a:lnTo>
                    <a:pt x="578" y="424"/>
                  </a:lnTo>
                  <a:lnTo>
                    <a:pt x="597" y="412"/>
                  </a:lnTo>
                  <a:lnTo>
                    <a:pt x="618" y="402"/>
                  </a:lnTo>
                  <a:lnTo>
                    <a:pt x="637" y="393"/>
                  </a:lnTo>
                  <a:lnTo>
                    <a:pt x="658" y="386"/>
                  </a:lnTo>
                  <a:lnTo>
                    <a:pt x="679" y="378"/>
                  </a:lnTo>
                  <a:lnTo>
                    <a:pt x="700" y="372"/>
                  </a:lnTo>
                  <a:lnTo>
                    <a:pt x="723" y="367"/>
                  </a:lnTo>
                  <a:lnTo>
                    <a:pt x="745" y="363"/>
                  </a:lnTo>
                  <a:lnTo>
                    <a:pt x="768" y="360"/>
                  </a:lnTo>
                  <a:lnTo>
                    <a:pt x="792" y="359"/>
                  </a:lnTo>
                  <a:lnTo>
                    <a:pt x="815" y="358"/>
                  </a:lnTo>
                  <a:lnTo>
                    <a:pt x="815" y="358"/>
                  </a:lnTo>
                  <a:lnTo>
                    <a:pt x="837" y="359"/>
                  </a:lnTo>
                  <a:lnTo>
                    <a:pt x="861" y="360"/>
                  </a:lnTo>
                  <a:lnTo>
                    <a:pt x="884" y="363"/>
                  </a:lnTo>
                  <a:lnTo>
                    <a:pt x="906" y="367"/>
                  </a:lnTo>
                  <a:lnTo>
                    <a:pt x="929" y="372"/>
                  </a:lnTo>
                  <a:lnTo>
                    <a:pt x="950" y="378"/>
                  </a:lnTo>
                  <a:lnTo>
                    <a:pt x="971" y="386"/>
                  </a:lnTo>
                  <a:lnTo>
                    <a:pt x="992" y="393"/>
                  </a:lnTo>
                  <a:lnTo>
                    <a:pt x="1011" y="402"/>
                  </a:lnTo>
                  <a:lnTo>
                    <a:pt x="1032" y="412"/>
                  </a:lnTo>
                  <a:lnTo>
                    <a:pt x="1051" y="424"/>
                  </a:lnTo>
                  <a:lnTo>
                    <a:pt x="1068" y="435"/>
                  </a:lnTo>
                  <a:lnTo>
                    <a:pt x="1088" y="448"/>
                  </a:lnTo>
                  <a:lnTo>
                    <a:pt x="1104" y="462"/>
                  </a:lnTo>
                  <a:lnTo>
                    <a:pt x="1121" y="476"/>
                  </a:lnTo>
                  <a:lnTo>
                    <a:pt x="1137" y="491"/>
                  </a:lnTo>
                  <a:lnTo>
                    <a:pt x="1151" y="507"/>
                  </a:lnTo>
                  <a:lnTo>
                    <a:pt x="1166" y="524"/>
                  </a:lnTo>
                  <a:lnTo>
                    <a:pt x="1179" y="541"/>
                  </a:lnTo>
                  <a:lnTo>
                    <a:pt x="1192" y="558"/>
                  </a:lnTo>
                  <a:lnTo>
                    <a:pt x="1204" y="577"/>
                  </a:lnTo>
                  <a:lnTo>
                    <a:pt x="1215" y="596"/>
                  </a:lnTo>
                  <a:lnTo>
                    <a:pt x="1225" y="615"/>
                  </a:lnTo>
                  <a:lnTo>
                    <a:pt x="1234" y="636"/>
                  </a:lnTo>
                  <a:lnTo>
                    <a:pt x="1242" y="656"/>
                  </a:lnTo>
                  <a:lnTo>
                    <a:pt x="1249" y="678"/>
                  </a:lnTo>
                  <a:lnTo>
                    <a:pt x="1255" y="699"/>
                  </a:lnTo>
                  <a:lnTo>
                    <a:pt x="1260" y="721"/>
                  </a:lnTo>
                  <a:lnTo>
                    <a:pt x="1264" y="744"/>
                  </a:lnTo>
                  <a:lnTo>
                    <a:pt x="1268" y="767"/>
                  </a:lnTo>
                  <a:lnTo>
                    <a:pt x="1269" y="789"/>
                  </a:lnTo>
                  <a:lnTo>
                    <a:pt x="1270" y="814"/>
                  </a:lnTo>
                  <a:lnTo>
                    <a:pt x="1270" y="814"/>
                  </a:lnTo>
                  <a:lnTo>
                    <a:pt x="1269" y="841"/>
                  </a:lnTo>
                  <a:lnTo>
                    <a:pt x="1267" y="869"/>
                  </a:lnTo>
                  <a:lnTo>
                    <a:pt x="1262" y="897"/>
                  </a:lnTo>
                  <a:lnTo>
                    <a:pt x="1256" y="925"/>
                  </a:lnTo>
                  <a:lnTo>
                    <a:pt x="1249" y="952"/>
                  </a:lnTo>
                  <a:lnTo>
                    <a:pt x="1240" y="977"/>
                  </a:lnTo>
                  <a:lnTo>
                    <a:pt x="1228" y="1003"/>
                  </a:lnTo>
                  <a:lnTo>
                    <a:pt x="1217" y="1027"/>
                  </a:lnTo>
                  <a:lnTo>
                    <a:pt x="1203" y="1050"/>
                  </a:lnTo>
                  <a:lnTo>
                    <a:pt x="1189" y="1073"/>
                  </a:lnTo>
                  <a:lnTo>
                    <a:pt x="1173" y="1094"/>
                  </a:lnTo>
                  <a:lnTo>
                    <a:pt x="1155" y="1115"/>
                  </a:lnTo>
                  <a:lnTo>
                    <a:pt x="1137" y="1135"/>
                  </a:lnTo>
                  <a:lnTo>
                    <a:pt x="1118" y="1153"/>
                  </a:lnTo>
                  <a:lnTo>
                    <a:pt x="1096" y="1170"/>
                  </a:lnTo>
                  <a:lnTo>
                    <a:pt x="1075" y="1186"/>
                  </a:lnTo>
                  <a:lnTo>
                    <a:pt x="1075" y="1186"/>
                  </a:lnTo>
                  <a:lnTo>
                    <a:pt x="1065" y="1193"/>
                  </a:lnTo>
                  <a:lnTo>
                    <a:pt x="1248" y="1501"/>
                  </a:lnTo>
                  <a:lnTo>
                    <a:pt x="1248" y="1501"/>
                  </a:lnTo>
                  <a:lnTo>
                    <a:pt x="1256" y="1497"/>
                  </a:lnTo>
                  <a:lnTo>
                    <a:pt x="1256" y="1497"/>
                  </a:lnTo>
                  <a:lnTo>
                    <a:pt x="1282" y="1479"/>
                  </a:lnTo>
                  <a:lnTo>
                    <a:pt x="1308" y="1460"/>
                  </a:lnTo>
                  <a:lnTo>
                    <a:pt x="1334" y="1441"/>
                  </a:lnTo>
                  <a:lnTo>
                    <a:pt x="1358" y="1419"/>
                  </a:lnTo>
                  <a:lnTo>
                    <a:pt x="1381" y="1398"/>
                  </a:lnTo>
                  <a:lnTo>
                    <a:pt x="1404" y="1375"/>
                  </a:lnTo>
                  <a:lnTo>
                    <a:pt x="1425" y="1351"/>
                  </a:lnTo>
                  <a:lnTo>
                    <a:pt x="1446" y="1327"/>
                  </a:lnTo>
                  <a:lnTo>
                    <a:pt x="1466" y="1301"/>
                  </a:lnTo>
                  <a:lnTo>
                    <a:pt x="1484" y="1276"/>
                  </a:lnTo>
                  <a:lnTo>
                    <a:pt x="1502" y="1249"/>
                  </a:lnTo>
                  <a:lnTo>
                    <a:pt x="1519" y="1221"/>
                  </a:lnTo>
                  <a:lnTo>
                    <a:pt x="1535" y="1193"/>
                  </a:lnTo>
                  <a:lnTo>
                    <a:pt x="1549" y="1164"/>
                  </a:lnTo>
                  <a:lnTo>
                    <a:pt x="1562" y="1135"/>
                  </a:lnTo>
                  <a:lnTo>
                    <a:pt x="1575" y="1104"/>
                  </a:lnTo>
                  <a:lnTo>
                    <a:pt x="1575" y="1104"/>
                  </a:lnTo>
                  <a:lnTo>
                    <a:pt x="1587" y="1070"/>
                  </a:lnTo>
                  <a:lnTo>
                    <a:pt x="1598" y="1036"/>
                  </a:lnTo>
                  <a:lnTo>
                    <a:pt x="1607" y="1000"/>
                  </a:lnTo>
                  <a:lnTo>
                    <a:pt x="1615" y="963"/>
                  </a:lnTo>
                  <a:lnTo>
                    <a:pt x="1621" y="927"/>
                  </a:lnTo>
                  <a:lnTo>
                    <a:pt x="1625" y="890"/>
                  </a:lnTo>
                  <a:lnTo>
                    <a:pt x="1627" y="852"/>
                  </a:lnTo>
                  <a:lnTo>
                    <a:pt x="1629" y="814"/>
                  </a:lnTo>
                  <a:lnTo>
                    <a:pt x="1629" y="814"/>
                  </a:lnTo>
                  <a:lnTo>
                    <a:pt x="1627" y="772"/>
                  </a:lnTo>
                  <a:lnTo>
                    <a:pt x="1625" y="730"/>
                  </a:lnTo>
                  <a:lnTo>
                    <a:pt x="1620" y="689"/>
                  </a:lnTo>
                  <a:lnTo>
                    <a:pt x="1612" y="648"/>
                  </a:lnTo>
                  <a:lnTo>
                    <a:pt x="1603" y="609"/>
                  </a:lnTo>
                  <a:lnTo>
                    <a:pt x="1592" y="571"/>
                  </a:lnTo>
                  <a:lnTo>
                    <a:pt x="1579" y="533"/>
                  </a:lnTo>
                  <a:lnTo>
                    <a:pt x="1565" y="496"/>
                  </a:lnTo>
                  <a:lnTo>
                    <a:pt x="1549" y="461"/>
                  </a:lnTo>
                  <a:lnTo>
                    <a:pt x="1531" y="425"/>
                  </a:lnTo>
                  <a:lnTo>
                    <a:pt x="1510" y="391"/>
                  </a:lnTo>
                  <a:lnTo>
                    <a:pt x="1490" y="358"/>
                  </a:lnTo>
                  <a:lnTo>
                    <a:pt x="1467" y="326"/>
                  </a:lnTo>
                  <a:lnTo>
                    <a:pt x="1443" y="295"/>
                  </a:lnTo>
                  <a:lnTo>
                    <a:pt x="1418" y="266"/>
                  </a:lnTo>
                  <a:lnTo>
                    <a:pt x="1390" y="237"/>
                  </a:lnTo>
                  <a:lnTo>
                    <a:pt x="1362" y="210"/>
                  </a:lnTo>
                  <a:lnTo>
                    <a:pt x="1333" y="185"/>
                  </a:lnTo>
                  <a:lnTo>
                    <a:pt x="1302" y="161"/>
                  </a:lnTo>
                  <a:lnTo>
                    <a:pt x="1269" y="138"/>
                  </a:lnTo>
                  <a:lnTo>
                    <a:pt x="1236" y="116"/>
                  </a:lnTo>
                  <a:lnTo>
                    <a:pt x="1203" y="97"/>
                  </a:lnTo>
                  <a:lnTo>
                    <a:pt x="1168" y="80"/>
                  </a:lnTo>
                  <a:lnTo>
                    <a:pt x="1132" y="63"/>
                  </a:lnTo>
                  <a:lnTo>
                    <a:pt x="1094" y="49"/>
                  </a:lnTo>
                  <a:lnTo>
                    <a:pt x="1057" y="35"/>
                  </a:lnTo>
                  <a:lnTo>
                    <a:pt x="1018" y="25"/>
                  </a:lnTo>
                  <a:lnTo>
                    <a:pt x="978" y="16"/>
                  </a:lnTo>
                  <a:lnTo>
                    <a:pt x="939" y="8"/>
                  </a:lnTo>
                  <a:lnTo>
                    <a:pt x="898" y="3"/>
                  </a:lnTo>
                  <a:lnTo>
                    <a:pt x="856" y="1"/>
                  </a:lnTo>
                  <a:lnTo>
                    <a:pt x="815" y="0"/>
                  </a:lnTo>
                  <a:lnTo>
                    <a:pt x="815" y="0"/>
                  </a:lnTo>
                  <a:lnTo>
                    <a:pt x="773" y="1"/>
                  </a:lnTo>
                  <a:lnTo>
                    <a:pt x="732" y="3"/>
                  </a:lnTo>
                  <a:lnTo>
                    <a:pt x="690" y="8"/>
                  </a:lnTo>
                  <a:lnTo>
                    <a:pt x="651" y="16"/>
                  </a:lnTo>
                  <a:lnTo>
                    <a:pt x="611" y="25"/>
                  </a:lnTo>
                  <a:lnTo>
                    <a:pt x="572" y="35"/>
                  </a:lnTo>
                  <a:lnTo>
                    <a:pt x="535" y="49"/>
                  </a:lnTo>
                  <a:lnTo>
                    <a:pt x="498" y="63"/>
                  </a:lnTo>
                  <a:lnTo>
                    <a:pt x="461" y="80"/>
                  </a:lnTo>
                  <a:lnTo>
                    <a:pt x="427" y="97"/>
                  </a:lnTo>
                  <a:lnTo>
                    <a:pt x="393" y="116"/>
                  </a:lnTo>
                  <a:lnTo>
                    <a:pt x="360" y="138"/>
                  </a:lnTo>
                  <a:lnTo>
                    <a:pt x="328" y="161"/>
                  </a:lnTo>
                  <a:lnTo>
                    <a:pt x="296" y="185"/>
                  </a:lnTo>
                  <a:lnTo>
                    <a:pt x="267" y="210"/>
                  </a:lnTo>
                  <a:lnTo>
                    <a:pt x="239" y="237"/>
                  </a:lnTo>
                  <a:lnTo>
                    <a:pt x="213" y="266"/>
                  </a:lnTo>
                  <a:lnTo>
                    <a:pt x="186" y="295"/>
                  </a:lnTo>
                  <a:lnTo>
                    <a:pt x="162" y="326"/>
                  </a:lnTo>
                  <a:lnTo>
                    <a:pt x="140" y="358"/>
                  </a:lnTo>
                  <a:lnTo>
                    <a:pt x="119" y="391"/>
                  </a:lnTo>
                  <a:lnTo>
                    <a:pt x="98" y="425"/>
                  </a:lnTo>
                  <a:lnTo>
                    <a:pt x="80" y="461"/>
                  </a:lnTo>
                  <a:lnTo>
                    <a:pt x="64" y="496"/>
                  </a:lnTo>
                  <a:lnTo>
                    <a:pt x="50" y="533"/>
                  </a:lnTo>
                  <a:lnTo>
                    <a:pt x="37" y="571"/>
                  </a:lnTo>
                  <a:lnTo>
                    <a:pt x="26" y="609"/>
                  </a:lnTo>
                  <a:lnTo>
                    <a:pt x="17" y="648"/>
                  </a:lnTo>
                  <a:lnTo>
                    <a:pt x="9" y="689"/>
                  </a:lnTo>
                  <a:lnTo>
                    <a:pt x="4" y="730"/>
                  </a:lnTo>
                  <a:lnTo>
                    <a:pt x="2" y="772"/>
                  </a:lnTo>
                  <a:lnTo>
                    <a:pt x="0" y="814"/>
                  </a:lnTo>
                  <a:lnTo>
                    <a:pt x="0" y="814"/>
                  </a:lnTo>
                  <a:lnTo>
                    <a:pt x="2" y="852"/>
                  </a:lnTo>
                  <a:lnTo>
                    <a:pt x="4" y="890"/>
                  </a:lnTo>
                  <a:lnTo>
                    <a:pt x="8" y="927"/>
                  </a:lnTo>
                  <a:lnTo>
                    <a:pt x="14" y="963"/>
                  </a:lnTo>
                  <a:lnTo>
                    <a:pt x="22" y="1000"/>
                  </a:lnTo>
                  <a:lnTo>
                    <a:pt x="31" y="1036"/>
                  </a:lnTo>
                  <a:lnTo>
                    <a:pt x="42" y="1070"/>
                  </a:lnTo>
                  <a:lnTo>
                    <a:pt x="55" y="1104"/>
                  </a:lnTo>
                  <a:lnTo>
                    <a:pt x="55" y="1104"/>
                  </a:lnTo>
                  <a:close/>
                </a:path>
              </a:pathLst>
            </a:custGeom>
            <a:solidFill>
              <a:schemeClr val="accent4">
                <a:lumMod val="40000"/>
                <a:lumOff val="60000"/>
              </a:schemeClr>
            </a:solidFill>
            <a:ln w="7938">
              <a:solidFill>
                <a:schemeClr val="accent4">
                  <a:lumMod val="60000"/>
                  <a:lumOff val="40000"/>
                </a:scheme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grpSp>
      <p:sp>
        <p:nvSpPr>
          <p:cNvPr id="13" name="Rectangle : coins arrondis 12">
            <a:extLst>
              <a:ext uri="{FF2B5EF4-FFF2-40B4-BE49-F238E27FC236}">
                <a16:creationId xmlns:a16="http://schemas.microsoft.com/office/drawing/2014/main" id="{30403F3D-2B78-4439-B151-82B69AD9751C}"/>
              </a:ext>
            </a:extLst>
          </p:cNvPr>
          <p:cNvSpPr/>
          <p:nvPr/>
        </p:nvSpPr>
        <p:spPr bwMode="auto">
          <a:xfrm>
            <a:off x="527050" y="1468777"/>
            <a:ext cx="3557374" cy="2439512"/>
          </a:xfrm>
          <a:prstGeom prst="roundRect">
            <a:avLst>
              <a:gd name="adj" fmla="val 9778"/>
            </a:avLst>
          </a:prstGeom>
          <a:noFill/>
          <a:ln>
            <a:solidFill>
              <a:schemeClr val="accent1"/>
            </a:solidFill>
            <a:prstDash val="dash"/>
          </a:ln>
        </p:spPr>
        <p:txBody>
          <a:bodyPr rot="0" spcFirstLastPara="0" vertOverflow="overflow" horzOverflow="overflow" vert="horz" wrap="square" lIns="72000" tIns="45720" rIns="72000" bIns="45720" numCol="1" spcCol="0" rtlCol="0" fromWordArt="0" anchor="ctr" anchorCtr="0" forceAA="0" compatLnSpc="1">
            <a:prstTxWarp prst="textNoShape">
              <a:avLst/>
            </a:prstTxWarp>
            <a:normAutofit/>
          </a:bodyPr>
          <a:lstStyle/>
          <a:p>
            <a:pPr algn="ctr">
              <a:spcBef>
                <a:spcPts val="1200"/>
              </a:spcBef>
            </a:pPr>
            <a:endParaRPr lang="fr-FR" sz="1400" b="1" noProof="0" err="1">
              <a:solidFill>
                <a:schemeClr val="accent1"/>
              </a:solidFill>
              <a:latin typeface="Calibri" panose="020F0502020204030204" pitchFamily="34" charset="0"/>
              <a:cs typeface="Calibri" panose="020F0502020204030204" pitchFamily="34" charset="0"/>
            </a:endParaRPr>
          </a:p>
        </p:txBody>
      </p:sp>
      <p:sp>
        <p:nvSpPr>
          <p:cNvPr id="14" name="Rectangle : coins arrondis 13">
            <a:extLst>
              <a:ext uri="{FF2B5EF4-FFF2-40B4-BE49-F238E27FC236}">
                <a16:creationId xmlns:a16="http://schemas.microsoft.com/office/drawing/2014/main" id="{B9F3312B-51D4-4943-BC5A-DDBA524FAD0E}"/>
              </a:ext>
            </a:extLst>
          </p:cNvPr>
          <p:cNvSpPr/>
          <p:nvPr/>
        </p:nvSpPr>
        <p:spPr bwMode="auto">
          <a:xfrm>
            <a:off x="8107578" y="1468777"/>
            <a:ext cx="3557374" cy="2439512"/>
          </a:xfrm>
          <a:prstGeom prst="roundRect">
            <a:avLst>
              <a:gd name="adj" fmla="val 9778"/>
            </a:avLst>
          </a:prstGeom>
          <a:noFill/>
          <a:ln>
            <a:solidFill>
              <a:schemeClr val="accent1"/>
            </a:solidFill>
            <a:prstDash val="dash"/>
          </a:ln>
        </p:spPr>
        <p:txBody>
          <a:bodyPr rot="0" spcFirstLastPara="0" vertOverflow="overflow" horzOverflow="overflow" vert="horz" wrap="square" lIns="72000" tIns="45720" rIns="72000" bIns="45720" numCol="1" spcCol="0" rtlCol="0" fromWordArt="0" anchor="ctr" anchorCtr="0" forceAA="0" compatLnSpc="1">
            <a:prstTxWarp prst="textNoShape">
              <a:avLst/>
            </a:prstTxWarp>
            <a:normAutofit/>
          </a:bodyPr>
          <a:lstStyle/>
          <a:p>
            <a:pPr algn="ctr">
              <a:spcBef>
                <a:spcPts val="1200"/>
              </a:spcBef>
            </a:pPr>
            <a:endParaRPr lang="fr-FR" sz="1400" b="1" noProof="0" err="1">
              <a:solidFill>
                <a:schemeClr val="accent1"/>
              </a:solidFill>
              <a:latin typeface="Calibri" panose="020F0502020204030204" pitchFamily="34" charset="0"/>
              <a:cs typeface="Calibri" panose="020F0502020204030204" pitchFamily="34" charset="0"/>
            </a:endParaRPr>
          </a:p>
        </p:txBody>
      </p:sp>
      <p:sp>
        <p:nvSpPr>
          <p:cNvPr id="15" name="Rectangle : coins arrondis 14">
            <a:extLst>
              <a:ext uri="{FF2B5EF4-FFF2-40B4-BE49-F238E27FC236}">
                <a16:creationId xmlns:a16="http://schemas.microsoft.com/office/drawing/2014/main" id="{CD25CDEF-6EF7-4435-9E8E-8B5ACE4A7328}"/>
              </a:ext>
            </a:extLst>
          </p:cNvPr>
          <p:cNvSpPr/>
          <p:nvPr/>
        </p:nvSpPr>
        <p:spPr bwMode="auto">
          <a:xfrm>
            <a:off x="2608513" y="4886629"/>
            <a:ext cx="6974973" cy="1355423"/>
          </a:xfrm>
          <a:prstGeom prst="roundRect">
            <a:avLst>
              <a:gd name="adj" fmla="val 9778"/>
            </a:avLst>
          </a:prstGeom>
          <a:noFill/>
          <a:ln>
            <a:solidFill>
              <a:schemeClr val="accent1"/>
            </a:solidFill>
            <a:prstDash val="dash"/>
          </a:ln>
        </p:spPr>
        <p:txBody>
          <a:bodyPr rot="0" spcFirstLastPara="0" vertOverflow="overflow" horzOverflow="overflow" vert="horz" wrap="square" lIns="72000" tIns="45720" rIns="72000" bIns="45720" numCol="1" spcCol="0" rtlCol="0" fromWordArt="0" anchor="ctr" anchorCtr="0" forceAA="0" compatLnSpc="1">
            <a:prstTxWarp prst="textNoShape">
              <a:avLst/>
            </a:prstTxWarp>
            <a:normAutofit/>
          </a:bodyPr>
          <a:lstStyle/>
          <a:p>
            <a:pPr algn="ctr">
              <a:spcBef>
                <a:spcPts val="1200"/>
              </a:spcBef>
            </a:pPr>
            <a:endParaRPr lang="fr-FR" sz="1400" b="1" noProof="0" err="1">
              <a:solidFill>
                <a:schemeClr val="accent1"/>
              </a:solidFill>
              <a:latin typeface="Calibri" panose="020F0502020204030204" pitchFamily="34" charset="0"/>
              <a:cs typeface="Calibri" panose="020F0502020204030204" pitchFamily="34" charset="0"/>
            </a:endParaRPr>
          </a:p>
        </p:txBody>
      </p:sp>
      <p:sp>
        <p:nvSpPr>
          <p:cNvPr id="16" name="ZoneTexte 15">
            <a:extLst>
              <a:ext uri="{FF2B5EF4-FFF2-40B4-BE49-F238E27FC236}">
                <a16:creationId xmlns:a16="http://schemas.microsoft.com/office/drawing/2014/main" id="{9D016561-FBDF-4DA7-88AE-3FA2A2313594}"/>
              </a:ext>
            </a:extLst>
          </p:cNvPr>
          <p:cNvSpPr txBox="1"/>
          <p:nvPr/>
        </p:nvSpPr>
        <p:spPr>
          <a:xfrm>
            <a:off x="614821" y="1868817"/>
            <a:ext cx="3381828" cy="2031325"/>
          </a:xfrm>
          <a:prstGeom prst="rect">
            <a:avLst/>
          </a:prstGeom>
          <a:noFill/>
          <a:ln>
            <a:noFill/>
          </a:ln>
        </p:spPr>
        <p:txBody>
          <a:bodyPr vert="horz" wrap="square" lIns="72000" tIns="45720" rIns="72000" bIns="45720" rtlCol="0" anchor="ctr" anchorCtr="0">
            <a:spAutoFit/>
          </a:bodyPr>
          <a:lstStyle/>
          <a:p>
            <a:pPr algn="ctr"/>
            <a:r>
              <a:rPr lang="fr-FR" sz="1400" dirty="0">
                <a:solidFill>
                  <a:schemeClr val="bg2">
                    <a:lumMod val="25000"/>
                  </a:schemeClr>
                </a:solidFill>
                <a:latin typeface="Montserrat" panose="00000500000000000000" pitchFamily="2" charset="0"/>
                <a:cs typeface="Calibri" panose="020F0502020204030204" pitchFamily="34" charset="0"/>
              </a:rPr>
              <a:t>L’Aide Sociale à l’Enfance est placée</a:t>
            </a:r>
            <a:br>
              <a:rPr lang="fr-FR" sz="1400" dirty="0">
                <a:solidFill>
                  <a:schemeClr val="bg2">
                    <a:lumMod val="25000"/>
                  </a:schemeClr>
                </a:solidFill>
                <a:latin typeface="Montserrat" panose="00000500000000000000" pitchFamily="2" charset="0"/>
                <a:cs typeface="Calibri" panose="020F0502020204030204" pitchFamily="34" charset="0"/>
              </a:rPr>
            </a:br>
            <a:r>
              <a:rPr lang="fr-FR" sz="1400" dirty="0">
                <a:solidFill>
                  <a:schemeClr val="bg2">
                    <a:lumMod val="25000"/>
                  </a:schemeClr>
                </a:solidFill>
                <a:latin typeface="Montserrat" panose="00000500000000000000" pitchFamily="2" charset="0"/>
                <a:cs typeface="Calibri" panose="020F0502020204030204" pitchFamily="34" charset="0"/>
              </a:rPr>
              <a:t>sous l’autorité du </a:t>
            </a:r>
            <a:r>
              <a:rPr lang="fr-FR" sz="1400" b="1" dirty="0">
                <a:solidFill>
                  <a:schemeClr val="bg2">
                    <a:lumMod val="25000"/>
                  </a:schemeClr>
                </a:solidFill>
                <a:latin typeface="Montserrat" panose="00000500000000000000" pitchFamily="2" charset="0"/>
                <a:cs typeface="Calibri" panose="020F0502020204030204" pitchFamily="34" charset="0"/>
              </a:rPr>
              <a:t>Président du Conseil Départemental</a:t>
            </a:r>
            <a:r>
              <a:rPr lang="fr-FR" sz="1400" dirty="0">
                <a:solidFill>
                  <a:schemeClr val="bg2">
                    <a:lumMod val="25000"/>
                  </a:schemeClr>
                </a:solidFill>
                <a:latin typeface="Montserrat" panose="00000500000000000000" pitchFamily="2" charset="0"/>
                <a:cs typeface="Calibri" panose="020F0502020204030204" pitchFamily="34" charset="0"/>
              </a:rPr>
              <a:t>, dont la mission principale est de venir en aide aux enfants et à leur famille par des actions de prévention individuelle ou collective, de protection et de lutte contre la maltraitance</a:t>
            </a:r>
          </a:p>
        </p:txBody>
      </p:sp>
      <p:sp>
        <p:nvSpPr>
          <p:cNvPr id="17" name="ZoneTexte 16">
            <a:extLst>
              <a:ext uri="{FF2B5EF4-FFF2-40B4-BE49-F238E27FC236}">
                <a16:creationId xmlns:a16="http://schemas.microsoft.com/office/drawing/2014/main" id="{B7C22837-D261-4B89-AFEE-99360B19BBE7}"/>
              </a:ext>
            </a:extLst>
          </p:cNvPr>
          <p:cNvSpPr txBox="1"/>
          <p:nvPr/>
        </p:nvSpPr>
        <p:spPr>
          <a:xfrm>
            <a:off x="8107578" y="1484526"/>
            <a:ext cx="3557374" cy="391230"/>
          </a:xfrm>
          <a:prstGeom prst="rect">
            <a:avLst/>
          </a:prstGeom>
          <a:noFill/>
          <a:ln>
            <a:noFill/>
          </a:ln>
        </p:spPr>
        <p:txBody>
          <a:bodyPr vert="horz" wrap="square" lIns="108000" tIns="45720" rIns="72000" bIns="45720" rtlCol="0" anchor="ctr" anchorCtr="0">
            <a:noAutofit/>
          </a:bodyPr>
          <a:lstStyle/>
          <a:p>
            <a:pPr algn="ctr"/>
            <a:r>
              <a:rPr lang="fr-FR" b="1" cap="small" dirty="0">
                <a:solidFill>
                  <a:schemeClr val="accent5">
                    <a:lumMod val="75000"/>
                  </a:schemeClr>
                </a:solidFill>
                <a:latin typeface="Montserrat" panose="00000500000000000000" pitchFamily="2" charset="0"/>
                <a:cs typeface="Calibri" panose="020F0502020204030204" pitchFamily="34" charset="0"/>
              </a:rPr>
              <a:t>Les lieux d’accueil</a:t>
            </a:r>
          </a:p>
        </p:txBody>
      </p:sp>
      <p:sp>
        <p:nvSpPr>
          <p:cNvPr id="18" name="ZoneTexte 17">
            <a:extLst>
              <a:ext uri="{FF2B5EF4-FFF2-40B4-BE49-F238E27FC236}">
                <a16:creationId xmlns:a16="http://schemas.microsoft.com/office/drawing/2014/main" id="{7D40921C-9064-4C86-AFB9-529757C109AB}"/>
              </a:ext>
            </a:extLst>
          </p:cNvPr>
          <p:cNvSpPr txBox="1"/>
          <p:nvPr/>
        </p:nvSpPr>
        <p:spPr>
          <a:xfrm>
            <a:off x="2629842" y="4955979"/>
            <a:ext cx="6932314" cy="369332"/>
          </a:xfrm>
          <a:prstGeom prst="rect">
            <a:avLst/>
          </a:prstGeom>
          <a:noFill/>
          <a:ln>
            <a:noFill/>
          </a:ln>
        </p:spPr>
        <p:txBody>
          <a:bodyPr vert="horz" wrap="square" lIns="108000" tIns="45720" rIns="72000" bIns="45720" rtlCol="0" anchor="ctr" anchorCtr="0">
            <a:noAutofit/>
          </a:bodyPr>
          <a:lstStyle/>
          <a:p>
            <a:pPr algn="ctr"/>
            <a:r>
              <a:rPr lang="fr-FR" b="1" cap="small" dirty="0">
                <a:solidFill>
                  <a:schemeClr val="accent2"/>
                </a:solidFill>
                <a:latin typeface="Montserrat" panose="00000500000000000000" pitchFamily="2" charset="0"/>
                <a:cs typeface="Calibri" panose="020F0502020204030204" pitchFamily="34" charset="0"/>
              </a:rPr>
              <a:t>Sa famille</a:t>
            </a:r>
          </a:p>
        </p:txBody>
      </p:sp>
      <p:sp>
        <p:nvSpPr>
          <p:cNvPr id="19" name="ZoneTexte 18">
            <a:extLst>
              <a:ext uri="{FF2B5EF4-FFF2-40B4-BE49-F238E27FC236}">
                <a16:creationId xmlns:a16="http://schemas.microsoft.com/office/drawing/2014/main" id="{D1C9346A-C881-479F-93A6-E193D8F445D5}"/>
              </a:ext>
            </a:extLst>
          </p:cNvPr>
          <p:cNvSpPr txBox="1"/>
          <p:nvPr/>
        </p:nvSpPr>
        <p:spPr>
          <a:xfrm>
            <a:off x="527048" y="1484526"/>
            <a:ext cx="3557374" cy="391230"/>
          </a:xfrm>
          <a:prstGeom prst="rect">
            <a:avLst/>
          </a:prstGeom>
          <a:noFill/>
          <a:ln>
            <a:noFill/>
          </a:ln>
        </p:spPr>
        <p:txBody>
          <a:bodyPr vert="horz" wrap="square" lIns="108000" tIns="45720" rIns="72000" bIns="45720" rtlCol="0" anchor="ctr" anchorCtr="0">
            <a:noAutofit/>
          </a:bodyPr>
          <a:lstStyle/>
          <a:p>
            <a:pPr algn="ctr"/>
            <a:r>
              <a:rPr lang="fr-FR" b="1" cap="small" dirty="0">
                <a:solidFill>
                  <a:schemeClr val="accent4"/>
                </a:solidFill>
                <a:latin typeface="Montserrat" panose="00000500000000000000" pitchFamily="2" charset="0"/>
                <a:cs typeface="Calibri" panose="020F0502020204030204" pitchFamily="34" charset="0"/>
              </a:rPr>
              <a:t>Le Département</a:t>
            </a:r>
          </a:p>
        </p:txBody>
      </p:sp>
      <p:sp>
        <p:nvSpPr>
          <p:cNvPr id="24" name="ZoneTexte 23">
            <a:extLst>
              <a:ext uri="{FF2B5EF4-FFF2-40B4-BE49-F238E27FC236}">
                <a16:creationId xmlns:a16="http://schemas.microsoft.com/office/drawing/2014/main" id="{64C727B4-B60E-40B8-81A6-DEFAD10DC132}"/>
              </a:ext>
            </a:extLst>
          </p:cNvPr>
          <p:cNvSpPr txBox="1"/>
          <p:nvPr/>
        </p:nvSpPr>
        <p:spPr>
          <a:xfrm>
            <a:off x="2748323" y="5494282"/>
            <a:ext cx="6602506" cy="523220"/>
          </a:xfrm>
          <a:prstGeom prst="rect">
            <a:avLst/>
          </a:prstGeom>
          <a:noFill/>
          <a:ln>
            <a:noFill/>
          </a:ln>
        </p:spPr>
        <p:txBody>
          <a:bodyPr vert="horz" wrap="square" lIns="72000" tIns="45720" rIns="72000" bIns="45720" rtlCol="0" anchor="ctr" anchorCtr="0">
            <a:spAutoFit/>
          </a:bodyPr>
          <a:lstStyle>
            <a:defPPr>
              <a:defRPr lang="fr-FR"/>
            </a:defPPr>
            <a:lvl1pPr algn="ctr">
              <a:defRPr sz="1200">
                <a:solidFill>
                  <a:schemeClr val="bg2">
                    <a:lumMod val="50000"/>
                  </a:schemeClr>
                </a:solidFill>
              </a:defRPr>
            </a:lvl1pPr>
          </a:lstStyle>
          <a:p>
            <a:r>
              <a:rPr lang="fr-FR" sz="1400" dirty="0">
                <a:solidFill>
                  <a:schemeClr val="bg2">
                    <a:lumMod val="25000"/>
                  </a:schemeClr>
                </a:solidFill>
                <a:latin typeface="Montserrat" panose="00000500000000000000" pitchFamily="2" charset="0"/>
                <a:cs typeface="Calibri" panose="020F0502020204030204" pitchFamily="34" charset="0"/>
              </a:rPr>
              <a:t>Les parents disposent pleinement de </a:t>
            </a:r>
            <a:r>
              <a:rPr lang="fr-FR" sz="1400" b="1" dirty="0">
                <a:solidFill>
                  <a:schemeClr val="bg2">
                    <a:lumMod val="25000"/>
                  </a:schemeClr>
                </a:solidFill>
                <a:latin typeface="Montserrat" panose="00000500000000000000" pitchFamily="2" charset="0"/>
                <a:cs typeface="Calibri" panose="020F0502020204030204" pitchFamily="34" charset="0"/>
              </a:rPr>
              <a:t>l'exercice de leurs droits d'autorité parentale</a:t>
            </a:r>
            <a:r>
              <a:rPr lang="fr-FR" sz="1400" dirty="0">
                <a:solidFill>
                  <a:schemeClr val="bg2">
                    <a:lumMod val="25000"/>
                  </a:schemeClr>
                </a:solidFill>
                <a:latin typeface="Montserrat" panose="00000500000000000000" pitchFamily="2" charset="0"/>
                <a:cs typeface="Calibri" panose="020F0502020204030204" pitchFamily="34" charset="0"/>
              </a:rPr>
              <a:t> s'ils n’en ont pas été privés par une </a:t>
            </a:r>
            <a:r>
              <a:rPr lang="fr-FR" sz="1400" b="1" dirty="0">
                <a:solidFill>
                  <a:schemeClr val="bg2">
                    <a:lumMod val="25000"/>
                  </a:schemeClr>
                </a:solidFill>
                <a:latin typeface="Montserrat" panose="00000500000000000000" pitchFamily="2" charset="0"/>
                <a:cs typeface="Calibri" panose="020F0502020204030204" pitchFamily="34" charset="0"/>
              </a:rPr>
              <a:t>décision judiciaire</a:t>
            </a:r>
          </a:p>
        </p:txBody>
      </p:sp>
      <p:sp>
        <p:nvSpPr>
          <p:cNvPr id="26" name="ZoneTexte 25">
            <a:extLst>
              <a:ext uri="{FF2B5EF4-FFF2-40B4-BE49-F238E27FC236}">
                <a16:creationId xmlns:a16="http://schemas.microsoft.com/office/drawing/2014/main" id="{055011CA-71E2-4627-B12F-45AABE5EE0C8}"/>
              </a:ext>
            </a:extLst>
          </p:cNvPr>
          <p:cNvSpPr txBox="1"/>
          <p:nvPr/>
        </p:nvSpPr>
        <p:spPr>
          <a:xfrm>
            <a:off x="8269277" y="2407427"/>
            <a:ext cx="3233976" cy="954107"/>
          </a:xfrm>
          <a:prstGeom prst="rect">
            <a:avLst/>
          </a:prstGeom>
          <a:noFill/>
          <a:ln>
            <a:noFill/>
          </a:ln>
        </p:spPr>
        <p:txBody>
          <a:bodyPr vert="horz" wrap="square" lIns="72000" tIns="45720" rIns="72000" bIns="45720" rtlCol="0" anchor="ctr" anchorCtr="0">
            <a:spAutoFit/>
          </a:bodyPr>
          <a:lstStyle>
            <a:defPPr>
              <a:defRPr lang="fr-FR"/>
            </a:defPPr>
            <a:lvl1pPr algn="ctr">
              <a:defRPr sz="1200">
                <a:solidFill>
                  <a:schemeClr val="bg2">
                    <a:lumMod val="50000"/>
                  </a:schemeClr>
                </a:solidFill>
              </a:defRPr>
            </a:lvl1pPr>
          </a:lstStyle>
          <a:p>
            <a:r>
              <a:rPr lang="fr-FR" sz="1400" dirty="0">
                <a:solidFill>
                  <a:schemeClr val="bg2">
                    <a:lumMod val="25000"/>
                  </a:schemeClr>
                </a:solidFill>
                <a:latin typeface="Montserrat" panose="00000500000000000000" pitchFamily="2" charset="0"/>
                <a:cs typeface="Calibri" panose="020F0502020204030204" pitchFamily="34" charset="0"/>
              </a:rPr>
              <a:t>Dans le cas où un </a:t>
            </a:r>
            <a:r>
              <a:rPr lang="fr-FR" sz="1400" b="1" dirty="0">
                <a:solidFill>
                  <a:schemeClr val="bg2">
                    <a:lumMod val="25000"/>
                  </a:schemeClr>
                </a:solidFill>
                <a:latin typeface="Montserrat" panose="00000500000000000000" pitchFamily="2" charset="0"/>
                <a:cs typeface="Calibri" panose="020F0502020204030204" pitchFamily="34" charset="0"/>
              </a:rPr>
              <a:t>enfant est placé</a:t>
            </a:r>
            <a:r>
              <a:rPr lang="fr-FR" sz="1400" dirty="0">
                <a:solidFill>
                  <a:schemeClr val="bg2">
                    <a:lumMod val="25000"/>
                  </a:schemeClr>
                </a:solidFill>
                <a:latin typeface="Montserrat" panose="00000500000000000000" pitchFamily="2" charset="0"/>
                <a:cs typeface="Calibri" panose="020F0502020204030204" pitchFamily="34" charset="0"/>
              </a:rPr>
              <a:t>, deux principales modalités existent : un placement en </a:t>
            </a:r>
            <a:r>
              <a:rPr lang="fr-FR" sz="1400" b="1" dirty="0">
                <a:solidFill>
                  <a:schemeClr val="bg2">
                    <a:lumMod val="25000"/>
                  </a:schemeClr>
                </a:solidFill>
                <a:latin typeface="Montserrat" panose="00000500000000000000" pitchFamily="2" charset="0"/>
                <a:cs typeface="Calibri" panose="020F0502020204030204" pitchFamily="34" charset="0"/>
              </a:rPr>
              <a:t>famille d’accueil</a:t>
            </a:r>
            <a:r>
              <a:rPr lang="fr-FR" sz="1400" dirty="0">
                <a:solidFill>
                  <a:schemeClr val="bg2">
                    <a:lumMod val="25000"/>
                  </a:schemeClr>
                </a:solidFill>
                <a:latin typeface="Montserrat" panose="00000500000000000000" pitchFamily="2" charset="0"/>
                <a:cs typeface="Calibri" panose="020F0502020204030204" pitchFamily="34" charset="0"/>
              </a:rPr>
              <a:t> ou dans une </a:t>
            </a:r>
            <a:r>
              <a:rPr lang="fr-FR" sz="1400" b="1" dirty="0">
                <a:solidFill>
                  <a:schemeClr val="bg2">
                    <a:lumMod val="25000"/>
                  </a:schemeClr>
                </a:solidFill>
                <a:latin typeface="Montserrat" panose="00000500000000000000" pitchFamily="2" charset="0"/>
                <a:cs typeface="Calibri" panose="020F0502020204030204" pitchFamily="34" charset="0"/>
              </a:rPr>
              <a:t>institution</a:t>
            </a:r>
          </a:p>
        </p:txBody>
      </p:sp>
      <p:sp>
        <p:nvSpPr>
          <p:cNvPr id="34" name="Rectangle 33">
            <a:extLst>
              <a:ext uri="{FF2B5EF4-FFF2-40B4-BE49-F238E27FC236}">
                <a16:creationId xmlns:a16="http://schemas.microsoft.com/office/drawing/2014/main" id="{8D0A2CEF-9CB8-4E67-A9C9-C2EC02DB8444}"/>
              </a:ext>
            </a:extLst>
          </p:cNvPr>
          <p:cNvSpPr/>
          <p:nvPr/>
        </p:nvSpPr>
        <p:spPr>
          <a:xfrm>
            <a:off x="5492869" y="2833080"/>
            <a:ext cx="1193798" cy="5330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r>
              <a:rPr lang="fr-FR" b="1" cap="small" dirty="0">
                <a:solidFill>
                  <a:schemeClr val="tx2"/>
                </a:solidFill>
                <a:latin typeface="Montserrat" panose="00000500000000000000" pitchFamily="2" charset="0"/>
                <a:cs typeface="Calibri" panose="020F0502020204030204" pitchFamily="34" charset="0"/>
              </a:rPr>
              <a:t>L’enfant</a:t>
            </a:r>
          </a:p>
        </p:txBody>
      </p:sp>
    </p:spTree>
    <p:extLst>
      <p:ext uri="{BB962C8B-B14F-4D97-AF65-F5344CB8AC3E}">
        <p14:creationId xmlns:p14="http://schemas.microsoft.com/office/powerpoint/2010/main" val="23455394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Objet 16" hidden="1">
            <a:extLst>
              <a:ext uri="{FF2B5EF4-FFF2-40B4-BE49-F238E27FC236}">
                <a16:creationId xmlns:a16="http://schemas.microsoft.com/office/drawing/2014/main" id="{88E0B487-919C-4FE6-A6B1-A459831BA53D}"/>
              </a:ext>
            </a:extLst>
          </p:cNvPr>
          <p:cNvGraphicFramePr>
            <a:graphicFrameLocks noChangeAspect="1"/>
          </p:cNvGraphicFramePr>
          <p:nvPr>
            <p:custDataLst>
              <p:tags r:id="rId1"/>
            </p:custDataLst>
          </p:nvPr>
        </p:nvGraphicFramePr>
        <p:xfrm>
          <a:off x="1525196" y="858445"/>
          <a:ext cx="1191" cy="1191"/>
        </p:xfrm>
        <a:graphic>
          <a:graphicData uri="http://schemas.openxmlformats.org/presentationml/2006/ole">
            <mc:AlternateContent xmlns:mc="http://schemas.openxmlformats.org/markup-compatibility/2006">
              <mc:Choice xmlns:v="urn:schemas-microsoft-com:vml" Requires="v">
                <p:oleObj name="Diapositive think-cell" r:id="rId4" imgW="395" imgH="396" progId="TCLayout.ActiveDocument.1">
                  <p:embed/>
                </p:oleObj>
              </mc:Choice>
              <mc:Fallback>
                <p:oleObj name="Diapositive think-cell" r:id="rId4" imgW="395" imgH="396" progId="TCLayout.ActiveDocument.1">
                  <p:embed/>
                  <p:pic>
                    <p:nvPicPr>
                      <p:cNvPr id="17" name="Objet 16" hidden="1">
                        <a:extLst>
                          <a:ext uri="{FF2B5EF4-FFF2-40B4-BE49-F238E27FC236}">
                            <a16:creationId xmlns:a16="http://schemas.microsoft.com/office/drawing/2014/main" id="{88E0B487-919C-4FE6-A6B1-A459831BA53D}"/>
                          </a:ext>
                        </a:extLst>
                      </p:cNvPr>
                      <p:cNvPicPr/>
                      <p:nvPr/>
                    </p:nvPicPr>
                    <p:blipFill>
                      <a:blip r:embed="rId5"/>
                      <a:stretch>
                        <a:fillRect/>
                      </a:stretch>
                    </p:blipFill>
                    <p:spPr>
                      <a:xfrm>
                        <a:off x="1525196" y="858445"/>
                        <a:ext cx="1191" cy="1191"/>
                      </a:xfrm>
                      <a:prstGeom prst="rect">
                        <a:avLst/>
                      </a:prstGeom>
                    </p:spPr>
                  </p:pic>
                </p:oleObj>
              </mc:Fallback>
            </mc:AlternateContent>
          </a:graphicData>
        </a:graphic>
      </p:graphicFrame>
      <p:grpSp>
        <p:nvGrpSpPr>
          <p:cNvPr id="4" name="Groupe 3">
            <a:extLst>
              <a:ext uri="{FF2B5EF4-FFF2-40B4-BE49-F238E27FC236}">
                <a16:creationId xmlns:a16="http://schemas.microsoft.com/office/drawing/2014/main" id="{2C7410FD-9CF7-EA26-A846-62B79E932E23}"/>
              </a:ext>
            </a:extLst>
          </p:cNvPr>
          <p:cNvGrpSpPr/>
          <p:nvPr/>
        </p:nvGrpSpPr>
        <p:grpSpPr>
          <a:xfrm>
            <a:off x="1061075" y="1504107"/>
            <a:ext cx="9565828" cy="4587844"/>
            <a:chOff x="1930028" y="1504108"/>
            <a:chExt cx="8403243" cy="4030260"/>
          </a:xfrm>
        </p:grpSpPr>
        <p:sp>
          <p:nvSpPr>
            <p:cNvPr id="6" name="Rectangle 5">
              <a:extLst>
                <a:ext uri="{FF2B5EF4-FFF2-40B4-BE49-F238E27FC236}">
                  <a16:creationId xmlns:a16="http://schemas.microsoft.com/office/drawing/2014/main" id="{F873474A-BDC4-47FB-9D47-2EBDFABB5456}"/>
                </a:ext>
              </a:extLst>
            </p:cNvPr>
            <p:cNvSpPr/>
            <p:nvPr/>
          </p:nvSpPr>
          <p:spPr>
            <a:xfrm>
              <a:off x="2375191" y="2599743"/>
              <a:ext cx="1078787" cy="5856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1">
                <a:defRPr/>
              </a:pPr>
              <a:r>
                <a:rPr lang="fr-FR" sz="1200" dirty="0">
                  <a:solidFill>
                    <a:srgbClr val="FFFFFF"/>
                  </a:solidFill>
                  <a:latin typeface="Montserrat" panose="00000500000000000000" pitchFamily="2" charset="0"/>
                </a:rPr>
                <a:t>Enfant en danger</a:t>
              </a:r>
            </a:p>
          </p:txBody>
        </p:sp>
        <p:sp>
          <p:nvSpPr>
            <p:cNvPr id="8" name="Rectangle 7">
              <a:extLst>
                <a:ext uri="{FF2B5EF4-FFF2-40B4-BE49-F238E27FC236}">
                  <a16:creationId xmlns:a16="http://schemas.microsoft.com/office/drawing/2014/main" id="{2C95F266-4388-476F-A1FE-96FFD60B1728}"/>
                </a:ext>
              </a:extLst>
            </p:cNvPr>
            <p:cNvSpPr/>
            <p:nvPr/>
          </p:nvSpPr>
          <p:spPr>
            <a:xfrm>
              <a:off x="5088079" y="1829115"/>
              <a:ext cx="1078787" cy="5856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1">
                <a:defRPr/>
              </a:pPr>
              <a:r>
                <a:rPr lang="fr-FR" sz="1200" dirty="0">
                  <a:solidFill>
                    <a:srgbClr val="FFFFFF"/>
                  </a:solidFill>
                  <a:latin typeface="Montserrat" panose="00000500000000000000" pitchFamily="2" charset="0"/>
                </a:rPr>
                <a:t>Inspecteur des enfants</a:t>
              </a:r>
            </a:p>
          </p:txBody>
        </p:sp>
        <p:sp>
          <p:nvSpPr>
            <p:cNvPr id="9" name="Rectangle 8">
              <a:extLst>
                <a:ext uri="{FF2B5EF4-FFF2-40B4-BE49-F238E27FC236}">
                  <a16:creationId xmlns:a16="http://schemas.microsoft.com/office/drawing/2014/main" id="{B44F614F-DD3D-429B-A7A8-55456ABAE253}"/>
                </a:ext>
              </a:extLst>
            </p:cNvPr>
            <p:cNvSpPr/>
            <p:nvPr/>
          </p:nvSpPr>
          <p:spPr>
            <a:xfrm>
              <a:off x="5128051" y="3694031"/>
              <a:ext cx="1078787" cy="5856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1">
                <a:defRPr/>
              </a:pPr>
              <a:r>
                <a:rPr lang="fr-FR" sz="1200" dirty="0">
                  <a:solidFill>
                    <a:srgbClr val="FFFFFF"/>
                  </a:solidFill>
                  <a:latin typeface="Montserrat" panose="00000500000000000000" pitchFamily="2" charset="0"/>
                </a:rPr>
                <a:t>Juge des enfants</a:t>
              </a:r>
            </a:p>
          </p:txBody>
        </p:sp>
        <p:sp>
          <p:nvSpPr>
            <p:cNvPr id="10" name="Rectangle 9">
              <a:extLst>
                <a:ext uri="{FF2B5EF4-FFF2-40B4-BE49-F238E27FC236}">
                  <a16:creationId xmlns:a16="http://schemas.microsoft.com/office/drawing/2014/main" id="{07C5E3C9-488A-41F0-9B54-F7EC970892C7}"/>
                </a:ext>
              </a:extLst>
            </p:cNvPr>
            <p:cNvSpPr/>
            <p:nvPr/>
          </p:nvSpPr>
          <p:spPr>
            <a:xfrm>
              <a:off x="7571762" y="3532078"/>
              <a:ext cx="1078787" cy="5856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1">
                <a:defRPr/>
              </a:pPr>
              <a:r>
                <a:rPr lang="fr-FR" sz="1200" dirty="0">
                  <a:solidFill>
                    <a:srgbClr val="FFFFFF"/>
                  </a:solidFill>
                  <a:latin typeface="Montserrat" panose="00000500000000000000" pitchFamily="2" charset="0"/>
                </a:rPr>
                <a:t>Placement</a:t>
              </a:r>
            </a:p>
          </p:txBody>
        </p:sp>
        <p:sp>
          <p:nvSpPr>
            <p:cNvPr id="11" name="Rectangle 10">
              <a:extLst>
                <a:ext uri="{FF2B5EF4-FFF2-40B4-BE49-F238E27FC236}">
                  <a16:creationId xmlns:a16="http://schemas.microsoft.com/office/drawing/2014/main" id="{493921AE-3170-44EA-88D0-89565ABDF1CE}"/>
                </a:ext>
              </a:extLst>
            </p:cNvPr>
            <p:cNvSpPr/>
            <p:nvPr/>
          </p:nvSpPr>
          <p:spPr>
            <a:xfrm>
              <a:off x="7532371" y="1997475"/>
              <a:ext cx="1078787" cy="5856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1">
                <a:defRPr/>
              </a:pPr>
              <a:r>
                <a:rPr lang="fr-FR" sz="1200" dirty="0">
                  <a:solidFill>
                    <a:srgbClr val="FFFFFF"/>
                  </a:solidFill>
                  <a:latin typeface="Montserrat" panose="00000500000000000000" pitchFamily="2" charset="0"/>
                </a:rPr>
                <a:t>Action éducative à domicile</a:t>
              </a:r>
            </a:p>
          </p:txBody>
        </p:sp>
        <p:sp>
          <p:nvSpPr>
            <p:cNvPr id="12" name="Rectangle 11">
              <a:extLst>
                <a:ext uri="{FF2B5EF4-FFF2-40B4-BE49-F238E27FC236}">
                  <a16:creationId xmlns:a16="http://schemas.microsoft.com/office/drawing/2014/main" id="{85A2E616-B8EC-4AD3-BDE3-DADF3BFC6CF1}"/>
                </a:ext>
              </a:extLst>
            </p:cNvPr>
            <p:cNvSpPr/>
            <p:nvPr/>
          </p:nvSpPr>
          <p:spPr>
            <a:xfrm>
              <a:off x="7532371" y="4980369"/>
              <a:ext cx="946348" cy="553999"/>
            </a:xfrm>
            <a:prstGeom prst="rect">
              <a:avLst/>
            </a:prstGeom>
            <a:solidFill>
              <a:srgbClr val="0092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1">
                <a:defRPr/>
              </a:pPr>
              <a:r>
                <a:rPr lang="fr-FR" sz="1200" dirty="0">
                  <a:solidFill>
                    <a:srgbClr val="FFFFFF"/>
                  </a:solidFill>
                  <a:latin typeface="Montserrat" panose="00000500000000000000" pitchFamily="2" charset="0"/>
                </a:rPr>
                <a:t>Référent</a:t>
              </a:r>
              <a:br>
                <a:rPr lang="fr-FR" sz="1200" dirty="0">
                  <a:solidFill>
                    <a:srgbClr val="FFFFFF"/>
                  </a:solidFill>
                  <a:latin typeface="Montserrat" panose="00000500000000000000" pitchFamily="2" charset="0"/>
                </a:rPr>
              </a:br>
              <a:r>
                <a:rPr lang="fr-FR" sz="1200" dirty="0">
                  <a:solidFill>
                    <a:srgbClr val="FFFFFF"/>
                  </a:solidFill>
                  <a:latin typeface="Montserrat" panose="00000500000000000000" pitchFamily="2" charset="0"/>
                </a:rPr>
                <a:t>ASE / PPE</a:t>
              </a:r>
            </a:p>
          </p:txBody>
        </p:sp>
        <p:cxnSp>
          <p:nvCxnSpPr>
            <p:cNvPr id="14" name="Connecteur droit avec flèche 13">
              <a:extLst>
                <a:ext uri="{FF2B5EF4-FFF2-40B4-BE49-F238E27FC236}">
                  <a16:creationId xmlns:a16="http://schemas.microsoft.com/office/drawing/2014/main" id="{0E4FB9E1-2EA1-4C98-ADC0-D4D4F5DA9240}"/>
                </a:ext>
              </a:extLst>
            </p:cNvPr>
            <p:cNvCxnSpPr>
              <a:cxnSpLocks/>
              <a:stCxn id="6" idx="3"/>
              <a:endCxn id="8" idx="1"/>
            </p:cNvCxnSpPr>
            <p:nvPr/>
          </p:nvCxnSpPr>
          <p:spPr>
            <a:xfrm flipV="1">
              <a:off x="3453978" y="2121929"/>
              <a:ext cx="1634101" cy="7706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B8A0FA4B-F48F-413C-BB85-66259D5EB10E}"/>
                </a:ext>
              </a:extLst>
            </p:cNvPr>
            <p:cNvCxnSpPr>
              <a:cxnSpLocks/>
              <a:stCxn id="6" idx="3"/>
            </p:cNvCxnSpPr>
            <p:nvPr/>
          </p:nvCxnSpPr>
          <p:spPr>
            <a:xfrm>
              <a:off x="3453975" y="2892555"/>
              <a:ext cx="1643840" cy="11324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CA163ECF-22B9-48F1-8153-655B8D8F4DBD}"/>
                </a:ext>
              </a:extLst>
            </p:cNvPr>
            <p:cNvCxnSpPr>
              <a:cxnSpLocks/>
              <a:stCxn id="8" idx="3"/>
            </p:cNvCxnSpPr>
            <p:nvPr/>
          </p:nvCxnSpPr>
          <p:spPr>
            <a:xfrm>
              <a:off x="6166864" y="2121927"/>
              <a:ext cx="946807" cy="6859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BAF53964-24A3-480E-A6E0-4A28E9B215EF}"/>
                </a:ext>
              </a:extLst>
            </p:cNvPr>
            <p:cNvCxnSpPr>
              <a:cxnSpLocks/>
              <a:stCxn id="9" idx="3"/>
            </p:cNvCxnSpPr>
            <p:nvPr/>
          </p:nvCxnSpPr>
          <p:spPr>
            <a:xfrm flipV="1">
              <a:off x="6206839" y="3458745"/>
              <a:ext cx="863631" cy="5281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ZoneTexte 35">
              <a:extLst>
                <a:ext uri="{FF2B5EF4-FFF2-40B4-BE49-F238E27FC236}">
                  <a16:creationId xmlns:a16="http://schemas.microsoft.com/office/drawing/2014/main" id="{CB21F8CE-3B26-46BF-A042-E9BEA0E30E44}"/>
                </a:ext>
              </a:extLst>
            </p:cNvPr>
            <p:cNvSpPr txBox="1"/>
            <p:nvPr/>
          </p:nvSpPr>
          <p:spPr>
            <a:xfrm>
              <a:off x="4519757" y="1504108"/>
              <a:ext cx="2331911" cy="254044"/>
            </a:xfrm>
            <a:prstGeom prst="rect">
              <a:avLst/>
            </a:prstGeom>
            <a:noFill/>
          </p:spPr>
          <p:txBody>
            <a:bodyPr wrap="square" rtlCol="0">
              <a:spAutoFit/>
            </a:bodyPr>
            <a:lstStyle/>
            <a:p>
              <a:pPr algn="ctr" defTabSz="342891">
                <a:defRPr/>
              </a:pPr>
              <a:r>
                <a:rPr lang="fr-FR" sz="1051" b="1" dirty="0">
                  <a:solidFill>
                    <a:srgbClr val="141313"/>
                  </a:solidFill>
                  <a:latin typeface="Montserrat" panose="00000500000000000000" pitchFamily="2" charset="0"/>
                </a:rPr>
                <a:t>Mesure administrative</a:t>
              </a:r>
            </a:p>
          </p:txBody>
        </p:sp>
        <p:sp>
          <p:nvSpPr>
            <p:cNvPr id="39" name="ZoneTexte 38">
              <a:extLst>
                <a:ext uri="{FF2B5EF4-FFF2-40B4-BE49-F238E27FC236}">
                  <a16:creationId xmlns:a16="http://schemas.microsoft.com/office/drawing/2014/main" id="{D0570122-C7A4-4BA7-824E-94104B00CB62}"/>
                </a:ext>
              </a:extLst>
            </p:cNvPr>
            <p:cNvSpPr txBox="1"/>
            <p:nvPr/>
          </p:nvSpPr>
          <p:spPr>
            <a:xfrm>
              <a:off x="4501491" y="3416659"/>
              <a:ext cx="2331911" cy="254044"/>
            </a:xfrm>
            <a:prstGeom prst="rect">
              <a:avLst/>
            </a:prstGeom>
            <a:noFill/>
          </p:spPr>
          <p:txBody>
            <a:bodyPr wrap="square" rtlCol="0">
              <a:spAutoFit/>
            </a:bodyPr>
            <a:lstStyle/>
            <a:p>
              <a:pPr algn="ctr" defTabSz="342891">
                <a:defRPr/>
              </a:pPr>
              <a:r>
                <a:rPr lang="fr-FR" sz="1051" b="1" dirty="0">
                  <a:solidFill>
                    <a:srgbClr val="141313"/>
                  </a:solidFill>
                  <a:latin typeface="Montserrat" panose="00000500000000000000" pitchFamily="2" charset="0"/>
                </a:rPr>
                <a:t>Mesure judiciaire</a:t>
              </a:r>
            </a:p>
          </p:txBody>
        </p:sp>
        <p:sp>
          <p:nvSpPr>
            <p:cNvPr id="46" name="Rectangle 45">
              <a:extLst>
                <a:ext uri="{FF2B5EF4-FFF2-40B4-BE49-F238E27FC236}">
                  <a16:creationId xmlns:a16="http://schemas.microsoft.com/office/drawing/2014/main" id="{2DCF730C-EC1F-468B-8282-F95DEA17B7A2}"/>
                </a:ext>
              </a:extLst>
            </p:cNvPr>
            <p:cNvSpPr/>
            <p:nvPr/>
          </p:nvSpPr>
          <p:spPr>
            <a:xfrm>
              <a:off x="2373023" y="3766101"/>
              <a:ext cx="1078787" cy="585627"/>
            </a:xfrm>
            <a:prstGeom prst="rect">
              <a:avLst/>
            </a:prstGeom>
            <a:solidFill>
              <a:srgbClr val="0092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1">
                <a:defRPr/>
              </a:pPr>
              <a:r>
                <a:rPr lang="fr-FR" sz="1200" dirty="0">
                  <a:solidFill>
                    <a:srgbClr val="FFFFFF"/>
                  </a:solidFill>
                  <a:latin typeface="Montserrat" panose="00000500000000000000" pitchFamily="2" charset="0"/>
                </a:rPr>
                <a:t>Assistante sociale / médecin</a:t>
              </a:r>
            </a:p>
          </p:txBody>
        </p:sp>
        <p:sp>
          <p:nvSpPr>
            <p:cNvPr id="54" name="Rectangle 53">
              <a:extLst>
                <a:ext uri="{FF2B5EF4-FFF2-40B4-BE49-F238E27FC236}">
                  <a16:creationId xmlns:a16="http://schemas.microsoft.com/office/drawing/2014/main" id="{90E233BE-28F9-48AF-8FA9-6336526E0999}"/>
                </a:ext>
              </a:extLst>
            </p:cNvPr>
            <p:cNvSpPr/>
            <p:nvPr/>
          </p:nvSpPr>
          <p:spPr>
            <a:xfrm>
              <a:off x="9195461" y="2723943"/>
              <a:ext cx="1078787" cy="5856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1">
                <a:defRPr/>
              </a:pPr>
              <a:r>
                <a:rPr lang="fr-FR" sz="1200" dirty="0">
                  <a:solidFill>
                    <a:srgbClr val="FFFFFF"/>
                  </a:solidFill>
                  <a:latin typeface="Montserrat" panose="00000500000000000000" pitchFamily="2" charset="0"/>
                </a:rPr>
                <a:t>Famille d’accueil</a:t>
              </a:r>
            </a:p>
          </p:txBody>
        </p:sp>
        <p:sp>
          <p:nvSpPr>
            <p:cNvPr id="55" name="Rectangle 54">
              <a:extLst>
                <a:ext uri="{FF2B5EF4-FFF2-40B4-BE49-F238E27FC236}">
                  <a16:creationId xmlns:a16="http://schemas.microsoft.com/office/drawing/2014/main" id="{B691043F-FB48-464B-8F82-070C3404CA0F}"/>
                </a:ext>
              </a:extLst>
            </p:cNvPr>
            <p:cNvSpPr/>
            <p:nvPr/>
          </p:nvSpPr>
          <p:spPr>
            <a:xfrm>
              <a:off x="9195461" y="3460187"/>
              <a:ext cx="1078787" cy="5856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1">
                <a:defRPr/>
              </a:pPr>
              <a:r>
                <a:rPr lang="fr-FR" sz="1200" dirty="0">
                  <a:solidFill>
                    <a:srgbClr val="FFFFFF"/>
                  </a:solidFill>
                  <a:latin typeface="Montserrat" panose="00000500000000000000" pitchFamily="2" charset="0"/>
                </a:rPr>
                <a:t>Institution</a:t>
              </a:r>
            </a:p>
          </p:txBody>
        </p:sp>
        <p:sp>
          <p:nvSpPr>
            <p:cNvPr id="56" name="Rectangle 55">
              <a:extLst>
                <a:ext uri="{FF2B5EF4-FFF2-40B4-BE49-F238E27FC236}">
                  <a16:creationId xmlns:a16="http://schemas.microsoft.com/office/drawing/2014/main" id="{008FA716-DFC0-4652-BD2C-DD73CFC0F40E}"/>
                </a:ext>
              </a:extLst>
            </p:cNvPr>
            <p:cNvSpPr/>
            <p:nvPr/>
          </p:nvSpPr>
          <p:spPr>
            <a:xfrm>
              <a:off x="9195461" y="4217869"/>
              <a:ext cx="1078787" cy="5856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1">
                <a:defRPr/>
              </a:pPr>
              <a:r>
                <a:rPr lang="fr-FR" sz="1200" dirty="0">
                  <a:solidFill>
                    <a:srgbClr val="FFFFFF"/>
                  </a:solidFill>
                  <a:latin typeface="Montserrat" panose="00000500000000000000" pitchFamily="2" charset="0"/>
                </a:rPr>
                <a:t>Autre lieu de placement</a:t>
              </a:r>
            </a:p>
          </p:txBody>
        </p:sp>
        <p:cxnSp>
          <p:nvCxnSpPr>
            <p:cNvPr id="58" name="Connecteur droit avec flèche 57">
              <a:extLst>
                <a:ext uri="{FF2B5EF4-FFF2-40B4-BE49-F238E27FC236}">
                  <a16:creationId xmlns:a16="http://schemas.microsoft.com/office/drawing/2014/main" id="{AB31FC81-4770-477E-8FDD-896C63DADBD5}"/>
                </a:ext>
              </a:extLst>
            </p:cNvPr>
            <p:cNvCxnSpPr>
              <a:stCxn id="10" idx="3"/>
              <a:endCxn id="54" idx="1"/>
            </p:cNvCxnSpPr>
            <p:nvPr/>
          </p:nvCxnSpPr>
          <p:spPr>
            <a:xfrm flipV="1">
              <a:off x="8650545" y="3016756"/>
              <a:ext cx="544912" cy="8081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Connecteur droit avec flèche 59">
              <a:extLst>
                <a:ext uri="{FF2B5EF4-FFF2-40B4-BE49-F238E27FC236}">
                  <a16:creationId xmlns:a16="http://schemas.microsoft.com/office/drawing/2014/main" id="{F225A4FD-54EC-4540-98FB-9712698E4277}"/>
                </a:ext>
              </a:extLst>
            </p:cNvPr>
            <p:cNvCxnSpPr>
              <a:stCxn id="10" idx="3"/>
              <a:endCxn id="55" idx="1"/>
            </p:cNvCxnSpPr>
            <p:nvPr/>
          </p:nvCxnSpPr>
          <p:spPr>
            <a:xfrm flipV="1">
              <a:off x="8650545" y="3753001"/>
              <a:ext cx="544912" cy="718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avec flèche 61">
              <a:extLst>
                <a:ext uri="{FF2B5EF4-FFF2-40B4-BE49-F238E27FC236}">
                  <a16:creationId xmlns:a16="http://schemas.microsoft.com/office/drawing/2014/main" id="{CF8C62FA-2A9B-4B04-89AE-52D95740133E}"/>
                </a:ext>
              </a:extLst>
            </p:cNvPr>
            <p:cNvCxnSpPr>
              <a:stCxn id="10" idx="3"/>
              <a:endCxn id="56" idx="1"/>
            </p:cNvCxnSpPr>
            <p:nvPr/>
          </p:nvCxnSpPr>
          <p:spPr>
            <a:xfrm>
              <a:off x="8650545" y="3824892"/>
              <a:ext cx="544912" cy="6857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ZoneTexte 62">
              <a:extLst>
                <a:ext uri="{FF2B5EF4-FFF2-40B4-BE49-F238E27FC236}">
                  <a16:creationId xmlns:a16="http://schemas.microsoft.com/office/drawing/2014/main" id="{858D5EB5-EB91-456A-A78B-5022F9992CD6}"/>
                </a:ext>
              </a:extLst>
            </p:cNvPr>
            <p:cNvSpPr txBox="1"/>
            <p:nvPr/>
          </p:nvSpPr>
          <p:spPr>
            <a:xfrm>
              <a:off x="1930028" y="4361298"/>
              <a:ext cx="2303589" cy="254044"/>
            </a:xfrm>
            <a:prstGeom prst="rect">
              <a:avLst/>
            </a:prstGeom>
            <a:noFill/>
          </p:spPr>
          <p:txBody>
            <a:bodyPr wrap="square" rtlCol="0">
              <a:spAutoFit/>
            </a:bodyPr>
            <a:lstStyle/>
            <a:p>
              <a:pPr defTabSz="342891">
                <a:defRPr/>
              </a:pPr>
              <a:r>
                <a:rPr lang="fr-FR" sz="1051" dirty="0">
                  <a:solidFill>
                    <a:srgbClr val="141313"/>
                  </a:solidFill>
                  <a:latin typeface="Montserrat" panose="00000500000000000000" pitchFamily="2" charset="0"/>
                  <a:cs typeface="Calibri" panose="020F0502020204030204" pitchFamily="34" charset="0"/>
                </a:rPr>
                <a:t>Constate une situation à risque</a:t>
              </a:r>
            </a:p>
          </p:txBody>
        </p:sp>
        <p:cxnSp>
          <p:nvCxnSpPr>
            <p:cNvPr id="69" name="Connecteur droit avec flèche 68">
              <a:extLst>
                <a:ext uri="{FF2B5EF4-FFF2-40B4-BE49-F238E27FC236}">
                  <a16:creationId xmlns:a16="http://schemas.microsoft.com/office/drawing/2014/main" id="{FDCE2E0E-E9A1-4348-97F0-9083D235233B}"/>
                </a:ext>
              </a:extLst>
            </p:cNvPr>
            <p:cNvCxnSpPr>
              <a:stCxn id="46" idx="0"/>
            </p:cNvCxnSpPr>
            <p:nvPr/>
          </p:nvCxnSpPr>
          <p:spPr>
            <a:xfrm flipH="1" flipV="1">
              <a:off x="2906585" y="3193409"/>
              <a:ext cx="5828" cy="572688"/>
            </a:xfrm>
            <a:prstGeom prst="straightConnector1">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0" name="ZoneTexte 69">
              <a:extLst>
                <a:ext uri="{FF2B5EF4-FFF2-40B4-BE49-F238E27FC236}">
                  <a16:creationId xmlns:a16="http://schemas.microsoft.com/office/drawing/2014/main" id="{B1DB5DFE-6545-48ED-B992-5D00128F11B7}"/>
                </a:ext>
              </a:extLst>
            </p:cNvPr>
            <p:cNvSpPr txBox="1"/>
            <p:nvPr/>
          </p:nvSpPr>
          <p:spPr>
            <a:xfrm>
              <a:off x="8478715" y="4980369"/>
              <a:ext cx="1854556" cy="553999"/>
            </a:xfrm>
            <a:prstGeom prst="rect">
              <a:avLst/>
            </a:prstGeom>
            <a:noFill/>
            <a:ln>
              <a:solidFill>
                <a:srgbClr val="0092D2"/>
              </a:solidFill>
            </a:ln>
          </p:spPr>
          <p:txBody>
            <a:bodyPr wrap="square" rtlCol="0" anchor="ctr">
              <a:noAutofit/>
            </a:bodyPr>
            <a:lstStyle/>
            <a:p>
              <a:pPr algn="ctr" defTabSz="342891">
                <a:defRPr/>
              </a:pPr>
              <a:r>
                <a:rPr lang="fr-FR" sz="900" dirty="0">
                  <a:solidFill>
                    <a:srgbClr val="141313"/>
                  </a:solidFill>
                  <a:latin typeface="Montserrat" panose="00000500000000000000" pitchFamily="2" charset="0"/>
                  <a:cs typeface="Calibri" panose="020F0502020204030204" pitchFamily="34" charset="0"/>
                </a:rPr>
                <a:t>Assure le suivi de l’enfant pour le compte de l’ASE durant toute la période de sa prise en charge</a:t>
              </a:r>
            </a:p>
          </p:txBody>
        </p:sp>
        <p:sp>
          <p:nvSpPr>
            <p:cNvPr id="37" name="ZoneTexte 36">
              <a:extLst>
                <a:ext uri="{FF2B5EF4-FFF2-40B4-BE49-F238E27FC236}">
                  <a16:creationId xmlns:a16="http://schemas.microsoft.com/office/drawing/2014/main" id="{CB21F8CE-3B26-46BF-A042-E9BEA0E30E44}"/>
                </a:ext>
              </a:extLst>
            </p:cNvPr>
            <p:cNvSpPr txBox="1"/>
            <p:nvPr/>
          </p:nvSpPr>
          <p:spPr>
            <a:xfrm rot="20079591">
              <a:off x="3334847" y="2042289"/>
              <a:ext cx="1787499" cy="415755"/>
            </a:xfrm>
            <a:prstGeom prst="rect">
              <a:avLst/>
            </a:prstGeom>
            <a:noFill/>
          </p:spPr>
          <p:txBody>
            <a:bodyPr wrap="square" rtlCol="0">
              <a:spAutoFit/>
            </a:bodyPr>
            <a:lstStyle/>
            <a:p>
              <a:pPr algn="ctr" defTabSz="342891">
                <a:defRPr/>
              </a:pPr>
              <a:r>
                <a:rPr lang="fr-FR" sz="1051" b="1" dirty="0">
                  <a:solidFill>
                    <a:srgbClr val="141313"/>
                  </a:solidFill>
                  <a:latin typeface="Montserrat" panose="00000500000000000000" pitchFamily="2" charset="0"/>
                </a:rPr>
                <a:t>Niveau de danger faible pour l’enfant</a:t>
              </a:r>
            </a:p>
          </p:txBody>
        </p:sp>
        <p:sp>
          <p:nvSpPr>
            <p:cNvPr id="38" name="ZoneTexte 37">
              <a:extLst>
                <a:ext uri="{FF2B5EF4-FFF2-40B4-BE49-F238E27FC236}">
                  <a16:creationId xmlns:a16="http://schemas.microsoft.com/office/drawing/2014/main" id="{CB21F8CE-3B26-46BF-A042-E9BEA0E30E44}"/>
                </a:ext>
              </a:extLst>
            </p:cNvPr>
            <p:cNvSpPr txBox="1"/>
            <p:nvPr/>
          </p:nvSpPr>
          <p:spPr>
            <a:xfrm rot="2095447">
              <a:off x="3293933" y="3507977"/>
              <a:ext cx="1787499" cy="415755"/>
            </a:xfrm>
            <a:prstGeom prst="rect">
              <a:avLst/>
            </a:prstGeom>
            <a:noFill/>
          </p:spPr>
          <p:txBody>
            <a:bodyPr wrap="square" rtlCol="0">
              <a:spAutoFit/>
            </a:bodyPr>
            <a:lstStyle/>
            <a:p>
              <a:pPr algn="ctr" defTabSz="342891">
                <a:defRPr/>
              </a:pPr>
              <a:r>
                <a:rPr lang="fr-FR" sz="1051" b="1" dirty="0">
                  <a:solidFill>
                    <a:srgbClr val="141313"/>
                  </a:solidFill>
                  <a:latin typeface="Montserrat" panose="00000500000000000000" pitchFamily="2" charset="0"/>
                </a:rPr>
                <a:t>Niveau de danger fort pour l’enfant</a:t>
              </a:r>
            </a:p>
          </p:txBody>
        </p:sp>
        <p:sp>
          <p:nvSpPr>
            <p:cNvPr id="40" name="ZoneTexte 39">
              <a:extLst>
                <a:ext uri="{FF2B5EF4-FFF2-40B4-BE49-F238E27FC236}">
                  <a16:creationId xmlns:a16="http://schemas.microsoft.com/office/drawing/2014/main" id="{CB21F8CE-3B26-46BF-A042-E9BEA0E30E44}"/>
                </a:ext>
              </a:extLst>
            </p:cNvPr>
            <p:cNvSpPr txBox="1"/>
            <p:nvPr/>
          </p:nvSpPr>
          <p:spPr>
            <a:xfrm>
              <a:off x="4455652" y="2519397"/>
              <a:ext cx="2331911" cy="254044"/>
            </a:xfrm>
            <a:prstGeom prst="rect">
              <a:avLst/>
            </a:prstGeom>
            <a:noFill/>
          </p:spPr>
          <p:txBody>
            <a:bodyPr wrap="square" rtlCol="0">
              <a:spAutoFit/>
            </a:bodyPr>
            <a:lstStyle/>
            <a:p>
              <a:pPr algn="ctr" defTabSz="342891">
                <a:defRPr/>
              </a:pPr>
              <a:r>
                <a:rPr lang="fr-FR" sz="1051" i="1" dirty="0">
                  <a:solidFill>
                    <a:srgbClr val="141313"/>
                  </a:solidFill>
                  <a:latin typeface="Montserrat" panose="00000500000000000000" pitchFamily="2" charset="0"/>
                </a:rPr>
                <a:t>Avec accord des parents</a:t>
              </a:r>
            </a:p>
          </p:txBody>
        </p:sp>
        <p:sp>
          <p:nvSpPr>
            <p:cNvPr id="41" name="ZoneTexte 40">
              <a:extLst>
                <a:ext uri="{FF2B5EF4-FFF2-40B4-BE49-F238E27FC236}">
                  <a16:creationId xmlns:a16="http://schemas.microsoft.com/office/drawing/2014/main" id="{CB21F8CE-3B26-46BF-A042-E9BEA0E30E44}"/>
                </a:ext>
              </a:extLst>
            </p:cNvPr>
            <p:cNvSpPr txBox="1"/>
            <p:nvPr/>
          </p:nvSpPr>
          <p:spPr>
            <a:xfrm>
              <a:off x="4519757" y="4392611"/>
              <a:ext cx="2331911" cy="254044"/>
            </a:xfrm>
            <a:prstGeom prst="rect">
              <a:avLst/>
            </a:prstGeom>
            <a:noFill/>
          </p:spPr>
          <p:txBody>
            <a:bodyPr wrap="square" rtlCol="0">
              <a:spAutoFit/>
            </a:bodyPr>
            <a:lstStyle/>
            <a:p>
              <a:pPr algn="ctr" defTabSz="342891">
                <a:defRPr/>
              </a:pPr>
              <a:r>
                <a:rPr lang="fr-FR" sz="1051" i="1" dirty="0">
                  <a:solidFill>
                    <a:srgbClr val="141313"/>
                  </a:solidFill>
                  <a:latin typeface="Montserrat" panose="00000500000000000000" pitchFamily="2" charset="0"/>
                </a:rPr>
                <a:t>Sans accord des parents</a:t>
              </a:r>
            </a:p>
          </p:txBody>
        </p:sp>
        <p:cxnSp>
          <p:nvCxnSpPr>
            <p:cNvPr id="23" name="Connecteur droit 22"/>
            <p:cNvCxnSpPr/>
            <p:nvPr/>
          </p:nvCxnSpPr>
          <p:spPr>
            <a:xfrm>
              <a:off x="7247522" y="1860055"/>
              <a:ext cx="38100" cy="2650627"/>
            </a:xfrm>
            <a:prstGeom prst="line">
              <a:avLst/>
            </a:prstGeom>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2143126" y="4980484"/>
              <a:ext cx="4970546" cy="507284"/>
            </a:xfrm>
            <a:prstGeom prst="rect">
              <a:avLst/>
            </a:prstGeom>
            <a:solidFill>
              <a:schemeClr val="accent4">
                <a:lumMod val="20000"/>
                <a:lumOff val="80000"/>
              </a:schemeClr>
            </a:solidFill>
          </p:spPr>
          <p:txBody>
            <a:bodyPr wrap="square">
              <a:spAutoFit/>
            </a:bodyPr>
            <a:lstStyle/>
            <a:p>
              <a:r>
                <a:rPr lang="fr-FR" sz="1051" dirty="0">
                  <a:latin typeface="Montserrat" panose="00000500000000000000" pitchFamily="2" charset="0"/>
                  <a:ea typeface="Calibri" panose="020F0502020204030204" pitchFamily="34" charset="0"/>
                </a:rPr>
                <a:t>Ce sera </a:t>
              </a:r>
              <a:r>
                <a:rPr lang="fr-FR" sz="1051" b="1" dirty="0">
                  <a:latin typeface="Montserrat" panose="00000500000000000000" pitchFamily="2" charset="0"/>
                  <a:ea typeface="Calibri" panose="020F0502020204030204" pitchFamily="34" charset="0"/>
                </a:rPr>
                <a:t>l’inspecteur des enfants </a:t>
              </a:r>
              <a:r>
                <a:rPr lang="fr-FR" sz="1051" dirty="0">
                  <a:latin typeface="Montserrat" panose="00000500000000000000" pitchFamily="2" charset="0"/>
                  <a:ea typeface="Calibri" panose="020F0502020204030204" pitchFamily="34" charset="0"/>
                </a:rPr>
                <a:t>qui sera garant du projet de l’enfant, et l’interface entre l’administration, le judiciaire, et la remontée terrain (en lisant notamment les rapports des travailleurs sociaux). </a:t>
              </a:r>
              <a:endParaRPr lang="en-GB" sz="1051" dirty="0">
                <a:latin typeface="Montserrat" panose="00000500000000000000" pitchFamily="2" charset="0"/>
              </a:endParaRPr>
            </a:p>
          </p:txBody>
        </p:sp>
      </p:grpSp>
      <p:sp>
        <p:nvSpPr>
          <p:cNvPr id="2" name="Titre 12">
            <a:extLst>
              <a:ext uri="{FF2B5EF4-FFF2-40B4-BE49-F238E27FC236}">
                <a16:creationId xmlns:a16="http://schemas.microsoft.com/office/drawing/2014/main" id="{0349C247-744F-1F8E-E9BF-F9D848CC47BD}"/>
              </a:ext>
            </a:extLst>
          </p:cNvPr>
          <p:cNvSpPr>
            <a:spLocks noGrp="1"/>
          </p:cNvSpPr>
          <p:nvPr>
            <p:ph type="title"/>
          </p:nvPr>
        </p:nvSpPr>
        <p:spPr/>
        <p:txBody>
          <a:bodyPr vert="horz"/>
          <a:lstStyle/>
          <a:p>
            <a:r>
              <a:rPr lang="fr-FR" sz="1800">
                <a:solidFill>
                  <a:schemeClr val="accent1"/>
                </a:solidFill>
              </a:rPr>
              <a:t>Parcours d’un enfant de 0 à 18 ans</a:t>
            </a:r>
            <a:br>
              <a:rPr lang="fr-FR"/>
            </a:br>
            <a:r>
              <a:rPr lang="fr-FR"/>
              <a:t>Parcours d’un enfant suivi par l’Aide Sociale à l’Enfance</a:t>
            </a:r>
            <a:endParaRPr lang="fr-FR" dirty="0"/>
          </a:p>
        </p:txBody>
      </p:sp>
      <p:sp>
        <p:nvSpPr>
          <p:cNvPr id="15" name="Espace réservé du numéro de diapositive 4">
            <a:extLst>
              <a:ext uri="{FF2B5EF4-FFF2-40B4-BE49-F238E27FC236}">
                <a16:creationId xmlns:a16="http://schemas.microsoft.com/office/drawing/2014/main" id="{76E81D35-D2B6-EB01-0CED-D4E4516E98E8}"/>
              </a:ext>
            </a:extLst>
          </p:cNvPr>
          <p:cNvSpPr>
            <a:spLocks noGrp="1"/>
          </p:cNvSpPr>
          <p:nvPr>
            <p:ph type="sldNum" sz="quarter" idx="4"/>
          </p:nvPr>
        </p:nvSpPr>
        <p:spPr/>
        <p:txBody>
          <a:bodyPr/>
          <a:lstStyle/>
          <a:p>
            <a:pPr defTabSz="914377">
              <a:defRPr/>
            </a:pPr>
            <a:fld id="{6E2D2B3B-882E-40F3-A32F-6DD516915044}" type="slidenum">
              <a:rPr lang="en-US" smtClean="0">
                <a:solidFill>
                  <a:schemeClr val="accent1"/>
                </a:solidFill>
              </a:rPr>
              <a:pPr defTabSz="914377">
                <a:defRPr/>
              </a:pPr>
              <a:t>8</a:t>
            </a:fld>
            <a:endParaRPr lang="en-US" dirty="0">
              <a:solidFill>
                <a:schemeClr val="accent1"/>
              </a:solidFill>
            </a:endParaRPr>
          </a:p>
        </p:txBody>
      </p:sp>
    </p:spTree>
    <p:extLst>
      <p:ext uri="{BB962C8B-B14F-4D97-AF65-F5344CB8AC3E}">
        <p14:creationId xmlns:p14="http://schemas.microsoft.com/office/powerpoint/2010/main" val="4220191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Objet 19" hidden="1">
            <a:extLst>
              <a:ext uri="{FF2B5EF4-FFF2-40B4-BE49-F238E27FC236}">
                <a16:creationId xmlns:a16="http://schemas.microsoft.com/office/drawing/2014/main" id="{6A99F448-6752-4C04-BC61-05110FD2D0F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e think-cell" r:id="rId4" imgW="395" imgH="396" progId="TCLayout.ActiveDocument.1">
                  <p:embed/>
                </p:oleObj>
              </mc:Choice>
              <mc:Fallback>
                <p:oleObj name="Diapositive think-cell" r:id="rId4" imgW="395" imgH="396" progId="TCLayout.ActiveDocument.1">
                  <p:embed/>
                  <p:pic>
                    <p:nvPicPr>
                      <p:cNvPr id="20" name="Objet 19" hidden="1">
                        <a:extLst>
                          <a:ext uri="{FF2B5EF4-FFF2-40B4-BE49-F238E27FC236}">
                            <a16:creationId xmlns:a16="http://schemas.microsoft.com/office/drawing/2014/main" id="{6A99F448-6752-4C04-BC61-05110FD2D0F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re 1"/>
          <p:cNvSpPr>
            <a:spLocks noGrp="1"/>
          </p:cNvSpPr>
          <p:nvPr>
            <p:ph type="title"/>
          </p:nvPr>
        </p:nvSpPr>
        <p:spPr/>
        <p:txBody>
          <a:bodyPr vert="horz"/>
          <a:lstStyle/>
          <a:p>
            <a:r>
              <a:rPr lang="fr-FR" sz="1800" dirty="0">
                <a:solidFill>
                  <a:schemeClr val="accent1"/>
                </a:solidFill>
              </a:rPr>
              <a:t>Parcours d’un enfant de 0 à 18 ans </a:t>
            </a:r>
            <a:br>
              <a:rPr lang="fr-FR" sz="2400" dirty="0">
                <a:solidFill>
                  <a:schemeClr val="accent1"/>
                </a:solidFill>
              </a:rPr>
            </a:br>
            <a:r>
              <a:rPr lang="fr-FR" dirty="0"/>
              <a:t>Les différents types d’actions mises en place par l’ASE</a:t>
            </a:r>
          </a:p>
        </p:txBody>
      </p:sp>
      <p:sp>
        <p:nvSpPr>
          <p:cNvPr id="5" name="Espace réservé du numéro de diapositive 4"/>
          <p:cNvSpPr>
            <a:spLocks noGrp="1"/>
          </p:cNvSpPr>
          <p:nvPr>
            <p:ph type="sldNum" sz="quarter" idx="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6E2D2B3B-882E-40F3-A32F-6DD516915044}" type="slidenum">
              <a:rPr kumimoji="0" lang="en-US" sz="1100" b="0" i="0" u="none" strike="noStrike" kern="1200" cap="none" spc="0" normalizeH="0" baseline="0" noProof="0">
                <a:ln>
                  <a:noFill/>
                </a:ln>
                <a:solidFill>
                  <a:srgbClr val="60BDE0"/>
                </a:solidFill>
                <a:effectLst/>
                <a:uLnTx/>
                <a:uFillTx/>
                <a:latin typeface="Oswald Regular"/>
                <a:ea typeface="+mn-ea"/>
              </a:rPr>
              <a:pPr marL="0" marR="0" lvl="0" indent="0" algn="l" defTabSz="457200" rtl="0" eaLnBrk="1" fontAlgn="auto" latinLnBrk="0" hangingPunct="1">
                <a:lnSpc>
                  <a:spcPct val="100000"/>
                </a:lnSpc>
                <a:spcBef>
                  <a:spcPts val="0"/>
                </a:spcBef>
                <a:spcAft>
                  <a:spcPts val="0"/>
                </a:spcAft>
                <a:buClrTx/>
                <a:buSzTx/>
                <a:buFontTx/>
                <a:buNone/>
                <a:tabLst/>
                <a:defRPr/>
              </a:pPr>
              <a:t>9</a:t>
            </a:fld>
            <a:endParaRPr kumimoji="0" lang="en-US" sz="1100" b="0" i="0" u="none" strike="noStrike" kern="1200" cap="none" spc="0" normalizeH="0" baseline="0" noProof="0">
              <a:ln>
                <a:noFill/>
              </a:ln>
              <a:solidFill>
                <a:srgbClr val="60BDE0"/>
              </a:solidFill>
              <a:effectLst/>
              <a:uLnTx/>
              <a:uFillTx/>
              <a:latin typeface="Oswald Regular"/>
              <a:ea typeface="+mn-ea"/>
            </a:endParaRPr>
          </a:p>
        </p:txBody>
      </p:sp>
      <p:sp>
        <p:nvSpPr>
          <p:cNvPr id="7" name="Rectangle 6"/>
          <p:cNvSpPr/>
          <p:nvPr/>
        </p:nvSpPr>
        <p:spPr>
          <a:xfrm>
            <a:off x="1263263" y="1943931"/>
            <a:ext cx="1722923" cy="6978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marR="0" lvl="0" indent="0" algn="ctr" defTabSz="457200" rtl="0" eaLnBrk="1" fontAlgn="auto" latinLnBrk="0" hangingPunct="1">
              <a:lnSpc>
                <a:spcPct val="100000"/>
              </a:lnSpc>
              <a:spcBef>
                <a:spcPts val="0"/>
              </a:spcBef>
              <a:spcAft>
                <a:spcPts val="1000"/>
              </a:spcAft>
              <a:buClrTx/>
              <a:buSzTx/>
              <a:buFontTx/>
              <a:buNone/>
              <a:tabLst/>
              <a:defRPr/>
            </a:pPr>
            <a:r>
              <a:rPr lang="fr-FR" sz="1300" b="1" dirty="0">
                <a:solidFill>
                  <a:srgbClr val="FFFFFF"/>
                </a:solidFill>
                <a:latin typeface="Montserrat" panose="00000500000000000000" pitchFamily="2" charset="0"/>
                <a:cs typeface="Calibri" panose="020F0502020204030204" pitchFamily="34" charset="0"/>
              </a:rPr>
              <a:t>L</a:t>
            </a:r>
            <a:r>
              <a:rPr kumimoji="0" lang="fr-FR" sz="1300" b="1" i="0" u="none" strike="noStrike" kern="1200" cap="none" spc="0" normalizeH="0" baseline="0" noProof="0" dirty="0">
                <a:ln>
                  <a:noFill/>
                </a:ln>
                <a:solidFill>
                  <a:srgbClr val="FFFFFF"/>
                </a:solidFill>
                <a:effectLst/>
                <a:uLnTx/>
                <a:uFillTx/>
                <a:latin typeface="Montserrat" panose="00000500000000000000" pitchFamily="2" charset="0"/>
                <a:cs typeface="Calibri" panose="020F0502020204030204" pitchFamily="34" charset="0"/>
              </a:rPr>
              <a:t>es actions éducatives </a:t>
            </a:r>
          </a:p>
        </p:txBody>
      </p:sp>
      <p:sp>
        <p:nvSpPr>
          <p:cNvPr id="8" name="Rectangle 7"/>
          <p:cNvSpPr/>
          <p:nvPr/>
        </p:nvSpPr>
        <p:spPr>
          <a:xfrm>
            <a:off x="3664830" y="1930632"/>
            <a:ext cx="1722923" cy="6978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marR="0" lvl="0" indent="0" algn="ctr" defTabSz="457200" rtl="0" eaLnBrk="1" fontAlgn="auto" latinLnBrk="0" hangingPunct="1">
              <a:lnSpc>
                <a:spcPct val="100000"/>
              </a:lnSpc>
              <a:spcBef>
                <a:spcPts val="0"/>
              </a:spcBef>
              <a:spcAft>
                <a:spcPts val="1000"/>
              </a:spcAft>
              <a:buClrTx/>
              <a:buSzTx/>
              <a:buFontTx/>
              <a:buNone/>
              <a:tabLst/>
              <a:defRPr/>
            </a:pPr>
            <a:r>
              <a:rPr kumimoji="0" lang="fr-FR" sz="1300" b="1" i="0" u="none" strike="noStrike" kern="1200" cap="none" spc="0" normalizeH="0" baseline="0" noProof="0">
                <a:ln>
                  <a:noFill/>
                </a:ln>
                <a:solidFill>
                  <a:srgbClr val="FFFFFF"/>
                </a:solidFill>
                <a:effectLst/>
                <a:uLnTx/>
                <a:uFillTx/>
                <a:latin typeface="Montserrat" panose="00000500000000000000" pitchFamily="2" charset="0"/>
                <a:cs typeface="Calibri" panose="020F0502020204030204" pitchFamily="34" charset="0"/>
              </a:rPr>
              <a:t>Le placement en famille d’accueil</a:t>
            </a:r>
          </a:p>
        </p:txBody>
      </p:sp>
      <p:sp>
        <p:nvSpPr>
          <p:cNvPr id="9" name="Rectangle 8"/>
          <p:cNvSpPr/>
          <p:nvPr/>
        </p:nvSpPr>
        <p:spPr>
          <a:xfrm>
            <a:off x="6510492" y="1943931"/>
            <a:ext cx="1722923" cy="6978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marR="0" lvl="0" indent="0" algn="ctr" defTabSz="457200" rtl="0" eaLnBrk="1" fontAlgn="auto" latinLnBrk="0" hangingPunct="1">
              <a:lnSpc>
                <a:spcPct val="100000"/>
              </a:lnSpc>
              <a:spcBef>
                <a:spcPts val="0"/>
              </a:spcBef>
              <a:spcAft>
                <a:spcPts val="1000"/>
              </a:spcAft>
              <a:buClrTx/>
              <a:buSzTx/>
              <a:buFontTx/>
              <a:buNone/>
              <a:tabLst/>
              <a:defRPr/>
            </a:pPr>
            <a:r>
              <a:rPr kumimoji="0" lang="fr-FR" sz="1300" b="1" i="0" u="none" strike="noStrike" kern="1200" cap="none" spc="0" normalizeH="0" baseline="0" noProof="0">
                <a:ln>
                  <a:noFill/>
                </a:ln>
                <a:solidFill>
                  <a:srgbClr val="FFFFFF"/>
                </a:solidFill>
                <a:effectLst/>
                <a:uLnTx/>
                <a:uFillTx/>
                <a:latin typeface="Montserrat" panose="00000500000000000000" pitchFamily="2" charset="0"/>
                <a:cs typeface="Calibri" panose="020F0502020204030204" pitchFamily="34" charset="0"/>
              </a:rPr>
              <a:t>Le placement en institution</a:t>
            </a:r>
          </a:p>
        </p:txBody>
      </p:sp>
      <p:sp>
        <p:nvSpPr>
          <p:cNvPr id="10" name="Rectangle 9"/>
          <p:cNvSpPr/>
          <p:nvPr/>
        </p:nvSpPr>
        <p:spPr>
          <a:xfrm>
            <a:off x="9240990" y="1941987"/>
            <a:ext cx="1722923" cy="6978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marR="0" lvl="0" indent="0" algn="ctr" defTabSz="457200" rtl="0" eaLnBrk="1" fontAlgn="auto" latinLnBrk="0" hangingPunct="1">
              <a:lnSpc>
                <a:spcPct val="100000"/>
              </a:lnSpc>
              <a:spcBef>
                <a:spcPts val="0"/>
              </a:spcBef>
              <a:spcAft>
                <a:spcPts val="1000"/>
              </a:spcAft>
              <a:buClrTx/>
              <a:buSzTx/>
              <a:buFontTx/>
              <a:buNone/>
              <a:tabLst/>
              <a:defRPr/>
            </a:pPr>
            <a:r>
              <a:rPr kumimoji="0" lang="fr-FR" sz="1300" b="1" i="0" u="none" strike="noStrike" kern="1200" cap="none" spc="0" normalizeH="0" baseline="0" noProof="0">
                <a:ln>
                  <a:noFill/>
                </a:ln>
                <a:solidFill>
                  <a:srgbClr val="FFFFFF"/>
                </a:solidFill>
                <a:effectLst/>
                <a:uLnTx/>
                <a:uFillTx/>
                <a:latin typeface="Montserrat" panose="00000500000000000000" pitchFamily="2" charset="0"/>
                <a:cs typeface="Calibri" panose="020F0502020204030204" pitchFamily="34" charset="0"/>
              </a:rPr>
              <a:t>Les autres types de placement</a:t>
            </a:r>
          </a:p>
        </p:txBody>
      </p:sp>
      <p:sp>
        <p:nvSpPr>
          <p:cNvPr id="12" name="ZoneTexte 11"/>
          <p:cNvSpPr txBox="1"/>
          <p:nvPr/>
        </p:nvSpPr>
        <p:spPr>
          <a:xfrm>
            <a:off x="1169591" y="3578735"/>
            <a:ext cx="1910266" cy="1892826"/>
          </a:xfrm>
          <a:prstGeom prst="rect">
            <a:avLst/>
          </a:prstGeom>
          <a:noFill/>
        </p:spPr>
        <p:txBody>
          <a:bodyPr wrap="square" rtlCol="0">
            <a:spAutoFit/>
          </a:bodyPr>
          <a:lstStyle/>
          <a:p>
            <a:pPr marR="0" lvl="0" defTabSz="457200" rtl="0" eaLnBrk="1" fontAlgn="auto" latinLnBrk="0" hangingPunct="1">
              <a:lnSpc>
                <a:spcPct val="100000"/>
              </a:lnSpc>
              <a:spcBef>
                <a:spcPts val="0"/>
              </a:spcBef>
              <a:spcAft>
                <a:spcPts val="0"/>
              </a:spcAft>
              <a:buClrTx/>
              <a:buSzTx/>
              <a:tabLst/>
              <a:defRPr/>
            </a:pPr>
            <a:r>
              <a:rPr kumimoji="0" lang="fr-FR" sz="1300" b="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Accompagnement à travers </a:t>
            </a:r>
            <a:r>
              <a:rPr kumimoji="0" lang="fr-FR" sz="1300" b="1"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plusieurs types d’actions </a:t>
            </a:r>
            <a:r>
              <a:rPr kumimoji="0" lang="fr-FR" sz="1300" b="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 aide financière, aide ménagère, accompagnement à domicile par un professionnel de l’éducation </a:t>
            </a:r>
            <a:r>
              <a:rPr kumimoji="0" lang="fr-FR" sz="1300" b="0" i="0" u="none" strike="noStrike" kern="1200" cap="none" spc="0" normalizeH="0" baseline="0" noProof="0" dirty="0" err="1">
                <a:ln>
                  <a:noFill/>
                </a:ln>
                <a:solidFill>
                  <a:srgbClr val="141313"/>
                </a:solidFill>
                <a:effectLst/>
                <a:uLnTx/>
                <a:uFillTx/>
                <a:latin typeface="Montserrat" panose="00000500000000000000" pitchFamily="2" charset="0"/>
                <a:cs typeface="Calibri" panose="020F0502020204030204" pitchFamily="34" charset="0"/>
              </a:rPr>
              <a:t>etc</a:t>
            </a:r>
            <a:endParaRPr kumimoji="0" lang="fr-FR" sz="1300" b="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endParaRPr>
          </a:p>
        </p:txBody>
      </p:sp>
      <p:sp>
        <p:nvSpPr>
          <p:cNvPr id="13" name="ZoneTexte 12"/>
          <p:cNvSpPr txBox="1"/>
          <p:nvPr/>
        </p:nvSpPr>
        <p:spPr>
          <a:xfrm>
            <a:off x="3354382" y="3578735"/>
            <a:ext cx="2343819" cy="2492990"/>
          </a:xfrm>
          <a:prstGeom prst="rect">
            <a:avLst/>
          </a:prstGeom>
          <a:noFill/>
        </p:spPr>
        <p:txBody>
          <a:bodyPr wrap="square" rtlCol="0">
            <a:spAutoFit/>
          </a:bodyPr>
          <a:lstStyle/>
          <a:p>
            <a:pPr marL="171450" marR="0" lvl="0" indent="-171450"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300" b="1"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Placement</a:t>
            </a:r>
            <a:r>
              <a:rPr kumimoji="0" lang="fr-FR" sz="1300" b="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 du jeune à une </a:t>
            </a:r>
            <a:r>
              <a:rPr kumimoji="0" lang="fr-FR" sz="1300" b="1"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famille d’accueil </a:t>
            </a:r>
            <a:r>
              <a:rPr kumimoji="0" lang="fr-FR" sz="1300" b="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ou à un </a:t>
            </a:r>
            <a:r>
              <a:rPr kumimoji="0" lang="fr-FR" sz="1300" b="1"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proche de confiance</a:t>
            </a:r>
          </a:p>
          <a:p>
            <a:pPr marR="0" lvl="0" defTabSz="457200" rtl="0" eaLnBrk="1" fontAlgn="auto" latinLnBrk="0" hangingPunct="1">
              <a:lnSpc>
                <a:spcPct val="100000"/>
              </a:lnSpc>
              <a:spcBef>
                <a:spcPts val="0"/>
              </a:spcBef>
              <a:spcAft>
                <a:spcPts val="0"/>
              </a:spcAft>
              <a:buClrTx/>
              <a:buSzTx/>
              <a:tabLst/>
              <a:defRPr/>
            </a:pPr>
            <a:endParaRPr kumimoji="0" lang="fr-FR" sz="1300" b="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endParaRPr>
          </a:p>
          <a:p>
            <a:pPr marL="171450" marR="0" lvl="0" indent="-171450"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300" b="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Une « famille d’accueil » accueille </a:t>
            </a:r>
            <a:r>
              <a:rPr kumimoji="0" lang="fr-FR" sz="1300" b="1"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en moyenne deux enfants contre rémunération du département</a:t>
            </a:r>
          </a:p>
          <a:p>
            <a:pPr marL="171450" marR="0" lvl="0" indent="-171450"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fr-FR" sz="1300" b="1" dirty="0">
              <a:solidFill>
                <a:srgbClr val="141313"/>
              </a:solidFill>
              <a:latin typeface="Montserrat" panose="00000500000000000000" pitchFamily="2" charset="0"/>
              <a:cs typeface="Calibri" panose="020F0502020204030204" pitchFamily="34" charset="0"/>
            </a:endParaRPr>
          </a:p>
          <a:p>
            <a:pPr marL="171450" marR="0" lvl="0" indent="-171450"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300" b="1"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endParaRPr>
          </a:p>
        </p:txBody>
      </p:sp>
      <p:sp>
        <p:nvSpPr>
          <p:cNvPr id="15" name="ZoneTexte 14"/>
          <p:cNvSpPr txBox="1"/>
          <p:nvPr/>
        </p:nvSpPr>
        <p:spPr>
          <a:xfrm>
            <a:off x="8948556" y="3578735"/>
            <a:ext cx="2307790" cy="1292662"/>
          </a:xfrm>
          <a:prstGeom prst="rect">
            <a:avLst/>
          </a:prstGeom>
          <a:noFill/>
        </p:spPr>
        <p:txBody>
          <a:bodyPr wrap="square" rtlCol="0">
            <a:spAutoFit/>
          </a:bodyPr>
          <a:lstStyle/>
          <a:p>
            <a:pPr marR="0" lvl="0" defTabSz="457200" rtl="0" eaLnBrk="1" fontAlgn="auto" latinLnBrk="0" hangingPunct="1">
              <a:lnSpc>
                <a:spcPct val="100000"/>
              </a:lnSpc>
              <a:spcBef>
                <a:spcPts val="0"/>
              </a:spcBef>
              <a:spcAft>
                <a:spcPts val="0"/>
              </a:spcAft>
              <a:buClrTx/>
              <a:buSzTx/>
              <a:tabLst/>
              <a:defRPr/>
            </a:pPr>
            <a:r>
              <a:rPr kumimoji="0" lang="fr-FR" sz="1300" b="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Lorsqu’aucune place n’est trouvée en famille ou dans une institution, </a:t>
            </a:r>
            <a:r>
              <a:rPr kumimoji="0" lang="fr-FR" sz="1300" b="1"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l’ASE peut avoir recours à d’autres types d’hébergement</a:t>
            </a:r>
          </a:p>
        </p:txBody>
      </p:sp>
      <p:sp>
        <p:nvSpPr>
          <p:cNvPr id="19" name="ZoneTexte 18">
            <a:extLst>
              <a:ext uri="{FF2B5EF4-FFF2-40B4-BE49-F238E27FC236}">
                <a16:creationId xmlns:a16="http://schemas.microsoft.com/office/drawing/2014/main" id="{4851DCA9-DDE0-4C13-841A-031E17272502}"/>
              </a:ext>
            </a:extLst>
          </p:cNvPr>
          <p:cNvSpPr txBox="1"/>
          <p:nvPr/>
        </p:nvSpPr>
        <p:spPr>
          <a:xfrm>
            <a:off x="6096000" y="3578735"/>
            <a:ext cx="2551907" cy="2292935"/>
          </a:xfrm>
          <a:prstGeom prst="rect">
            <a:avLst/>
          </a:prstGeom>
          <a:noFill/>
        </p:spPr>
        <p:txBody>
          <a:bodyPr wrap="square" rtlCol="0">
            <a:spAutoFit/>
          </a:bodyPr>
          <a:lstStyle/>
          <a:p>
            <a:pPr marL="171450" marR="0" lvl="0" indent="-171450"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300" b="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L’institution est </a:t>
            </a:r>
            <a:r>
              <a:rPr kumimoji="0" lang="fr-FR" sz="1300" b="1"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gérée par le département ou un organisme associatif</a:t>
            </a:r>
          </a:p>
          <a:p>
            <a:pPr marR="0" lvl="0" defTabSz="457200" rtl="0" eaLnBrk="1" fontAlgn="auto" latinLnBrk="0" hangingPunct="1">
              <a:lnSpc>
                <a:spcPct val="100000"/>
              </a:lnSpc>
              <a:spcBef>
                <a:spcPts val="0"/>
              </a:spcBef>
              <a:spcAft>
                <a:spcPts val="0"/>
              </a:spcAft>
              <a:buClrTx/>
              <a:buSzTx/>
              <a:tabLst/>
              <a:defRPr/>
            </a:pPr>
            <a:endParaRPr kumimoji="0" lang="fr-FR" sz="1300" b="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endParaRPr>
          </a:p>
          <a:p>
            <a:pPr marL="171450" marR="0" lvl="0" indent="-171450"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300" b="0" i="0" u="none" strike="noStrike" kern="1200" cap="none" spc="0" normalizeH="0" baseline="0" noProof="0" dirty="0">
                <a:ln>
                  <a:noFill/>
                </a:ln>
                <a:effectLst/>
                <a:uLnTx/>
                <a:uFillTx/>
                <a:latin typeface="Montserrat" panose="00000500000000000000" pitchFamily="2" charset="0"/>
                <a:cs typeface="Calibri" panose="020F0502020204030204" pitchFamily="34" charset="0"/>
              </a:rPr>
              <a:t>Ce lieu peut être : une Maison d’Enfants</a:t>
            </a:r>
            <a:r>
              <a:rPr kumimoji="0" lang="fr-FR" sz="1300" b="0" i="0" u="none" strike="noStrike" kern="1200" cap="none" spc="0" normalizeH="0" noProof="0" dirty="0">
                <a:ln>
                  <a:noFill/>
                </a:ln>
                <a:effectLst/>
                <a:uLnTx/>
                <a:uFillTx/>
                <a:latin typeface="Montserrat" panose="00000500000000000000" pitchFamily="2" charset="0"/>
                <a:cs typeface="Calibri" panose="020F0502020204030204" pitchFamily="34" charset="0"/>
              </a:rPr>
              <a:t> </a:t>
            </a:r>
            <a:r>
              <a:rPr kumimoji="0" lang="fr-FR" sz="1300" b="0" i="0" u="none" strike="noStrike" kern="1200" cap="none" spc="0" normalizeH="0" baseline="0" noProof="0" dirty="0">
                <a:ln>
                  <a:noFill/>
                </a:ln>
                <a:effectLst/>
                <a:uLnTx/>
                <a:uFillTx/>
                <a:latin typeface="Montserrat" panose="00000500000000000000" pitchFamily="2" charset="0"/>
                <a:cs typeface="Calibri" panose="020F0502020204030204" pitchFamily="34" charset="0"/>
              </a:rPr>
              <a:t>à caractère social (MECS), </a:t>
            </a:r>
            <a:r>
              <a:rPr kumimoji="0" lang="fr-FR" sz="1300" b="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rPr>
              <a:t>un foyer de l’enfance, un village d’enfants, ou un lieu de vie et d’accueil</a:t>
            </a:r>
          </a:p>
          <a:p>
            <a:pPr marL="171450" marR="0" lvl="0" indent="-171450"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300" b="0" i="0" u="none" strike="noStrike" kern="1200" cap="none" spc="0" normalizeH="0" baseline="0" noProof="0" dirty="0">
              <a:ln>
                <a:noFill/>
              </a:ln>
              <a:solidFill>
                <a:srgbClr val="141313"/>
              </a:solidFill>
              <a:effectLst/>
              <a:uLnTx/>
              <a:uFillTx/>
              <a:latin typeface="Montserrat" panose="00000500000000000000" pitchFamily="2" charset="0"/>
              <a:cs typeface="Calibri" panose="020F0502020204030204" pitchFamily="34" charset="0"/>
            </a:endParaRPr>
          </a:p>
        </p:txBody>
      </p:sp>
      <p:sp>
        <p:nvSpPr>
          <p:cNvPr id="3" name="Ellipse 2">
            <a:extLst>
              <a:ext uri="{FF2B5EF4-FFF2-40B4-BE49-F238E27FC236}">
                <a16:creationId xmlns:a16="http://schemas.microsoft.com/office/drawing/2014/main" id="{C7C6BD07-521F-4073-B34A-EA41D4DABEDC}"/>
              </a:ext>
            </a:extLst>
          </p:cNvPr>
          <p:cNvSpPr/>
          <p:nvPr/>
        </p:nvSpPr>
        <p:spPr>
          <a:xfrm>
            <a:off x="1980724" y="1773238"/>
            <a:ext cx="288000" cy="288000"/>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b="1" dirty="0">
                <a:solidFill>
                  <a:srgbClr val="3B3C31"/>
                </a:solidFill>
                <a:latin typeface="Montserrat" panose="00000500000000000000" pitchFamily="2" charset="0"/>
              </a:rPr>
              <a:t>1</a:t>
            </a:r>
          </a:p>
        </p:txBody>
      </p:sp>
      <p:sp>
        <p:nvSpPr>
          <p:cNvPr id="22" name="Ellipse 21">
            <a:extLst>
              <a:ext uri="{FF2B5EF4-FFF2-40B4-BE49-F238E27FC236}">
                <a16:creationId xmlns:a16="http://schemas.microsoft.com/office/drawing/2014/main" id="{E7D95CE3-1F16-4E91-A5B6-4731E87DB767}"/>
              </a:ext>
            </a:extLst>
          </p:cNvPr>
          <p:cNvSpPr/>
          <p:nvPr/>
        </p:nvSpPr>
        <p:spPr>
          <a:xfrm>
            <a:off x="4382292" y="1763232"/>
            <a:ext cx="288000" cy="288000"/>
          </a:xfrm>
          <a:prstGeom prst="ellipse">
            <a:avLst/>
          </a:prstGeom>
          <a:solidFill>
            <a:schemeClr val="bg1"/>
          </a:solidFill>
          <a:ln>
            <a:solidFill>
              <a:srgbClr val="004A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b="1">
                <a:solidFill>
                  <a:srgbClr val="004A84"/>
                </a:solidFill>
                <a:latin typeface="Montserrat" panose="00000500000000000000" pitchFamily="2" charset="0"/>
              </a:rPr>
              <a:t>2</a:t>
            </a:r>
          </a:p>
        </p:txBody>
      </p:sp>
      <p:sp>
        <p:nvSpPr>
          <p:cNvPr id="23" name="Ellipse 22">
            <a:extLst>
              <a:ext uri="{FF2B5EF4-FFF2-40B4-BE49-F238E27FC236}">
                <a16:creationId xmlns:a16="http://schemas.microsoft.com/office/drawing/2014/main" id="{D721EF65-8F05-4F1A-9448-8738075A9243}"/>
              </a:ext>
            </a:extLst>
          </p:cNvPr>
          <p:cNvSpPr/>
          <p:nvPr/>
        </p:nvSpPr>
        <p:spPr>
          <a:xfrm>
            <a:off x="7227953" y="1797987"/>
            <a:ext cx="288000" cy="288000"/>
          </a:xfrm>
          <a:prstGeom prst="ellipse">
            <a:avLst/>
          </a:prstGeom>
          <a:solidFill>
            <a:schemeClr val="bg1"/>
          </a:solidFill>
          <a:ln>
            <a:solidFill>
              <a:srgbClr val="004A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b="1">
                <a:solidFill>
                  <a:srgbClr val="004A84"/>
                </a:solidFill>
                <a:latin typeface="Montserrat" panose="00000500000000000000" pitchFamily="2" charset="0"/>
              </a:rPr>
              <a:t>3</a:t>
            </a:r>
          </a:p>
        </p:txBody>
      </p:sp>
      <p:sp>
        <p:nvSpPr>
          <p:cNvPr id="24" name="Ellipse 23">
            <a:extLst>
              <a:ext uri="{FF2B5EF4-FFF2-40B4-BE49-F238E27FC236}">
                <a16:creationId xmlns:a16="http://schemas.microsoft.com/office/drawing/2014/main" id="{27BC658A-2C80-45FC-82AF-C99D194811BE}"/>
              </a:ext>
            </a:extLst>
          </p:cNvPr>
          <p:cNvSpPr/>
          <p:nvPr/>
        </p:nvSpPr>
        <p:spPr>
          <a:xfrm>
            <a:off x="9958451" y="1786632"/>
            <a:ext cx="288000" cy="288000"/>
          </a:xfrm>
          <a:prstGeom prst="ellipse">
            <a:avLst/>
          </a:prstGeom>
          <a:solidFill>
            <a:schemeClr val="bg1"/>
          </a:solidFill>
          <a:ln>
            <a:solidFill>
              <a:srgbClr val="004A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00" b="1" dirty="0">
                <a:solidFill>
                  <a:srgbClr val="004A84"/>
                </a:solidFill>
                <a:latin typeface="Montserrat" panose="00000500000000000000" pitchFamily="2" charset="0"/>
              </a:rPr>
              <a:t>4</a:t>
            </a:r>
          </a:p>
        </p:txBody>
      </p:sp>
      <p:sp>
        <p:nvSpPr>
          <p:cNvPr id="4" name="ZoneTexte 49">
            <a:extLst>
              <a:ext uri="{FF2B5EF4-FFF2-40B4-BE49-F238E27FC236}">
                <a16:creationId xmlns:a16="http://schemas.microsoft.com/office/drawing/2014/main" id="{DFAB8391-24B5-8E7F-BB76-96B290FEC817}"/>
              </a:ext>
            </a:extLst>
          </p:cNvPr>
          <p:cNvSpPr txBox="1"/>
          <p:nvPr/>
        </p:nvSpPr>
        <p:spPr>
          <a:xfrm>
            <a:off x="550863" y="6100637"/>
            <a:ext cx="11708451" cy="153888"/>
          </a:xfrm>
          <a:prstGeom prst="rect">
            <a:avLst/>
          </a:prstGeom>
          <a:noFill/>
        </p:spPr>
        <p:txBody>
          <a:bodyPr wrap="square" lIns="0" tIns="0" rIns="0" bIns="0" rtlCol="0">
            <a:spAutoFit/>
          </a:bodyPr>
          <a:lstStyle/>
          <a:p>
            <a:pPr>
              <a:spcAft>
                <a:spcPts val="1200"/>
              </a:spcAft>
            </a:pPr>
            <a:r>
              <a:rPr lang="fr-FR" sz="1000" i="1" dirty="0">
                <a:latin typeface="Montserrat" panose="00000500000000000000" pitchFamily="2" charset="0"/>
                <a:cs typeface="Calibri" panose="020F0502020204030204" pitchFamily="34" charset="0"/>
              </a:rPr>
              <a:t>Source : France Stratégie, Retisser les fils du destin: parcours des jeunes placés, La note d’analyse nº143, septembre 2024</a:t>
            </a:r>
            <a:endParaRPr lang="fr-FR" sz="1000" i="1" dirty="0">
              <a:latin typeface="Calibri" panose="020F0502020204030204" pitchFamily="34" charset="0"/>
              <a:cs typeface="Calibri" panose="020F0502020204030204" pitchFamily="34" charset="0"/>
            </a:endParaRPr>
          </a:p>
        </p:txBody>
      </p:sp>
      <p:sp>
        <p:nvSpPr>
          <p:cNvPr id="6" name="ZoneTexte 10">
            <a:extLst>
              <a:ext uri="{FF2B5EF4-FFF2-40B4-BE49-F238E27FC236}">
                <a16:creationId xmlns:a16="http://schemas.microsoft.com/office/drawing/2014/main" id="{D745240B-4553-250E-41BD-4E647C758E1F}"/>
              </a:ext>
            </a:extLst>
          </p:cNvPr>
          <p:cNvSpPr txBox="1"/>
          <p:nvPr/>
        </p:nvSpPr>
        <p:spPr>
          <a:xfrm>
            <a:off x="1263263" y="2692206"/>
            <a:ext cx="1651219" cy="654025"/>
          </a:xfrm>
          <a:prstGeom prst="rect">
            <a:avLst/>
          </a:prstGeom>
          <a:solidFill>
            <a:schemeClr val="bg1"/>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accent3"/>
                </a:solidFill>
                <a:effectLst/>
                <a:uLnTx/>
                <a:uFillTx/>
                <a:latin typeface="Montserrat" panose="00000500000000000000" pitchFamily="2" charset="0"/>
                <a:cs typeface="Calibri" panose="020F0502020204030204" pitchFamily="34" charset="0"/>
              </a:rPr>
              <a:t>~ 46%</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accent3"/>
                </a:solidFill>
                <a:effectLst/>
                <a:uLnTx/>
                <a:uFillTx/>
                <a:latin typeface="Montserrat" panose="00000500000000000000" pitchFamily="2" charset="0"/>
                <a:cs typeface="Calibri" panose="020F0502020204030204" pitchFamily="34" charset="0"/>
              </a:rPr>
              <a:t>des jeunes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050" b="1" i="0" u="none" strike="noStrike" kern="1200" cap="none" spc="0" normalizeH="0" baseline="0" noProof="0" dirty="0">
                <a:ln>
                  <a:noFill/>
                </a:ln>
                <a:solidFill>
                  <a:schemeClr val="accent3"/>
                </a:solidFill>
                <a:effectLst/>
                <a:uLnTx/>
                <a:uFillTx/>
                <a:latin typeface="Montserrat" panose="00000500000000000000" pitchFamily="2" charset="0"/>
                <a:cs typeface="Calibri" panose="020F0502020204030204" pitchFamily="34" charset="0"/>
              </a:rPr>
              <a:t>Soit ~173</a:t>
            </a:r>
            <a:r>
              <a:rPr lang="fr-FR" sz="1050" b="1" dirty="0">
                <a:solidFill>
                  <a:schemeClr val="accent3"/>
                </a:solidFill>
                <a:latin typeface="Montserrat" panose="00000500000000000000" pitchFamily="2" charset="0"/>
                <a:cs typeface="Calibri" panose="020F0502020204030204" pitchFamily="34" charset="0"/>
              </a:rPr>
              <a:t>.000 jeunes</a:t>
            </a:r>
            <a:endParaRPr kumimoji="0" lang="fr-FR" sz="1050" b="1" i="0" u="none" strike="noStrike" kern="1200" cap="none" spc="0" normalizeH="0" baseline="0" noProof="0" dirty="0">
              <a:ln>
                <a:noFill/>
              </a:ln>
              <a:solidFill>
                <a:schemeClr val="accent3"/>
              </a:solidFill>
              <a:effectLst/>
              <a:uLnTx/>
              <a:uFillTx/>
              <a:latin typeface="Montserrat" panose="00000500000000000000" pitchFamily="2" charset="0"/>
              <a:cs typeface="Calibri" panose="020F0502020204030204" pitchFamily="34" charset="0"/>
            </a:endParaRPr>
          </a:p>
        </p:txBody>
      </p:sp>
      <p:sp>
        <p:nvSpPr>
          <p:cNvPr id="14" name="ZoneTexte 16">
            <a:extLst>
              <a:ext uri="{FF2B5EF4-FFF2-40B4-BE49-F238E27FC236}">
                <a16:creationId xmlns:a16="http://schemas.microsoft.com/office/drawing/2014/main" id="{98F2025A-3192-4C45-3244-06A87810A72A}"/>
              </a:ext>
            </a:extLst>
          </p:cNvPr>
          <p:cNvSpPr txBox="1"/>
          <p:nvPr/>
        </p:nvSpPr>
        <p:spPr>
          <a:xfrm>
            <a:off x="6287809" y="2749967"/>
            <a:ext cx="1984203" cy="677108"/>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rgbClr val="A6A6A6"/>
                </a:solidFill>
                <a:effectLst/>
                <a:uLnTx/>
                <a:uFillTx/>
                <a:latin typeface="Montserrat" panose="00000500000000000000" pitchFamily="2" charset="0"/>
                <a:cs typeface="Calibri" panose="020F0502020204030204" pitchFamily="34" charset="0"/>
              </a:rPr>
              <a:t>~ 20%</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rgbClr val="A6A6A6"/>
                </a:solidFill>
                <a:effectLst/>
                <a:uLnTx/>
                <a:uFillTx/>
                <a:latin typeface="Montserrat" panose="00000500000000000000" pitchFamily="2" charset="0"/>
                <a:cs typeface="Calibri" panose="020F0502020204030204" pitchFamily="34" charset="0"/>
              </a:rPr>
              <a:t>des jeunes</a:t>
            </a:r>
          </a:p>
          <a:p>
            <a:pPr algn="ctr" defTabSz="457200">
              <a:defRPr/>
            </a:pPr>
            <a:r>
              <a:rPr lang="fr-FR" sz="1050" b="1" dirty="0">
                <a:solidFill>
                  <a:srgbClr val="A6A6A6"/>
                </a:solidFill>
                <a:latin typeface="Montserrat" panose="00000500000000000000" pitchFamily="2" charset="0"/>
                <a:cs typeface="Calibri" panose="020F0502020204030204" pitchFamily="34" charset="0"/>
              </a:rPr>
              <a:t>Soit ~78.000 jeunes</a:t>
            </a:r>
          </a:p>
        </p:txBody>
      </p:sp>
      <p:sp>
        <p:nvSpPr>
          <p:cNvPr id="21" name="ZoneTexte 17">
            <a:extLst>
              <a:ext uri="{FF2B5EF4-FFF2-40B4-BE49-F238E27FC236}">
                <a16:creationId xmlns:a16="http://schemas.microsoft.com/office/drawing/2014/main" id="{F9514556-7CFE-783E-616A-E8CCEB1DD516}"/>
              </a:ext>
            </a:extLst>
          </p:cNvPr>
          <p:cNvSpPr txBox="1"/>
          <p:nvPr/>
        </p:nvSpPr>
        <p:spPr>
          <a:xfrm>
            <a:off x="9190490" y="2692206"/>
            <a:ext cx="1639837" cy="815608"/>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 13%</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chemeClr val="bg1">
                    <a:lumMod val="65000"/>
                  </a:schemeClr>
                </a:solidFill>
                <a:effectLst/>
                <a:uLnTx/>
                <a:uFillTx/>
                <a:latin typeface="Montserrat" panose="00000500000000000000" pitchFamily="2" charset="0"/>
                <a:cs typeface="Calibri" panose="020F0502020204030204" pitchFamily="34" charset="0"/>
              </a:rPr>
              <a:t>des jeunes</a:t>
            </a:r>
          </a:p>
          <a:p>
            <a:pPr algn="ctr" defTabSz="457200">
              <a:defRPr/>
            </a:pPr>
            <a:r>
              <a:rPr lang="fr-FR" sz="1050" b="1" dirty="0">
                <a:solidFill>
                  <a:schemeClr val="bg1">
                    <a:lumMod val="65000"/>
                  </a:schemeClr>
                </a:solidFill>
                <a:latin typeface="Montserrat" panose="00000500000000000000" pitchFamily="2" charset="0"/>
                <a:cs typeface="Calibri" panose="020F0502020204030204" pitchFamily="34" charset="0"/>
              </a:rPr>
              <a:t>Soit ~46.000 jeunes</a:t>
            </a:r>
          </a:p>
        </p:txBody>
      </p:sp>
      <p:sp>
        <p:nvSpPr>
          <p:cNvPr id="25" name="ZoneTexte 15">
            <a:extLst>
              <a:ext uri="{FF2B5EF4-FFF2-40B4-BE49-F238E27FC236}">
                <a16:creationId xmlns:a16="http://schemas.microsoft.com/office/drawing/2014/main" id="{3E6939C8-6C8F-0F82-C494-515C1EC34DDE}"/>
              </a:ext>
            </a:extLst>
          </p:cNvPr>
          <p:cNvSpPr txBox="1"/>
          <p:nvPr/>
        </p:nvSpPr>
        <p:spPr>
          <a:xfrm>
            <a:off x="3541953" y="2749967"/>
            <a:ext cx="1639837" cy="65402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rgbClr val="A6A6A6"/>
                </a:solidFill>
                <a:effectLst/>
                <a:uLnTx/>
                <a:uFillTx/>
                <a:latin typeface="Montserrat" panose="00000500000000000000" pitchFamily="2" charset="0"/>
                <a:cs typeface="Calibri" panose="020F0502020204030204" pitchFamily="34" charset="0"/>
              </a:rPr>
              <a:t>~ 2</a:t>
            </a:r>
            <a:r>
              <a:rPr lang="fr-FR" sz="1300" b="1" dirty="0">
                <a:solidFill>
                  <a:srgbClr val="A6A6A6"/>
                </a:solidFill>
                <a:latin typeface="Montserrat" panose="00000500000000000000" pitchFamily="2" charset="0"/>
                <a:cs typeface="Calibri" panose="020F0502020204030204" pitchFamily="34" charset="0"/>
              </a:rPr>
              <a:t>1</a:t>
            </a:r>
            <a:r>
              <a:rPr kumimoji="0" lang="fr-FR" sz="1300" b="1" i="0" u="none" strike="noStrike" kern="1200" cap="none" spc="0" normalizeH="0" baseline="0" noProof="0" dirty="0">
                <a:ln>
                  <a:noFill/>
                </a:ln>
                <a:solidFill>
                  <a:srgbClr val="A6A6A6"/>
                </a:solidFill>
                <a:effectLst/>
                <a:uLnTx/>
                <a:uFillTx/>
                <a:latin typeface="Montserrat" panose="00000500000000000000" pitchFamily="2" charset="0"/>
                <a:cs typeface="Calibri" panose="020F0502020204030204" pitchFamily="34" charset="0"/>
              </a:rPr>
              <a: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0" normalizeH="0" baseline="0" noProof="0" dirty="0">
                <a:ln>
                  <a:noFill/>
                </a:ln>
                <a:solidFill>
                  <a:srgbClr val="A6A6A6"/>
                </a:solidFill>
                <a:effectLst/>
                <a:uLnTx/>
                <a:uFillTx/>
                <a:latin typeface="Montserrat" panose="00000500000000000000" pitchFamily="2" charset="0"/>
                <a:cs typeface="Calibri" panose="020F0502020204030204" pitchFamily="34" charset="0"/>
              </a:rPr>
              <a:t>des jeunes</a:t>
            </a:r>
          </a:p>
          <a:p>
            <a:pPr algn="ctr" defTabSz="457200">
              <a:defRPr/>
            </a:pPr>
            <a:r>
              <a:rPr lang="fr-FR" sz="1050" b="1" dirty="0">
                <a:solidFill>
                  <a:srgbClr val="A6A6A6"/>
                </a:solidFill>
                <a:latin typeface="Montserrat" panose="00000500000000000000" pitchFamily="2" charset="0"/>
                <a:cs typeface="Calibri" panose="020F0502020204030204" pitchFamily="34" charset="0"/>
              </a:rPr>
              <a:t>Soit ~80.000 jeunes</a:t>
            </a:r>
          </a:p>
        </p:txBody>
      </p:sp>
    </p:spTree>
    <p:extLst>
      <p:ext uri="{BB962C8B-B14F-4D97-AF65-F5344CB8AC3E}">
        <p14:creationId xmlns:p14="http://schemas.microsoft.com/office/powerpoint/2010/main" val="16015578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 name="EE4P_STYLE_ID" val="6cd991bf-f022-4378-96e7-2c338aeb3f5a"/>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SYMBOLNAME" val="Chevron"/>
  <p:tag name="CIRCLESTATUS" val="Blue"/>
  <p:tag name="NAME" val="ChevronBlu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NAME" val="CustomIcon"/>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SYMBOLNAME" val="Chevron"/>
  <p:tag name="CIRCLESTATUS" val="Blue"/>
  <p:tag name="NAME" val="ChevronBlue"/>
</p:tagLst>
</file>

<file path=ppt/tags/tag24.xml><?xml version="1.0" encoding="utf-8"?>
<p:tagLst xmlns:a="http://schemas.openxmlformats.org/drawingml/2006/main" xmlns:r="http://schemas.openxmlformats.org/officeDocument/2006/relationships" xmlns:p="http://schemas.openxmlformats.org/presentationml/2006/main">
  <p:tag name="SYMBOLNAME" val="Chevron"/>
  <p:tag name="CIRCLESTATUS" val="Blue"/>
  <p:tag name="NAME" val="ChevronBlu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SYMBOLNAME" val="Chevron"/>
  <p:tag name="CIRCLESTATUS" val="Blue"/>
  <p:tag name="NAME" val="ChevronBlue"/>
</p:tagLst>
</file>

<file path=ppt/tags/tag27.xml><?xml version="1.0" encoding="utf-8"?>
<p:tagLst xmlns:a="http://schemas.openxmlformats.org/drawingml/2006/main" xmlns:r="http://schemas.openxmlformats.org/officeDocument/2006/relationships" xmlns:p="http://schemas.openxmlformats.org/presentationml/2006/main">
  <p:tag name="SYMBOLNAME" val="Chevron"/>
  <p:tag name="CIRCLESTATUS" val="Blue"/>
  <p:tag name="NAME" val="ChevronBlu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SYMBOLNAME" val="Chevron"/>
  <p:tag name="CIRCLESTATUS" val="Blue"/>
  <p:tag name="NAME" val="ChevronBlu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SYMBOLNAME" val="Chevron"/>
  <p:tag name="CIRCLESTATUS" val="Blue"/>
  <p:tag name="NAME" val="ChevronBlu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NAME" val="CustomIcon"/>
</p:tagLst>
</file>

<file path=ppt/tags/tag5.xml><?xml version="1.0" encoding="utf-8"?>
<p:tagLst xmlns:a="http://schemas.openxmlformats.org/drawingml/2006/main" xmlns:r="http://schemas.openxmlformats.org/officeDocument/2006/relationships" xmlns:p="http://schemas.openxmlformats.org/presentationml/2006/main">
  <p:tag name="SYMBOLNAME" val="Chevron"/>
  <p:tag name="CIRCLESTATUS" val="Blue"/>
  <p:tag name="NAME" val="ChevronBlu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NAME" val="CustomIcon"/>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uU7ePq8lWR1SfHV4a6jqZw"/>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ème ppt IBP">
  <a:themeElements>
    <a:clrScheme name="BREAK POVERTY FOUNDATION 2">
      <a:dk1>
        <a:srgbClr val="141313"/>
      </a:dk1>
      <a:lt1>
        <a:srgbClr val="FFFFFF"/>
      </a:lt1>
      <a:dk2>
        <a:srgbClr val="141313"/>
      </a:dk2>
      <a:lt2>
        <a:srgbClr val="DEDFD8"/>
      </a:lt2>
      <a:accent1>
        <a:srgbClr val="004A84"/>
      </a:accent1>
      <a:accent2>
        <a:srgbClr val="004E83"/>
      </a:accent2>
      <a:accent3>
        <a:srgbClr val="0092D2"/>
      </a:accent3>
      <a:accent4>
        <a:srgbClr val="60BDE0"/>
      </a:accent4>
      <a:accent5>
        <a:srgbClr val="C0C3BB"/>
      </a:accent5>
      <a:accent6>
        <a:srgbClr val="DEDFD8"/>
      </a:accent6>
      <a:hlink>
        <a:srgbClr val="00A5D8"/>
      </a:hlink>
      <a:folHlink>
        <a:srgbClr val="007A9E"/>
      </a:folHlink>
    </a:clrScheme>
    <a:fontScheme name="Apothicaire">
      <a:majorFont>
        <a:latin typeface="Book Antiqua"/>
        <a:ea typeface=""/>
        <a:cs typeface=""/>
        <a:font script="Jpan" typeface="ＭＳ Ｐ明朝"/>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txDef>
      <a:spPr>
        <a:noFill/>
      </a:spPr>
      <a:bodyPr wrap="square" lIns="36000" tIns="0" rIns="36000" bIns="0" rtlCol="0">
        <a:spAutoFit/>
      </a:bodyPr>
      <a:lstStyle>
        <a:defPPr algn="l">
          <a:defRPr dirty="0" smtClean="0">
            <a:latin typeface="Montserrat" panose="00000500000000000000" pitchFamily="2" charset="0"/>
          </a:defRPr>
        </a:defPPr>
      </a:lstStyle>
    </a:txDef>
  </a:objectDefaults>
  <a:extraClrSchemeLst/>
  <a:extLst>
    <a:ext uri="{05A4C25C-085E-4340-85A3-A5531E510DB2}">
      <thm15:themeFamily xmlns:thm15="http://schemas.microsoft.com/office/thememl/2012/main" name="Thème ppt IBP" id="{8A0D3DE3-12C7-46DF-97F7-3D1BAE081344}" vid="{161DBFF6-D432-4F49-AF82-91EEA063AE1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DA0DD0CBF996D47A916B6BB23896DBF" ma:contentTypeVersion="17" ma:contentTypeDescription="Crée un document." ma:contentTypeScope="" ma:versionID="04ae94f95808af9cab8d685a5762034b">
  <xsd:schema xmlns:xsd="http://www.w3.org/2001/XMLSchema" xmlns:xs="http://www.w3.org/2001/XMLSchema" xmlns:p="http://schemas.microsoft.com/office/2006/metadata/properties" xmlns:ns2="5ea00c36-97b1-4851-81cc-409019805069" xmlns:ns3="69ee3ceb-ff86-4b6f-8999-7237f32a2538" targetNamespace="http://schemas.microsoft.com/office/2006/metadata/properties" ma:root="true" ma:fieldsID="b52e858d2211672b51b0c880896bd0d3" ns2:_="" ns3:_="">
    <xsd:import namespace="5ea00c36-97b1-4851-81cc-409019805069"/>
    <xsd:import namespace="69ee3ceb-ff86-4b6f-8999-7237f32a253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3:SharedWithUsers" minOccurs="0"/>
                <xsd:element ref="ns3:SharedWithDetails" minOccurs="0"/>
                <xsd:element ref="ns2:MediaServiceLocation"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a00c36-97b1-4851-81cc-40901980506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ff81ee88-e84c-421a-b6c4-d3cf471ddc8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9ee3ceb-ff86-4b6f-8999-7237f32a2538" elementFormDefault="qualified">
    <xsd:import namespace="http://schemas.microsoft.com/office/2006/documentManagement/types"/>
    <xsd:import namespace="http://schemas.microsoft.com/office/infopath/2007/PartnerControls"/>
    <xsd:element name="SharedWithUsers" ma:index="13"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c6b163a-69d4-468a-86bc-3c780df5106a}" ma:internalName="TaxCatchAll" ma:showField="CatchAllData" ma:web="69ee3ceb-ff86-4b6f-8999-7237f32a253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69ee3ceb-ff86-4b6f-8999-7237f32a2538">
      <UserInfo>
        <DisplayName>Gabrielle Richard</DisplayName>
        <AccountId>2379</AccountId>
        <AccountType/>
      </UserInfo>
    </SharedWithUsers>
    <lcf76f155ced4ddcb4097134ff3c332f xmlns="5ea00c36-97b1-4851-81cc-409019805069">
      <Terms xmlns="http://schemas.microsoft.com/office/infopath/2007/PartnerControls"/>
    </lcf76f155ced4ddcb4097134ff3c332f>
    <TaxCatchAll xmlns="69ee3ceb-ff86-4b6f-8999-7237f32a2538"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CBE16C9-566F-4B76-8136-8B0D33BD55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ea00c36-97b1-4851-81cc-409019805069"/>
    <ds:schemaRef ds:uri="69ee3ceb-ff86-4b6f-8999-7237f32a253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AAC458D-0EB8-4677-B27A-4565749645AA}">
  <ds:schemaRefs>
    <ds:schemaRef ds:uri="http://schemas.microsoft.com/office/2006/documentManagement/types"/>
    <ds:schemaRef ds:uri="http://schemas.openxmlformats.org/package/2006/metadata/core-properties"/>
    <ds:schemaRef ds:uri="http://schemas.microsoft.com/office/2006/metadata/properties"/>
    <ds:schemaRef ds:uri="http://purl.org/dc/elements/1.1/"/>
    <ds:schemaRef ds:uri="http://purl.org/dc/dcmitype/"/>
    <ds:schemaRef ds:uri="http://purl.org/dc/terms/"/>
    <ds:schemaRef ds:uri="http://schemas.microsoft.com/office/infopath/2007/PartnerControls"/>
    <ds:schemaRef ds:uri="http://www.w3.org/XML/1998/namespace"/>
    <ds:schemaRef ds:uri="69ee3ceb-ff86-4b6f-8999-7237f32a2538"/>
    <ds:schemaRef ds:uri="5ea00c36-97b1-4851-81cc-409019805069"/>
  </ds:schemaRefs>
</ds:datastoreItem>
</file>

<file path=customXml/itemProps3.xml><?xml version="1.0" encoding="utf-8"?>
<ds:datastoreItem xmlns:ds="http://schemas.openxmlformats.org/officeDocument/2006/customXml" ds:itemID="{455DFD0D-CB61-4668-940C-34BE3F4AE6F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6672</Words>
  <Application>Microsoft Office PowerPoint</Application>
  <PresentationFormat>Widescreen</PresentationFormat>
  <Paragraphs>643</Paragraphs>
  <Slides>33</Slides>
  <Notes>25</Notes>
  <HiddenSlides>0</HiddenSlides>
  <MMClips>0</MMClips>
  <ScaleCrop>false</ScaleCrop>
  <HeadingPairs>
    <vt:vector size="8" baseType="variant">
      <vt:variant>
        <vt:lpstr>Fonts Used</vt:lpstr>
      </vt:variant>
      <vt:variant>
        <vt:i4>16</vt:i4>
      </vt: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51" baseType="lpstr">
      <vt:lpstr>Arial</vt:lpstr>
      <vt:lpstr>Calibri</vt:lpstr>
      <vt:lpstr>Century Gothic</vt:lpstr>
      <vt:lpstr>Courier New</vt:lpstr>
      <vt:lpstr>Lucida Grande</vt:lpstr>
      <vt:lpstr>Marianne</vt:lpstr>
      <vt:lpstr>Montserrat</vt:lpstr>
      <vt:lpstr>Montserrat Light</vt:lpstr>
      <vt:lpstr>Montserrat Medium</vt:lpstr>
      <vt:lpstr>Oswald</vt:lpstr>
      <vt:lpstr>Oswald Bold</vt:lpstr>
      <vt:lpstr>Oswald Light</vt:lpstr>
      <vt:lpstr>Oswald Regular</vt:lpstr>
      <vt:lpstr>Segoe UI</vt:lpstr>
      <vt:lpstr>Times</vt:lpstr>
      <vt:lpstr>Wingdings</vt:lpstr>
      <vt:lpstr>Thème ppt IBP</vt:lpstr>
      <vt:lpstr>Diapositive think-cell</vt:lpstr>
      <vt:lpstr>Qu’est-ce que l’Aide Sociale à l’Enfance ? Guide de formation des mentors</vt:lpstr>
      <vt:lpstr>Contenu de ce document</vt:lpstr>
      <vt:lpstr>Qu’est ce que l’ASE? L’ASE en bref</vt:lpstr>
      <vt:lpstr>En 2023 …</vt:lpstr>
      <vt:lpstr>Qu’est ce que l’ASE?  Les 3 causes d’intervention</vt:lpstr>
      <vt:lpstr>Contenu de ce document</vt:lpstr>
      <vt:lpstr>Trois types d’acteurs interviennent auprès d’un enfant dans le cadre de l’ASE</vt:lpstr>
      <vt:lpstr>Parcours d’un enfant de 0 à 18 ans Parcours d’un enfant suivi par l’Aide Sociale à l’Enfance</vt:lpstr>
      <vt:lpstr>Parcours d’un enfant de 0 à 18 ans  Les différents types d’actions mises en place par l’ASE</vt:lpstr>
      <vt:lpstr>Parcours d’un enfant de 0 à 18 ans  Cas 1 : les actions éducatives</vt:lpstr>
      <vt:lpstr>Parcours d’un enfant de 0 à 18 ans  Zoom : l’accompagnement éducatif</vt:lpstr>
      <vt:lpstr>Parcours d’un enfant de 0 à 18 ans  Les différents types d’actions mises en place par l’ASE</vt:lpstr>
      <vt:lpstr>Parcours d’un enfant de 0 à 18 ans  Cas 2 : le placement </vt:lpstr>
      <vt:lpstr>Parcours d’un enfant de 0 à 18 ans  Le placement familial</vt:lpstr>
      <vt:lpstr>Parcours d’un enfant de 0 à 18 ans  Devenir un(e) assistant(e) familial(e)</vt:lpstr>
      <vt:lpstr>Parcours d’un enfant de 0 à 18 ans  Les différents types d’actions mises en place par l’ASE</vt:lpstr>
      <vt:lpstr>Parcours d’un enfant de 0 à 18 ans  Le placement en institution</vt:lpstr>
      <vt:lpstr>Parcours d’un enfant de 0 à 18 ans  Les différents types d’actions mises en place par l’ASE</vt:lpstr>
      <vt:lpstr>Parcours d’un enfant de 0 à 18 ans  Les autres moyens d’hébergement</vt:lpstr>
      <vt:lpstr>Parcours d’un enfant de 0 à 18 ans  Des changements législatifs récents </vt:lpstr>
      <vt:lpstr>Parcours d’un enfant de 0 à 18 ans Zoom : La prise en charge des Mineurs Non Accompagnés (MNA)</vt:lpstr>
      <vt:lpstr>Contenu de ce document</vt:lpstr>
      <vt:lpstr>Les difficultés des sortants de l’ASE  Les enfants suivis par l’Aide Sociale à l’Enfance connaissent des difficultés particulières…</vt:lpstr>
      <vt:lpstr>Les difficultés des sortants de l’ASE Quelques chiffres</vt:lpstr>
      <vt:lpstr>Les difficultés des sortants de l’ASE Quelques chiffres</vt:lpstr>
      <vt:lpstr>Les difficultés des sortants de l’ASE Quelques chiffres</vt:lpstr>
      <vt:lpstr>Annexes</vt:lpstr>
      <vt:lpstr>La santé psychique des enfants confiés à l’ASE : un sujet à prendre en compte</vt:lpstr>
      <vt:lpstr>La prévalence du handicap des enfants confiés à l’ASE : un autre sujet à prendre en compte</vt:lpstr>
      <vt:lpstr>Qu’est-ce que le mentorat ? Qu’est-ce que le parrainage ? </vt:lpstr>
      <vt:lpstr>Le mentorat de l’ASE – historique</vt:lpstr>
      <vt:lpstr>Un impact particulièrement marqué sur la scolarité des jeunes et leur situation socio-affective </vt:lpstr>
      <vt:lpstr>Organigramme type au sein d’une Direction de l’Enfance et de la Famille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Alexandra MOUSQUES</dc:creator>
  <cp:keywords/>
  <dc:description/>
  <cp:lastModifiedBy>Nadège MALTI</cp:lastModifiedBy>
  <cp:revision>494</cp:revision>
  <cp:lastPrinted>2023-11-09T17:50:12Z</cp:lastPrinted>
  <dcterms:created xsi:type="dcterms:W3CDTF">2020-12-10T11:29:30Z</dcterms:created>
  <dcterms:modified xsi:type="dcterms:W3CDTF">2024-10-13T23:09:53Z</dcterms:modified>
  <cp:category/>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0x010100ADA0DD0CBF996D47A916B6BB23896DBF</vt:lpwstr>
  </property>
  <property fmtid="{D5CDD505-2E9C-101B-9397-08002B2CF9AE}" pid="3" name="MediaServiceImageTags">
    <vt:lpwstr/>
  </property>
</Properties>
</file>